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1.xml" ContentType="application/vnd.openxmlformats-officedocument.drawingml.chartshape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6" r:id="rId1"/>
    <p:sldMasterId id="2147483820" r:id="rId2"/>
    <p:sldMasterId id="2147483808" r:id="rId3"/>
  </p:sldMasterIdLst>
  <p:notesMasterIdLst>
    <p:notesMasterId r:id="rId77"/>
  </p:notesMasterIdLst>
  <p:handoutMasterIdLst>
    <p:handoutMasterId r:id="rId78"/>
  </p:handoutMasterIdLst>
  <p:sldIdLst>
    <p:sldId id="272" r:id="rId4"/>
    <p:sldId id="2490" r:id="rId5"/>
    <p:sldId id="352" r:id="rId6"/>
    <p:sldId id="2491" r:id="rId7"/>
    <p:sldId id="2518" r:id="rId8"/>
    <p:sldId id="2507" r:id="rId9"/>
    <p:sldId id="2516" r:id="rId10"/>
    <p:sldId id="340" r:id="rId11"/>
    <p:sldId id="354" r:id="rId12"/>
    <p:sldId id="2502" r:id="rId13"/>
    <p:sldId id="336" r:id="rId14"/>
    <p:sldId id="337" r:id="rId15"/>
    <p:sldId id="2510" r:id="rId16"/>
    <p:sldId id="2514" r:id="rId17"/>
    <p:sldId id="2492" r:id="rId18"/>
    <p:sldId id="2515" r:id="rId19"/>
    <p:sldId id="2519" r:id="rId20"/>
    <p:sldId id="351" r:id="rId21"/>
    <p:sldId id="2511" r:id="rId22"/>
    <p:sldId id="2512" r:id="rId23"/>
    <p:sldId id="2513" r:id="rId24"/>
    <p:sldId id="2497" r:id="rId25"/>
    <p:sldId id="2494" r:id="rId26"/>
    <p:sldId id="2495" r:id="rId27"/>
    <p:sldId id="367" r:id="rId28"/>
    <p:sldId id="370" r:id="rId29"/>
    <p:sldId id="364" r:id="rId30"/>
    <p:sldId id="365" r:id="rId31"/>
    <p:sldId id="366" r:id="rId32"/>
    <p:sldId id="2496" r:id="rId33"/>
    <p:sldId id="360" r:id="rId34"/>
    <p:sldId id="369" r:id="rId35"/>
    <p:sldId id="359" r:id="rId36"/>
    <p:sldId id="361" r:id="rId37"/>
    <p:sldId id="368" r:id="rId38"/>
    <p:sldId id="363" r:id="rId39"/>
    <p:sldId id="761" r:id="rId40"/>
    <p:sldId id="265" r:id="rId41"/>
    <p:sldId id="266" r:id="rId42"/>
    <p:sldId id="268" r:id="rId43"/>
    <p:sldId id="269" r:id="rId44"/>
    <p:sldId id="270" r:id="rId45"/>
    <p:sldId id="271" r:id="rId46"/>
    <p:sldId id="755" r:id="rId47"/>
    <p:sldId id="273" r:id="rId48"/>
    <p:sldId id="274" r:id="rId49"/>
    <p:sldId id="275" r:id="rId50"/>
    <p:sldId id="276" r:id="rId51"/>
    <p:sldId id="280" r:id="rId52"/>
    <p:sldId id="281" r:id="rId53"/>
    <p:sldId id="748" r:id="rId54"/>
    <p:sldId id="759" r:id="rId55"/>
    <p:sldId id="760" r:id="rId56"/>
    <p:sldId id="355" r:id="rId57"/>
    <p:sldId id="357" r:id="rId58"/>
    <p:sldId id="358" r:id="rId59"/>
    <p:sldId id="356" r:id="rId60"/>
    <p:sldId id="373" r:id="rId61"/>
    <p:sldId id="2505" r:id="rId62"/>
    <p:sldId id="2506" r:id="rId63"/>
    <p:sldId id="758" r:id="rId64"/>
    <p:sldId id="258" r:id="rId65"/>
    <p:sldId id="2482" r:id="rId66"/>
    <p:sldId id="2480" r:id="rId67"/>
    <p:sldId id="2484" r:id="rId68"/>
    <p:sldId id="2486" r:id="rId69"/>
    <p:sldId id="2503" r:id="rId70"/>
    <p:sldId id="296" r:id="rId71"/>
    <p:sldId id="320" r:id="rId72"/>
    <p:sldId id="2509" r:id="rId73"/>
    <p:sldId id="257" r:id="rId74"/>
    <p:sldId id="2493" r:id="rId75"/>
    <p:sldId id="299" r:id="rId76"/>
  </p:sldIdLst>
  <p:sldSz cx="12192000" cy="6858000"/>
  <p:notesSz cx="6735763" cy="98663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6" autoAdjust="0"/>
    <p:restoredTop sz="93447" autoAdjust="0"/>
  </p:normalViewPr>
  <p:slideViewPr>
    <p:cSldViewPr snapToGrid="0">
      <p:cViewPr varScale="1">
        <p:scale>
          <a:sx n="88" d="100"/>
          <a:sy n="88" d="100"/>
        </p:scale>
        <p:origin x="225" y="51"/>
      </p:cViewPr>
      <p:guideLst/>
    </p:cSldViewPr>
  </p:slideViewPr>
  <p:notesTextViewPr>
    <p:cViewPr>
      <p:scale>
        <a:sx n="1" d="1"/>
        <a:sy n="1" d="1"/>
      </p:scale>
      <p:origin x="0" y="0"/>
    </p:cViewPr>
  </p:notesTextViewPr>
  <p:notesViewPr>
    <p:cSldViewPr snapToGrid="0">
      <p:cViewPr varScale="1">
        <p:scale>
          <a:sx n="44" d="100"/>
          <a:sy n="44" d="100"/>
        </p:scale>
        <p:origin x="2860" y="5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oleObject" Target="file:///\\172.16.0.5\wind\REVIEW%20MEETINGS\28052025\Previous%20years_12032025.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172.16.0.5\wind\REVIEW%20MEETINGS\11072025\Previous%20years_07082025.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172.16.0.5\Hybrid%20Division\Hybrid_Ajay\SECI%20Website\Contents%20graphs.xlsx"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0119238327970816E-2"/>
          <c:y val="3.3274669445496827E-2"/>
          <c:w val="0.92566192041767381"/>
          <c:h val="0.77524736596467769"/>
        </c:manualLayout>
      </c:layout>
      <c:barChart>
        <c:barDir val="col"/>
        <c:grouping val="stacked"/>
        <c:varyColors val="0"/>
        <c:ser>
          <c:idx val="0"/>
          <c:order val="0"/>
          <c:tx>
            <c:strRef>
              <c:f>'YoY progress'!$B$215</c:f>
              <c:strCache>
                <c:ptCount val="1"/>
                <c:pt idx="0">
                  <c:v>Commissioned</c:v>
                </c:pt>
              </c:strCache>
            </c:strRef>
          </c:tx>
          <c:spPr>
            <a:solidFill>
              <a:schemeClr val="accent6"/>
            </a:solidFill>
            <a:ln>
              <a:noFill/>
            </a:ln>
            <a:effectLst/>
          </c:spPr>
          <c:invertIfNegative val="0"/>
          <c:dLbls>
            <c:dLbl>
              <c:idx val="7"/>
              <c:layout>
                <c:manualLayout>
                  <c:x val="0"/>
                  <c:y val="-2.2885068303820005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0-E9FD-4829-A30A-2EEFEAB7405D}"/>
                </c:ext>
                <c:ext xmlns:c15="http://schemas.microsoft.com/office/drawing/2012/chart" uri="{CE6537A1-D6FC-4f65-9D91-7224C49458BB}"/>
              </c:extLst>
            </c:dLbl>
            <c:numFmt formatCode="#&quot;&quot;" sourceLinked="0"/>
            <c:spPr>
              <a:noFill/>
              <a:ln>
                <a:noFill/>
              </a:ln>
              <a:effectLst/>
            </c:spPr>
            <c:txPr>
              <a:bodyPr rot="0" spcFirstLastPara="1" vertOverflow="ellipsis" vert="horz" wrap="square" anchor="ctr" anchorCtr="1"/>
              <a:lstStyle/>
              <a:p>
                <a:pPr>
                  <a:defRPr sz="1800" b="1"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'YoY progress'!$A$216:$A$224</c:f>
              <c:strCache>
                <c:ptCount val="9"/>
                <c:pt idx="0">
                  <c:v>FY 2018-19</c:v>
                </c:pt>
                <c:pt idx="1">
                  <c:v>FY 2019-20</c:v>
                </c:pt>
                <c:pt idx="2">
                  <c:v>FY 2020-21</c:v>
                </c:pt>
                <c:pt idx="3">
                  <c:v>FY 2021-22</c:v>
                </c:pt>
                <c:pt idx="4">
                  <c:v>FY 2022-23</c:v>
                </c:pt>
                <c:pt idx="5">
                  <c:v>FY 2023-24</c:v>
                </c:pt>
                <c:pt idx="6">
                  <c:v>FY 2024-25</c:v>
                </c:pt>
                <c:pt idx="7">
                  <c:v>FY 2025-26</c:v>
                </c:pt>
                <c:pt idx="8">
                  <c:v>FY 2026-27</c:v>
                </c:pt>
              </c:strCache>
            </c:strRef>
          </c:cat>
          <c:val>
            <c:numRef>
              <c:f>'YoY progress'!$B$216:$B$224</c:f>
              <c:numCache>
                <c:formatCode>0.00</c:formatCode>
                <c:ptCount val="9"/>
                <c:pt idx="0">
                  <c:v>728.68999999999994</c:v>
                </c:pt>
                <c:pt idx="1">
                  <c:v>1232.7100000000003</c:v>
                </c:pt>
                <c:pt idx="2">
                  <c:v>1123</c:v>
                </c:pt>
                <c:pt idx="3">
                  <c:v>742.50000000000011</c:v>
                </c:pt>
                <c:pt idx="4">
                  <c:v>973.49999999999989</c:v>
                </c:pt>
                <c:pt idx="5">
                  <c:v>1208.3</c:v>
                </c:pt>
                <c:pt idx="6">
                  <c:v>1082.81</c:v>
                </c:pt>
                <c:pt idx="7">
                  <c:v>32.399999999995998</c:v>
                </c:pt>
                <c:pt idx="8">
                  <c:v>0</c:v>
                </c:pt>
              </c:numCache>
            </c:numRef>
          </c:val>
          <c:extLst xmlns:c16r2="http://schemas.microsoft.com/office/drawing/2015/06/chart">
            <c:ext xmlns:c16="http://schemas.microsoft.com/office/drawing/2014/chart" uri="{C3380CC4-5D6E-409C-BE32-E72D297353CC}">
              <c16:uniqueId val="{00000000-479B-4CA1-B9E8-FBE7685F6B64}"/>
            </c:ext>
          </c:extLst>
        </c:ser>
        <c:ser>
          <c:idx val="1"/>
          <c:order val="1"/>
          <c:tx>
            <c:strRef>
              <c:f>'YoY progress'!$C$215</c:f>
              <c:strCache>
                <c:ptCount val="1"/>
                <c:pt idx="0">
                  <c:v>Proposed</c:v>
                </c:pt>
              </c:strCache>
            </c:strRef>
          </c:tx>
          <c:spPr>
            <a:solidFill>
              <a:schemeClr val="accent5"/>
            </a:solidFill>
            <a:ln>
              <a:noFill/>
            </a:ln>
            <a:effectLst/>
          </c:spPr>
          <c:invertIfNegative val="0"/>
          <c:dLbls>
            <c:dLbl>
              <c:idx val="4"/>
              <c:layout>
                <c:manualLayout>
                  <c:x val="0"/>
                  <c:y val="-3.6529672860137787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479B-4CA1-B9E8-FBE7685F6B64}"/>
                </c:ext>
                <c:ext xmlns:c15="http://schemas.microsoft.com/office/drawing/2012/chart" uri="{CE6537A1-D6FC-4f65-9D91-7224C49458BB}"/>
              </c:extLst>
            </c:dLbl>
            <c:dLbl>
              <c:idx val="5"/>
              <c:layout>
                <c:manualLayout>
                  <c:x val="-1.8958147024275703E-16"/>
                  <c:y val="-0.12785385501048224"/>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2-479B-4CA1-B9E8-FBE7685F6B64}"/>
                </c:ext>
                <c:ext xmlns:c15="http://schemas.microsoft.com/office/drawing/2012/chart" uri="{CE6537A1-D6FC-4f65-9D91-7224C49458BB}"/>
              </c:extLst>
            </c:dLbl>
            <c:dLbl>
              <c:idx val="6"/>
              <c:layout>
                <c:manualLayout>
                  <c:x val="-2.5852577746518814E-3"/>
                  <c:y val="-8.8714919803191863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3-479B-4CA1-B9E8-FBE7685F6B64}"/>
                </c:ext>
                <c:ext xmlns:c15="http://schemas.microsoft.com/office/drawing/2012/chart" uri="{CE6537A1-D6FC-4f65-9D91-7224C49458BB}"/>
              </c:extLst>
            </c:dLbl>
            <c:dLbl>
              <c:idx val="7"/>
              <c:layout>
                <c:manualLayout>
                  <c:x val="-2.3786879154330792E-3"/>
                  <c:y val="-7.4299167307868952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4-479B-4CA1-B9E8-FBE7685F6B64}"/>
                </c:ext>
                <c:ext xmlns:c15="http://schemas.microsoft.com/office/drawing/2012/chart" uri="{CE6537A1-D6FC-4f65-9D91-7224C49458BB}"/>
              </c:extLst>
            </c:dLbl>
            <c:dLbl>
              <c:idx val="8"/>
              <c:layout>
                <c:manualLayout>
                  <c:x val="0"/>
                  <c:y val="-0.10670226165741954"/>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5-479B-4CA1-B9E8-FBE7685F6B64}"/>
                </c:ext>
                <c:ext xmlns:c15="http://schemas.microsoft.com/office/drawing/2012/chart" uri="{CE6537A1-D6FC-4f65-9D91-7224C49458BB}"/>
              </c:extLst>
            </c:dLbl>
            <c:numFmt formatCode="#&quot;&quot;" sourceLinked="0"/>
            <c:spPr>
              <a:noFill/>
              <a:ln>
                <a:noFill/>
              </a:ln>
              <a:effectLst/>
            </c:spPr>
            <c:txPr>
              <a:bodyPr rot="0" spcFirstLastPara="1" vertOverflow="ellipsis" vert="horz" wrap="square" anchor="ctr" anchorCtr="1"/>
              <a:lstStyle/>
              <a:p>
                <a:pPr>
                  <a:defRPr sz="2000" b="1"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'YoY progress'!$A$216:$A$224</c:f>
              <c:strCache>
                <c:ptCount val="9"/>
                <c:pt idx="0">
                  <c:v>FY 2018-19</c:v>
                </c:pt>
                <c:pt idx="1">
                  <c:v>FY 2019-20</c:v>
                </c:pt>
                <c:pt idx="2">
                  <c:v>FY 2020-21</c:v>
                </c:pt>
                <c:pt idx="3">
                  <c:v>FY 2021-22</c:v>
                </c:pt>
                <c:pt idx="4">
                  <c:v>FY 2022-23</c:v>
                </c:pt>
                <c:pt idx="5">
                  <c:v>FY 2023-24</c:v>
                </c:pt>
                <c:pt idx="6">
                  <c:v>FY 2024-25</c:v>
                </c:pt>
                <c:pt idx="7">
                  <c:v>FY 2025-26</c:v>
                </c:pt>
                <c:pt idx="8">
                  <c:v>FY 2026-27</c:v>
                </c:pt>
              </c:strCache>
            </c:strRef>
          </c:cat>
          <c:val>
            <c:numRef>
              <c:f>'YoY progress'!$C$216:$C$224</c:f>
              <c:numCache>
                <c:formatCode>0</c:formatCode>
                <c:ptCount val="9"/>
                <c:pt idx="0">
                  <c:v>0</c:v>
                </c:pt>
                <c:pt idx="1">
                  <c:v>0</c:v>
                </c:pt>
                <c:pt idx="2">
                  <c:v>0</c:v>
                </c:pt>
                <c:pt idx="3">
                  <c:v>0</c:v>
                </c:pt>
                <c:pt idx="4">
                  <c:v>0</c:v>
                </c:pt>
                <c:pt idx="5">
                  <c:v>0</c:v>
                </c:pt>
                <c:pt idx="6" formatCode="0.0">
                  <c:v>0</c:v>
                </c:pt>
                <c:pt idx="7" formatCode="0.0">
                  <c:v>1033.400000000004</c:v>
                </c:pt>
                <c:pt idx="8" formatCode="0.0">
                  <c:v>1525</c:v>
                </c:pt>
              </c:numCache>
            </c:numRef>
          </c:val>
          <c:extLst xmlns:c16r2="http://schemas.microsoft.com/office/drawing/2015/06/chart">
            <c:ext xmlns:c16="http://schemas.microsoft.com/office/drawing/2014/chart" uri="{C3380CC4-5D6E-409C-BE32-E72D297353CC}">
              <c16:uniqueId val="{00000006-479B-4CA1-B9E8-FBE7685F6B64}"/>
            </c:ext>
          </c:extLst>
        </c:ser>
        <c:dLbls>
          <c:showLegendKey val="0"/>
          <c:showVal val="0"/>
          <c:showCatName val="0"/>
          <c:showSerName val="0"/>
          <c:showPercent val="0"/>
          <c:showBubbleSize val="0"/>
        </c:dLbls>
        <c:gapWidth val="150"/>
        <c:overlap val="100"/>
        <c:axId val="476548640"/>
        <c:axId val="476552560"/>
      </c:barChart>
      <c:lineChart>
        <c:grouping val="standard"/>
        <c:varyColors val="0"/>
        <c:ser>
          <c:idx val="2"/>
          <c:order val="2"/>
          <c:tx>
            <c:strRef>
              <c:f>'YoY progress'!$D$215</c:f>
              <c:strCache>
                <c:ptCount val="1"/>
                <c:pt idx="0">
                  <c:v>Cumulative (Comm. + Prop.)</c:v>
                </c:pt>
              </c:strCache>
            </c:strRef>
          </c:tx>
          <c:spPr>
            <a:ln w="28575" cap="rnd">
              <a:solidFill>
                <a:schemeClr val="accent4"/>
              </a:solidFill>
              <a:round/>
            </a:ln>
            <a:effectLst/>
          </c:spPr>
          <c:marker>
            <c:symbol val="none"/>
          </c:marker>
          <c:dLbls>
            <c:numFmt formatCode="#&quot;&quot;" sourceLinked="0"/>
            <c:spPr>
              <a:noFill/>
              <a:ln>
                <a:noFill/>
              </a:ln>
              <a:effectLst/>
            </c:spPr>
            <c:txPr>
              <a:bodyPr rot="0" spcFirstLastPara="1" vertOverflow="ellipsis" vert="horz" wrap="square" anchor="ctr" anchorCtr="1"/>
              <a:lstStyle/>
              <a:p>
                <a:pPr>
                  <a:defRPr sz="2400" b="1"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dLblPos val="t"/>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noFill/>
                      <a:round/>
                    </a:ln>
                    <a:effectLst/>
                  </c:spPr>
                </c15:leaderLines>
              </c:ext>
            </c:extLst>
          </c:dLbls>
          <c:cat>
            <c:strRef>
              <c:f>'YoY progress'!$A$216:$A$224</c:f>
              <c:strCache>
                <c:ptCount val="9"/>
                <c:pt idx="0">
                  <c:v>FY 2018-19</c:v>
                </c:pt>
                <c:pt idx="1">
                  <c:v>FY 2019-20</c:v>
                </c:pt>
                <c:pt idx="2">
                  <c:v>FY 2020-21</c:v>
                </c:pt>
                <c:pt idx="3">
                  <c:v>FY 2021-22</c:v>
                </c:pt>
                <c:pt idx="4">
                  <c:v>FY 2022-23</c:v>
                </c:pt>
                <c:pt idx="5">
                  <c:v>FY 2023-24</c:v>
                </c:pt>
                <c:pt idx="6">
                  <c:v>FY 2024-25</c:v>
                </c:pt>
                <c:pt idx="7">
                  <c:v>FY 2025-26</c:v>
                </c:pt>
                <c:pt idx="8">
                  <c:v>FY 2026-27</c:v>
                </c:pt>
              </c:strCache>
            </c:strRef>
          </c:cat>
          <c:val>
            <c:numRef>
              <c:f>'YoY progress'!$D$216:$D$224</c:f>
              <c:numCache>
                <c:formatCode>0.0</c:formatCode>
                <c:ptCount val="9"/>
                <c:pt idx="0">
                  <c:v>728.68999999999994</c:v>
                </c:pt>
                <c:pt idx="1">
                  <c:v>1961.4</c:v>
                </c:pt>
                <c:pt idx="2">
                  <c:v>3084.4</c:v>
                </c:pt>
                <c:pt idx="3">
                  <c:v>3826.9</c:v>
                </c:pt>
                <c:pt idx="4">
                  <c:v>4800.3999999999996</c:v>
                </c:pt>
                <c:pt idx="5">
                  <c:v>6008.7</c:v>
                </c:pt>
                <c:pt idx="6">
                  <c:v>7091.51</c:v>
                </c:pt>
                <c:pt idx="7">
                  <c:v>8157.31</c:v>
                </c:pt>
                <c:pt idx="8">
                  <c:v>9682.3100000000013</c:v>
                </c:pt>
              </c:numCache>
            </c:numRef>
          </c:val>
          <c:smooth val="0"/>
          <c:extLst xmlns:c16r2="http://schemas.microsoft.com/office/drawing/2015/06/chart">
            <c:ext xmlns:c16="http://schemas.microsoft.com/office/drawing/2014/chart" uri="{C3380CC4-5D6E-409C-BE32-E72D297353CC}">
              <c16:uniqueId val="{00000007-479B-4CA1-B9E8-FBE7685F6B64}"/>
            </c:ext>
          </c:extLst>
        </c:ser>
        <c:dLbls>
          <c:showLegendKey val="0"/>
          <c:showVal val="0"/>
          <c:showCatName val="0"/>
          <c:showSerName val="0"/>
          <c:showPercent val="0"/>
          <c:showBubbleSize val="0"/>
        </c:dLbls>
        <c:marker val="1"/>
        <c:smooth val="0"/>
        <c:axId val="476548640"/>
        <c:axId val="476552560"/>
      </c:lineChart>
      <c:catAx>
        <c:axId val="476548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476552560"/>
        <c:crosses val="autoZero"/>
        <c:auto val="1"/>
        <c:lblAlgn val="ctr"/>
        <c:lblOffset val="100"/>
        <c:noMultiLvlLbl val="0"/>
      </c:catAx>
      <c:valAx>
        <c:axId val="476552560"/>
        <c:scaling>
          <c:orientation val="minMax"/>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GB" sz="2400" b="1"/>
                  <a:t>Capacity (MW)</a:t>
                </a:r>
              </a:p>
            </c:rich>
          </c:tx>
          <c:overlay val="0"/>
          <c:spPr>
            <a:noFill/>
            <a:ln>
              <a:noFill/>
            </a:ln>
            <a:effectLst/>
          </c:spPr>
          <c:txPr>
            <a:bodyPr rot="-5400000" spcFirstLastPara="1" vertOverflow="ellipsis" vert="horz" wrap="square" anchor="ctr" anchorCtr="1"/>
            <a:lstStyle/>
            <a:p>
              <a:pPr>
                <a:defRPr sz="24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0.00" sourceLinked="1"/>
        <c:majorTickMark val="out"/>
        <c:minorTickMark val="none"/>
        <c:tickLblPos val="nextTo"/>
        <c:crossAx val="4765486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600">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120213655253506"/>
          <c:y val="5.07433449350842E-2"/>
          <c:w val="0.73474294582641442"/>
          <c:h val="0.4848101978283969"/>
        </c:manualLayout>
      </c:layout>
      <c:barChart>
        <c:barDir val="col"/>
        <c:grouping val="clustered"/>
        <c:varyColors val="0"/>
        <c:ser>
          <c:idx val="0"/>
          <c:order val="0"/>
          <c:tx>
            <c:strRef>
              <c:f>'Tranche-wise'!$E$2</c:f>
              <c:strCache>
                <c:ptCount val="1"/>
                <c:pt idx="0">
                  <c:v>Awarded (MW)</c:v>
                </c:pt>
              </c:strCache>
            </c:strRef>
          </c:tx>
          <c:spPr>
            <a:solidFill>
              <a:schemeClr val="accent2"/>
            </a:solidFill>
            <a:ln>
              <a:noFill/>
            </a:ln>
            <a:effectLst/>
          </c:spPr>
          <c:invertIfNegative val="0"/>
          <c:cat>
            <c:strRef>
              <c:f>'Tranche-wise'!$B$4:$B$19</c:f>
              <c:strCache>
                <c:ptCount val="16"/>
                <c:pt idx="0">
                  <c:v>T-II</c:v>
                </c:pt>
                <c:pt idx="1">
                  <c:v>T-III</c:v>
                </c:pt>
                <c:pt idx="2">
                  <c:v>T-IV</c:v>
                </c:pt>
                <c:pt idx="3">
                  <c:v>T-V</c:v>
                </c:pt>
                <c:pt idx="4">
                  <c:v>T-VI</c:v>
                </c:pt>
                <c:pt idx="5">
                  <c:v>T-VII</c:v>
                </c:pt>
                <c:pt idx="6">
                  <c:v>T-VIII</c:v>
                </c:pt>
                <c:pt idx="7">
                  <c:v>T-IX</c:v>
                </c:pt>
                <c:pt idx="8">
                  <c:v>T-X</c:v>
                </c:pt>
                <c:pt idx="9">
                  <c:v>T-XI</c:v>
                </c:pt>
                <c:pt idx="10">
                  <c:v>T-XII</c:v>
                </c:pt>
                <c:pt idx="11">
                  <c:v>T-XIII</c:v>
                </c:pt>
                <c:pt idx="12">
                  <c:v>T-XIV</c:v>
                </c:pt>
                <c:pt idx="13">
                  <c:v>T-XV</c:v>
                </c:pt>
                <c:pt idx="14">
                  <c:v>T-XVI</c:v>
                </c:pt>
                <c:pt idx="15">
                  <c:v>T-XVII</c:v>
                </c:pt>
              </c:strCache>
            </c:strRef>
          </c:cat>
          <c:val>
            <c:numRef>
              <c:f>'Tranche-wise'!$E$4:$E$19</c:f>
              <c:numCache>
                <c:formatCode>General</c:formatCode>
                <c:ptCount val="16"/>
                <c:pt idx="0">
                  <c:v>1000</c:v>
                </c:pt>
                <c:pt idx="1">
                  <c:v>2000</c:v>
                </c:pt>
                <c:pt idx="2">
                  <c:v>2000</c:v>
                </c:pt>
                <c:pt idx="3">
                  <c:v>1190</c:v>
                </c:pt>
                <c:pt idx="4">
                  <c:v>1200</c:v>
                </c:pt>
                <c:pt idx="5">
                  <c:v>480</c:v>
                </c:pt>
                <c:pt idx="6">
                  <c:v>440.8</c:v>
                </c:pt>
                <c:pt idx="7">
                  <c:v>970</c:v>
                </c:pt>
                <c:pt idx="8">
                  <c:v>1200</c:v>
                </c:pt>
                <c:pt idx="9">
                  <c:v>1200</c:v>
                </c:pt>
                <c:pt idx="10">
                  <c:v>1100</c:v>
                </c:pt>
                <c:pt idx="11">
                  <c:v>600</c:v>
                </c:pt>
                <c:pt idx="12">
                  <c:v>690</c:v>
                </c:pt>
                <c:pt idx="13">
                  <c:v>0</c:v>
                </c:pt>
                <c:pt idx="14">
                  <c:v>1175</c:v>
                </c:pt>
                <c:pt idx="15">
                  <c:v>100</c:v>
                </c:pt>
              </c:numCache>
            </c:numRef>
          </c:val>
          <c:extLst xmlns:c16r2="http://schemas.microsoft.com/office/drawing/2015/06/chart">
            <c:ext xmlns:c16="http://schemas.microsoft.com/office/drawing/2014/chart" uri="{C3380CC4-5D6E-409C-BE32-E72D297353CC}">
              <c16:uniqueId val="{00000000-1949-44D6-98D4-9792DE3F63C1}"/>
            </c:ext>
          </c:extLst>
        </c:ser>
        <c:ser>
          <c:idx val="1"/>
          <c:order val="1"/>
          <c:tx>
            <c:strRef>
              <c:f>'Tranche-wise'!$F$2</c:f>
              <c:strCache>
                <c:ptCount val="1"/>
                <c:pt idx="0">
                  <c:v>PPA Signed (MW)</c:v>
                </c:pt>
              </c:strCache>
            </c:strRef>
          </c:tx>
          <c:spPr>
            <a:solidFill>
              <a:schemeClr val="accent4"/>
            </a:solidFill>
            <a:ln>
              <a:noFill/>
            </a:ln>
            <a:effectLst/>
          </c:spPr>
          <c:invertIfNegative val="0"/>
          <c:cat>
            <c:strRef>
              <c:f>'Tranche-wise'!$B$4:$B$19</c:f>
              <c:strCache>
                <c:ptCount val="16"/>
                <c:pt idx="0">
                  <c:v>T-II</c:v>
                </c:pt>
                <c:pt idx="1">
                  <c:v>T-III</c:v>
                </c:pt>
                <c:pt idx="2">
                  <c:v>T-IV</c:v>
                </c:pt>
                <c:pt idx="3">
                  <c:v>T-V</c:v>
                </c:pt>
                <c:pt idx="4">
                  <c:v>T-VI</c:v>
                </c:pt>
                <c:pt idx="5">
                  <c:v>T-VII</c:v>
                </c:pt>
                <c:pt idx="6">
                  <c:v>T-VIII</c:v>
                </c:pt>
                <c:pt idx="7">
                  <c:v>T-IX</c:v>
                </c:pt>
                <c:pt idx="8">
                  <c:v>T-X</c:v>
                </c:pt>
                <c:pt idx="9">
                  <c:v>T-XI</c:v>
                </c:pt>
                <c:pt idx="10">
                  <c:v>T-XII</c:v>
                </c:pt>
                <c:pt idx="11">
                  <c:v>T-XIII</c:v>
                </c:pt>
                <c:pt idx="12">
                  <c:v>T-XIV</c:v>
                </c:pt>
                <c:pt idx="13">
                  <c:v>T-XV</c:v>
                </c:pt>
                <c:pt idx="14">
                  <c:v>T-XVI</c:v>
                </c:pt>
                <c:pt idx="15">
                  <c:v>T-XVII</c:v>
                </c:pt>
              </c:strCache>
            </c:strRef>
          </c:cat>
          <c:val>
            <c:numRef>
              <c:f>'Tranche-wise'!$F$4:$F$19</c:f>
              <c:numCache>
                <c:formatCode>0</c:formatCode>
                <c:ptCount val="16"/>
                <c:pt idx="0">
                  <c:v>1000</c:v>
                </c:pt>
                <c:pt idx="1">
                  <c:v>2000</c:v>
                </c:pt>
                <c:pt idx="2">
                  <c:v>2000</c:v>
                </c:pt>
                <c:pt idx="3">
                  <c:v>1190</c:v>
                </c:pt>
                <c:pt idx="4">
                  <c:v>1075</c:v>
                </c:pt>
                <c:pt idx="5">
                  <c:v>280</c:v>
                </c:pt>
                <c:pt idx="6" formatCode="0.00">
                  <c:v>440.64</c:v>
                </c:pt>
                <c:pt idx="7">
                  <c:v>970</c:v>
                </c:pt>
                <c:pt idx="8">
                  <c:v>1200</c:v>
                </c:pt>
                <c:pt idx="9">
                  <c:v>1200</c:v>
                </c:pt>
                <c:pt idx="10">
                  <c:v>800</c:v>
                </c:pt>
                <c:pt idx="11" formatCode="General">
                  <c:v>600</c:v>
                </c:pt>
                <c:pt idx="12" formatCode="General">
                  <c:v>500</c:v>
                </c:pt>
                <c:pt idx="13" formatCode="General">
                  <c:v>0</c:v>
                </c:pt>
                <c:pt idx="14" formatCode="General">
                  <c:v>1175</c:v>
                </c:pt>
                <c:pt idx="15" formatCode="General">
                  <c:v>100</c:v>
                </c:pt>
              </c:numCache>
            </c:numRef>
          </c:val>
          <c:extLst xmlns:c16r2="http://schemas.microsoft.com/office/drawing/2015/06/chart">
            <c:ext xmlns:c16="http://schemas.microsoft.com/office/drawing/2014/chart" uri="{C3380CC4-5D6E-409C-BE32-E72D297353CC}">
              <c16:uniqueId val="{00000001-1949-44D6-98D4-9792DE3F63C1}"/>
            </c:ext>
          </c:extLst>
        </c:ser>
        <c:ser>
          <c:idx val="2"/>
          <c:order val="2"/>
          <c:tx>
            <c:strRef>
              <c:f>'Tranche-wise'!$G$2</c:f>
              <c:strCache>
                <c:ptCount val="1"/>
                <c:pt idx="0">
                  <c:v>Commissioned (MW)</c:v>
                </c:pt>
              </c:strCache>
            </c:strRef>
          </c:tx>
          <c:spPr>
            <a:solidFill>
              <a:schemeClr val="accent6"/>
            </a:solidFill>
            <a:ln>
              <a:noFill/>
            </a:ln>
            <a:effectLst/>
          </c:spPr>
          <c:invertIfNegative val="0"/>
          <c:cat>
            <c:strRef>
              <c:f>'Tranche-wise'!$B$4:$B$19</c:f>
              <c:strCache>
                <c:ptCount val="16"/>
                <c:pt idx="0">
                  <c:v>T-II</c:v>
                </c:pt>
                <c:pt idx="1">
                  <c:v>T-III</c:v>
                </c:pt>
                <c:pt idx="2">
                  <c:v>T-IV</c:v>
                </c:pt>
                <c:pt idx="3">
                  <c:v>T-V</c:v>
                </c:pt>
                <c:pt idx="4">
                  <c:v>T-VI</c:v>
                </c:pt>
                <c:pt idx="5">
                  <c:v>T-VII</c:v>
                </c:pt>
                <c:pt idx="6">
                  <c:v>T-VIII</c:v>
                </c:pt>
                <c:pt idx="7">
                  <c:v>T-IX</c:v>
                </c:pt>
                <c:pt idx="8">
                  <c:v>T-X</c:v>
                </c:pt>
                <c:pt idx="9">
                  <c:v>T-XI</c:v>
                </c:pt>
                <c:pt idx="10">
                  <c:v>T-XII</c:v>
                </c:pt>
                <c:pt idx="11">
                  <c:v>T-XIII</c:v>
                </c:pt>
                <c:pt idx="12">
                  <c:v>T-XIV</c:v>
                </c:pt>
                <c:pt idx="13">
                  <c:v>T-XV</c:v>
                </c:pt>
                <c:pt idx="14">
                  <c:v>T-XVI</c:v>
                </c:pt>
                <c:pt idx="15">
                  <c:v>T-XVII</c:v>
                </c:pt>
              </c:strCache>
            </c:strRef>
          </c:cat>
          <c:val>
            <c:numRef>
              <c:f>'Tranche-wise'!$G$4:$G$19</c:f>
              <c:numCache>
                <c:formatCode>0.0</c:formatCode>
                <c:ptCount val="16"/>
                <c:pt idx="0">
                  <c:v>760.1</c:v>
                </c:pt>
                <c:pt idx="1">
                  <c:v>950.2</c:v>
                </c:pt>
                <c:pt idx="2">
                  <c:v>721.9</c:v>
                </c:pt>
                <c:pt idx="3">
                  <c:v>621.5</c:v>
                </c:pt>
                <c:pt idx="4" formatCode="0">
                  <c:v>973</c:v>
                </c:pt>
                <c:pt idx="5" formatCode="0">
                  <c:v>180</c:v>
                </c:pt>
                <c:pt idx="6">
                  <c:v>250.71</c:v>
                </c:pt>
                <c:pt idx="7">
                  <c:v>862</c:v>
                </c:pt>
                <c:pt idx="8" formatCode="0">
                  <c:v>750</c:v>
                </c:pt>
                <c:pt idx="9">
                  <c:v>54.6</c:v>
                </c:pt>
                <c:pt idx="10" formatCode="0">
                  <c:v>0</c:v>
                </c:pt>
                <c:pt idx="11" formatCode="0">
                  <c:v>0</c:v>
                </c:pt>
                <c:pt idx="12" formatCode="0">
                  <c:v>0</c:v>
                </c:pt>
                <c:pt idx="13" formatCode="0">
                  <c:v>0</c:v>
                </c:pt>
                <c:pt idx="14" formatCode="0">
                  <c:v>0</c:v>
                </c:pt>
                <c:pt idx="15" formatCode="0">
                  <c:v>0</c:v>
                </c:pt>
              </c:numCache>
            </c:numRef>
          </c:val>
          <c:extLst xmlns:c16r2="http://schemas.microsoft.com/office/drawing/2015/06/chart">
            <c:ext xmlns:c16="http://schemas.microsoft.com/office/drawing/2014/chart" uri="{C3380CC4-5D6E-409C-BE32-E72D297353CC}">
              <c16:uniqueId val="{00000002-1949-44D6-98D4-9792DE3F63C1}"/>
            </c:ext>
          </c:extLst>
        </c:ser>
        <c:ser>
          <c:idx val="4"/>
          <c:order val="3"/>
          <c:tx>
            <c:strRef>
              <c:f>'Tranche-wise'!$P$2</c:f>
              <c:strCache>
                <c:ptCount val="1"/>
                <c:pt idx="0">
                  <c:v>Not coming up/ Not likely to come up</c:v>
                </c:pt>
              </c:strCache>
            </c:strRef>
          </c:tx>
          <c:spPr>
            <a:solidFill>
              <a:schemeClr val="accent4">
                <a:lumMod val="60000"/>
              </a:schemeClr>
            </a:solidFill>
            <a:ln>
              <a:noFill/>
            </a:ln>
            <a:effectLst/>
          </c:spPr>
          <c:invertIfNegative val="0"/>
          <c:cat>
            <c:strRef>
              <c:f>'Tranche-wise'!$B$4:$B$19</c:f>
              <c:strCache>
                <c:ptCount val="16"/>
                <c:pt idx="0">
                  <c:v>T-II</c:v>
                </c:pt>
                <c:pt idx="1">
                  <c:v>T-III</c:v>
                </c:pt>
                <c:pt idx="2">
                  <c:v>T-IV</c:v>
                </c:pt>
                <c:pt idx="3">
                  <c:v>T-V</c:v>
                </c:pt>
                <c:pt idx="4">
                  <c:v>T-VI</c:v>
                </c:pt>
                <c:pt idx="5">
                  <c:v>T-VII</c:v>
                </c:pt>
                <c:pt idx="6">
                  <c:v>T-VIII</c:v>
                </c:pt>
                <c:pt idx="7">
                  <c:v>T-IX</c:v>
                </c:pt>
                <c:pt idx="8">
                  <c:v>T-X</c:v>
                </c:pt>
                <c:pt idx="9">
                  <c:v>T-XI</c:v>
                </c:pt>
                <c:pt idx="10">
                  <c:v>T-XII</c:v>
                </c:pt>
                <c:pt idx="11">
                  <c:v>T-XIII</c:v>
                </c:pt>
                <c:pt idx="12">
                  <c:v>T-XIV</c:v>
                </c:pt>
                <c:pt idx="13">
                  <c:v>T-XV</c:v>
                </c:pt>
                <c:pt idx="14">
                  <c:v>T-XVI</c:v>
                </c:pt>
                <c:pt idx="15">
                  <c:v>T-XVII</c:v>
                </c:pt>
              </c:strCache>
            </c:strRef>
          </c:cat>
          <c:val>
            <c:numRef>
              <c:f>'Tranche-wise'!$P$4:$P$19</c:f>
              <c:numCache>
                <c:formatCode>0</c:formatCode>
                <c:ptCount val="16"/>
                <c:pt idx="0">
                  <c:v>239.9</c:v>
                </c:pt>
                <c:pt idx="1">
                  <c:v>1049.8</c:v>
                </c:pt>
                <c:pt idx="2">
                  <c:v>1278.0999999999999</c:v>
                </c:pt>
                <c:pt idx="3">
                  <c:v>568.5</c:v>
                </c:pt>
                <c:pt idx="4">
                  <c:v>102</c:v>
                </c:pt>
                <c:pt idx="5">
                  <c:v>100</c:v>
                </c:pt>
                <c:pt idx="6">
                  <c:v>189.92999999999998</c:v>
                </c:pt>
                <c:pt idx="7">
                  <c:v>0</c:v>
                </c:pt>
                <c:pt idx="8">
                  <c:v>450</c:v>
                </c:pt>
                <c:pt idx="9">
                  <c:v>1020</c:v>
                </c:pt>
                <c:pt idx="10">
                  <c:v>0</c:v>
                </c:pt>
                <c:pt idx="11">
                  <c:v>600</c:v>
                </c:pt>
                <c:pt idx="12">
                  <c:v>200</c:v>
                </c:pt>
                <c:pt idx="13">
                  <c:v>0</c:v>
                </c:pt>
                <c:pt idx="14">
                  <c:v>0</c:v>
                </c:pt>
                <c:pt idx="15">
                  <c:v>50</c:v>
                </c:pt>
              </c:numCache>
            </c:numRef>
          </c:val>
          <c:extLst xmlns:c16r2="http://schemas.microsoft.com/office/drawing/2015/06/chart">
            <c:ext xmlns:c16="http://schemas.microsoft.com/office/drawing/2014/chart" uri="{C3380CC4-5D6E-409C-BE32-E72D297353CC}">
              <c16:uniqueId val="{00000003-1949-44D6-98D4-9792DE3F63C1}"/>
            </c:ext>
          </c:extLst>
        </c:ser>
        <c:dLbls>
          <c:showLegendKey val="0"/>
          <c:showVal val="0"/>
          <c:showCatName val="0"/>
          <c:showSerName val="0"/>
          <c:showPercent val="0"/>
          <c:showBubbleSize val="0"/>
        </c:dLbls>
        <c:gapWidth val="150"/>
        <c:axId val="476554520"/>
        <c:axId val="476554912"/>
      </c:barChart>
      <c:lineChart>
        <c:grouping val="standard"/>
        <c:varyColors val="0"/>
        <c:ser>
          <c:idx val="3"/>
          <c:order val="4"/>
          <c:tx>
            <c:strRef>
              <c:f>'Tranche-wise'!$D$2</c:f>
              <c:strCache>
                <c:ptCount val="1"/>
                <c:pt idx="0">
                  <c:v>Maximum Tariff
(INR/kWh)</c:v>
                </c:pt>
              </c:strCache>
            </c:strRef>
          </c:tx>
          <c:spPr>
            <a:ln w="28575" cap="rnd">
              <a:solidFill>
                <a:schemeClr val="accent2">
                  <a:lumMod val="60000"/>
                </a:schemeClr>
              </a:solidFill>
              <a:round/>
            </a:ln>
            <a:effectLst/>
          </c:spPr>
          <c:marker>
            <c:symbol val="none"/>
          </c:marker>
          <c:cat>
            <c:strRef>
              <c:f>'Tranche-wise'!$B$4:$B$20</c:f>
              <c:strCache>
                <c:ptCount val="17"/>
                <c:pt idx="0">
                  <c:v>T-II</c:v>
                </c:pt>
                <c:pt idx="1">
                  <c:v>T-III</c:v>
                </c:pt>
                <c:pt idx="2">
                  <c:v>T-IV</c:v>
                </c:pt>
                <c:pt idx="3">
                  <c:v>T-V</c:v>
                </c:pt>
                <c:pt idx="4">
                  <c:v>T-VI</c:v>
                </c:pt>
                <c:pt idx="5">
                  <c:v>T-VII</c:v>
                </c:pt>
                <c:pt idx="6">
                  <c:v>T-VIII</c:v>
                </c:pt>
                <c:pt idx="7">
                  <c:v>T-IX</c:v>
                </c:pt>
                <c:pt idx="8">
                  <c:v>T-X</c:v>
                </c:pt>
                <c:pt idx="9">
                  <c:v>T-XI</c:v>
                </c:pt>
                <c:pt idx="10">
                  <c:v>T-XII</c:v>
                </c:pt>
                <c:pt idx="11">
                  <c:v>T-XIII</c:v>
                </c:pt>
                <c:pt idx="12">
                  <c:v>T-XIV</c:v>
                </c:pt>
                <c:pt idx="13">
                  <c:v>T-XV</c:v>
                </c:pt>
                <c:pt idx="14">
                  <c:v>T-XVI</c:v>
                </c:pt>
                <c:pt idx="15">
                  <c:v>T-XVII</c:v>
                </c:pt>
                <c:pt idx="16">
                  <c:v>T-XVIII</c:v>
                </c:pt>
              </c:strCache>
            </c:strRef>
          </c:cat>
          <c:val>
            <c:numRef>
              <c:f>'Tranche-wise'!$D$4:$D$19</c:f>
              <c:numCache>
                <c:formatCode>General</c:formatCode>
                <c:ptCount val="16"/>
                <c:pt idx="0">
                  <c:v>2.65</c:v>
                </c:pt>
                <c:pt idx="1">
                  <c:v>2.4500000000000002</c:v>
                </c:pt>
                <c:pt idx="2">
                  <c:v>2.52</c:v>
                </c:pt>
                <c:pt idx="3">
                  <c:v>2.77</c:v>
                </c:pt>
                <c:pt idx="4">
                  <c:v>2.83</c:v>
                </c:pt>
                <c:pt idx="5">
                  <c:v>2.83</c:v>
                </c:pt>
                <c:pt idx="6">
                  <c:v>2.84</c:v>
                </c:pt>
                <c:pt idx="7" formatCode="0.00">
                  <c:v>3</c:v>
                </c:pt>
                <c:pt idx="8">
                  <c:v>2.78</c:v>
                </c:pt>
                <c:pt idx="9" formatCode="0.00">
                  <c:v>2.7</c:v>
                </c:pt>
                <c:pt idx="10">
                  <c:v>2.94</c:v>
                </c:pt>
                <c:pt idx="11">
                  <c:v>2.95</c:v>
                </c:pt>
                <c:pt idx="12">
                  <c:v>3.24</c:v>
                </c:pt>
                <c:pt idx="13">
                  <c:v>4.01</c:v>
                </c:pt>
                <c:pt idx="14" formatCode="0.00">
                  <c:v>3.7</c:v>
                </c:pt>
                <c:pt idx="15">
                  <c:v>3.82</c:v>
                </c:pt>
              </c:numCache>
            </c:numRef>
          </c:val>
          <c:smooth val="0"/>
          <c:extLst xmlns:c16r2="http://schemas.microsoft.com/office/drawing/2015/06/chart">
            <c:ext xmlns:c16="http://schemas.microsoft.com/office/drawing/2014/chart" uri="{C3380CC4-5D6E-409C-BE32-E72D297353CC}">
              <c16:uniqueId val="{00000004-1949-44D6-98D4-9792DE3F63C1}"/>
            </c:ext>
          </c:extLst>
        </c:ser>
        <c:dLbls>
          <c:showLegendKey val="0"/>
          <c:showVal val="0"/>
          <c:showCatName val="0"/>
          <c:showSerName val="0"/>
          <c:showPercent val="0"/>
          <c:showBubbleSize val="0"/>
        </c:dLbls>
        <c:marker val="1"/>
        <c:smooth val="0"/>
        <c:axId val="476549424"/>
        <c:axId val="476549816"/>
      </c:lineChart>
      <c:catAx>
        <c:axId val="476554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476554912"/>
        <c:crosses val="autoZero"/>
        <c:auto val="1"/>
        <c:lblAlgn val="ctr"/>
        <c:lblOffset val="100"/>
        <c:noMultiLvlLbl val="0"/>
      </c:catAx>
      <c:valAx>
        <c:axId val="476554912"/>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GB" sz="1600"/>
                  <a:t>Capacity</a:t>
                </a:r>
              </a:p>
              <a:p>
                <a:pPr>
                  <a:defRPr sz="1600"/>
                </a:pPr>
                <a:r>
                  <a:rPr lang="en-GB" sz="1600"/>
                  <a:t>(MW)</a:t>
                </a:r>
              </a:p>
            </c:rich>
          </c:tx>
          <c:layout>
            <c:manualLayout>
              <c:xMode val="edge"/>
              <c:yMode val="edge"/>
              <c:x val="7.2496496049769876E-2"/>
              <c:y val="0.26565858232290973"/>
            </c:manualLayout>
          </c:layout>
          <c:overlay val="0"/>
          <c:spPr>
            <a:noFill/>
            <a:ln>
              <a:noFill/>
            </a:ln>
            <a:effectLst/>
          </c:spPr>
          <c:txPr>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476554520"/>
        <c:crosses val="autoZero"/>
        <c:crossBetween val="between"/>
      </c:valAx>
      <c:valAx>
        <c:axId val="476549816"/>
        <c:scaling>
          <c:orientation val="minMax"/>
        </c:scaling>
        <c:delete val="0"/>
        <c:axPos val="r"/>
        <c:title>
          <c:tx>
            <c:rich>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GB" sz="1600"/>
                  <a:t>Tariff </a:t>
                </a:r>
              </a:p>
              <a:p>
                <a:pPr>
                  <a:defRPr sz="1600"/>
                </a:pPr>
                <a:r>
                  <a:rPr lang="en-GB" sz="1600"/>
                  <a:t>(INR/ kWh)</a:t>
                </a:r>
              </a:p>
            </c:rich>
          </c:tx>
          <c:layout>
            <c:manualLayout>
              <c:xMode val="edge"/>
              <c:yMode val="edge"/>
              <c:x val="0.96049013249064685"/>
              <c:y val="0.27036482188568484"/>
            </c:manualLayout>
          </c:layout>
          <c:overlay val="0"/>
          <c:spPr>
            <a:noFill/>
            <a:ln>
              <a:noFill/>
            </a:ln>
            <a:effectLst/>
          </c:spPr>
          <c:txPr>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476549424"/>
        <c:crosses val="max"/>
        <c:crossBetween val="between"/>
      </c:valAx>
      <c:catAx>
        <c:axId val="476549424"/>
        <c:scaling>
          <c:orientation val="minMax"/>
        </c:scaling>
        <c:delete val="1"/>
        <c:axPos val="b"/>
        <c:numFmt formatCode="General" sourceLinked="1"/>
        <c:majorTickMark val="out"/>
        <c:minorTickMark val="none"/>
        <c:tickLblPos val="nextTo"/>
        <c:crossAx val="476549816"/>
        <c:crosses val="autoZero"/>
        <c:auto val="1"/>
        <c:lblAlgn val="ctr"/>
        <c:lblOffset val="100"/>
        <c:noMultiLvlLbl val="0"/>
      </c:cat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200" b="1"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showDLblsOverMax val="0"/>
  </c:chart>
  <c:spPr>
    <a:noFill/>
    <a:ln>
      <a:noFill/>
    </a:ln>
    <a:effectLst/>
  </c:spPr>
  <c:txPr>
    <a:bodyPr/>
    <a:lstStyle/>
    <a:p>
      <a:pPr>
        <a:defRPr sz="1200" b="1"/>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'[Contents graphs.xlsx]CMD Review'!$C$5</c:f>
              <c:strCache>
                <c:ptCount val="1"/>
                <c:pt idx="0">
                  <c:v>Awarded (MW)</c:v>
                </c:pt>
              </c:strCache>
            </c:strRef>
          </c:tx>
          <c:spPr>
            <a:solidFill>
              <a:schemeClr val="accent1"/>
            </a:solidFill>
            <a:ln>
              <a:noFill/>
            </a:ln>
            <a:effectLst/>
          </c:spPr>
          <c:invertIfNegative val="0"/>
          <c:cat>
            <c:strRef>
              <c:f>'[Contents graphs.xlsx]CMD Review'!$D$4:$Q$4</c:f>
              <c:strCache>
                <c:ptCount val="14"/>
                <c:pt idx="0">
                  <c:v>T-1</c:v>
                </c:pt>
                <c:pt idx="1">
                  <c:v>T-2</c:v>
                </c:pt>
                <c:pt idx="2">
                  <c:v>T-3</c:v>
                </c:pt>
                <c:pt idx="3">
                  <c:v>T-4</c:v>
                </c:pt>
                <c:pt idx="4">
                  <c:v>T-5</c:v>
                </c:pt>
                <c:pt idx="5">
                  <c:v>T-6</c:v>
                </c:pt>
                <c:pt idx="6">
                  <c:v>T-7</c:v>
                </c:pt>
                <c:pt idx="7">
                  <c:v>T-8</c:v>
                </c:pt>
                <c:pt idx="8">
                  <c:v>T-9</c:v>
                </c:pt>
                <c:pt idx="9">
                  <c:v>APP</c:v>
                </c:pt>
                <c:pt idx="10">
                  <c:v>RTC-1</c:v>
                </c:pt>
                <c:pt idx="11">
                  <c:v>RTC-IV</c:v>
                </c:pt>
                <c:pt idx="12">
                  <c:v>FDRE-IV</c:v>
                </c:pt>
                <c:pt idx="13">
                  <c:v>FDRE-VI</c:v>
                </c:pt>
              </c:strCache>
            </c:strRef>
          </c:cat>
          <c:val>
            <c:numRef>
              <c:f>'[Contents graphs.xlsx]CMD Review'!$D$5:$Q$5</c:f>
              <c:numCache>
                <c:formatCode>General</c:formatCode>
                <c:ptCount val="14"/>
                <c:pt idx="0">
                  <c:v>840</c:v>
                </c:pt>
                <c:pt idx="1">
                  <c:v>600</c:v>
                </c:pt>
                <c:pt idx="2">
                  <c:v>1110</c:v>
                </c:pt>
                <c:pt idx="3">
                  <c:v>1200</c:v>
                </c:pt>
                <c:pt idx="4">
                  <c:v>1170</c:v>
                </c:pt>
                <c:pt idx="5">
                  <c:v>1200</c:v>
                </c:pt>
                <c:pt idx="6">
                  <c:v>900</c:v>
                </c:pt>
                <c:pt idx="7">
                  <c:v>1200</c:v>
                </c:pt>
                <c:pt idx="8">
                  <c:v>600</c:v>
                </c:pt>
                <c:pt idx="9">
                  <c:v>1200</c:v>
                </c:pt>
                <c:pt idx="10">
                  <c:v>400</c:v>
                </c:pt>
                <c:pt idx="11">
                  <c:v>420</c:v>
                </c:pt>
                <c:pt idx="12">
                  <c:v>630</c:v>
                </c:pt>
                <c:pt idx="13">
                  <c:v>200</c:v>
                </c:pt>
              </c:numCache>
            </c:numRef>
          </c:val>
          <c:extLst xmlns:c16r2="http://schemas.microsoft.com/office/drawing/2015/06/chart">
            <c:ext xmlns:c16="http://schemas.microsoft.com/office/drawing/2014/chart" uri="{C3380CC4-5D6E-409C-BE32-E72D297353CC}">
              <c16:uniqueId val="{00000000-57AB-4C64-B60F-06F39E0F77E1}"/>
            </c:ext>
          </c:extLst>
        </c:ser>
        <c:ser>
          <c:idx val="1"/>
          <c:order val="1"/>
          <c:tx>
            <c:strRef>
              <c:f>'[Contents graphs.xlsx]CMD Review'!$C$6</c:f>
              <c:strCache>
                <c:ptCount val="1"/>
                <c:pt idx="0">
                  <c:v>PPA Signed (MW)</c:v>
                </c:pt>
              </c:strCache>
            </c:strRef>
          </c:tx>
          <c:spPr>
            <a:solidFill>
              <a:schemeClr val="accent2"/>
            </a:solidFill>
            <a:ln>
              <a:noFill/>
            </a:ln>
            <a:effectLst/>
          </c:spPr>
          <c:invertIfNegative val="0"/>
          <c:cat>
            <c:strRef>
              <c:f>'[Contents graphs.xlsx]CMD Review'!$D$4:$Q$4</c:f>
              <c:strCache>
                <c:ptCount val="14"/>
                <c:pt idx="0">
                  <c:v>T-1</c:v>
                </c:pt>
                <c:pt idx="1">
                  <c:v>T-2</c:v>
                </c:pt>
                <c:pt idx="2">
                  <c:v>T-3</c:v>
                </c:pt>
                <c:pt idx="3">
                  <c:v>T-4</c:v>
                </c:pt>
                <c:pt idx="4">
                  <c:v>T-5</c:v>
                </c:pt>
                <c:pt idx="5">
                  <c:v>T-6</c:v>
                </c:pt>
                <c:pt idx="6">
                  <c:v>T-7</c:v>
                </c:pt>
                <c:pt idx="7">
                  <c:v>T-8</c:v>
                </c:pt>
                <c:pt idx="8">
                  <c:v>T-9</c:v>
                </c:pt>
                <c:pt idx="9">
                  <c:v>APP</c:v>
                </c:pt>
                <c:pt idx="10">
                  <c:v>RTC-1</c:v>
                </c:pt>
                <c:pt idx="11">
                  <c:v>RTC-IV</c:v>
                </c:pt>
                <c:pt idx="12">
                  <c:v>FDRE-IV</c:v>
                </c:pt>
                <c:pt idx="13">
                  <c:v>FDRE-VI</c:v>
                </c:pt>
              </c:strCache>
            </c:strRef>
          </c:cat>
          <c:val>
            <c:numRef>
              <c:f>'[Contents graphs.xlsx]CMD Review'!$D$6:$Q$6</c:f>
              <c:numCache>
                <c:formatCode>General</c:formatCode>
                <c:ptCount val="14"/>
                <c:pt idx="0">
                  <c:v>840</c:v>
                </c:pt>
                <c:pt idx="1">
                  <c:v>600</c:v>
                </c:pt>
                <c:pt idx="2">
                  <c:v>1110</c:v>
                </c:pt>
                <c:pt idx="3">
                  <c:v>1200</c:v>
                </c:pt>
                <c:pt idx="4">
                  <c:v>1170</c:v>
                </c:pt>
                <c:pt idx="5">
                  <c:v>600</c:v>
                </c:pt>
                <c:pt idx="6">
                  <c:v>900</c:v>
                </c:pt>
                <c:pt idx="7">
                  <c:v>0</c:v>
                </c:pt>
                <c:pt idx="8">
                  <c:v>0</c:v>
                </c:pt>
                <c:pt idx="9">
                  <c:v>1200</c:v>
                </c:pt>
                <c:pt idx="10">
                  <c:v>400</c:v>
                </c:pt>
                <c:pt idx="11">
                  <c:v>0</c:v>
                </c:pt>
                <c:pt idx="12">
                  <c:v>630</c:v>
                </c:pt>
                <c:pt idx="13">
                  <c:v>0</c:v>
                </c:pt>
              </c:numCache>
            </c:numRef>
          </c:val>
          <c:extLst xmlns:c16r2="http://schemas.microsoft.com/office/drawing/2015/06/chart">
            <c:ext xmlns:c16="http://schemas.microsoft.com/office/drawing/2014/chart" uri="{C3380CC4-5D6E-409C-BE32-E72D297353CC}">
              <c16:uniqueId val="{00000001-57AB-4C64-B60F-06F39E0F77E1}"/>
            </c:ext>
          </c:extLst>
        </c:ser>
        <c:ser>
          <c:idx val="2"/>
          <c:order val="2"/>
          <c:tx>
            <c:strRef>
              <c:f>'[Contents graphs.xlsx]CMD Review'!$C$7</c:f>
              <c:strCache>
                <c:ptCount val="1"/>
                <c:pt idx="0">
                  <c:v>Commissioned (MW)</c:v>
                </c:pt>
              </c:strCache>
            </c:strRef>
          </c:tx>
          <c:spPr>
            <a:solidFill>
              <a:schemeClr val="accent3"/>
            </a:solidFill>
            <a:ln>
              <a:noFill/>
            </a:ln>
            <a:effectLst/>
          </c:spPr>
          <c:invertIfNegative val="0"/>
          <c:cat>
            <c:strRef>
              <c:f>'[Contents graphs.xlsx]CMD Review'!$D$4:$Q$4</c:f>
              <c:strCache>
                <c:ptCount val="14"/>
                <c:pt idx="0">
                  <c:v>T-1</c:v>
                </c:pt>
                <c:pt idx="1">
                  <c:v>T-2</c:v>
                </c:pt>
                <c:pt idx="2">
                  <c:v>T-3</c:v>
                </c:pt>
                <c:pt idx="3">
                  <c:v>T-4</c:v>
                </c:pt>
                <c:pt idx="4">
                  <c:v>T-5</c:v>
                </c:pt>
                <c:pt idx="5">
                  <c:v>T-6</c:v>
                </c:pt>
                <c:pt idx="6">
                  <c:v>T-7</c:v>
                </c:pt>
                <c:pt idx="7">
                  <c:v>T-8</c:v>
                </c:pt>
                <c:pt idx="8">
                  <c:v>T-9</c:v>
                </c:pt>
                <c:pt idx="9">
                  <c:v>APP</c:v>
                </c:pt>
                <c:pt idx="10">
                  <c:v>RTC-1</c:v>
                </c:pt>
                <c:pt idx="11">
                  <c:v>RTC-IV</c:v>
                </c:pt>
                <c:pt idx="12">
                  <c:v>FDRE-IV</c:v>
                </c:pt>
                <c:pt idx="13">
                  <c:v>FDRE-VI</c:v>
                </c:pt>
              </c:strCache>
            </c:strRef>
          </c:cat>
          <c:val>
            <c:numRef>
              <c:f>'[Contents graphs.xlsx]CMD Review'!$D$7:$Q$7</c:f>
              <c:numCache>
                <c:formatCode>General</c:formatCode>
                <c:ptCount val="14"/>
                <c:pt idx="0">
                  <c:v>840</c:v>
                </c:pt>
                <c:pt idx="1">
                  <c:v>600</c:v>
                </c:pt>
                <c:pt idx="2">
                  <c:v>0</c:v>
                </c:pt>
                <c:pt idx="3">
                  <c:v>0</c:v>
                </c:pt>
                <c:pt idx="4">
                  <c:v>0</c:v>
                </c:pt>
                <c:pt idx="5">
                  <c:v>0</c:v>
                </c:pt>
                <c:pt idx="6">
                  <c:v>0</c:v>
                </c:pt>
                <c:pt idx="7">
                  <c:v>0</c:v>
                </c:pt>
                <c:pt idx="8">
                  <c:v>0</c:v>
                </c:pt>
                <c:pt idx="9">
                  <c:v>297.42</c:v>
                </c:pt>
                <c:pt idx="10">
                  <c:v>0</c:v>
                </c:pt>
                <c:pt idx="11">
                  <c:v>0</c:v>
                </c:pt>
                <c:pt idx="12">
                  <c:v>0</c:v>
                </c:pt>
                <c:pt idx="13">
                  <c:v>0</c:v>
                </c:pt>
              </c:numCache>
            </c:numRef>
          </c:val>
          <c:extLst xmlns:c16r2="http://schemas.microsoft.com/office/drawing/2015/06/chart">
            <c:ext xmlns:c16="http://schemas.microsoft.com/office/drawing/2014/chart" uri="{C3380CC4-5D6E-409C-BE32-E72D297353CC}">
              <c16:uniqueId val="{00000002-57AB-4C64-B60F-06F39E0F77E1}"/>
            </c:ext>
          </c:extLst>
        </c:ser>
        <c:dLbls>
          <c:showLegendKey val="0"/>
          <c:showVal val="0"/>
          <c:showCatName val="0"/>
          <c:showSerName val="0"/>
          <c:showPercent val="0"/>
          <c:showBubbleSize val="0"/>
        </c:dLbls>
        <c:gapWidth val="150"/>
        <c:axId val="479190352"/>
        <c:axId val="479189176"/>
      </c:barChart>
      <c:lineChart>
        <c:grouping val="standard"/>
        <c:varyColors val="0"/>
        <c:ser>
          <c:idx val="3"/>
          <c:order val="3"/>
          <c:tx>
            <c:strRef>
              <c:f>'[Contents graphs.xlsx]CMD Review'!$C$8</c:f>
              <c:strCache>
                <c:ptCount val="1"/>
                <c:pt idx="0">
                  <c:v>Average tariff (INR/kWh)</c:v>
                </c:pt>
              </c:strCache>
            </c:strRef>
          </c:tx>
          <c:spPr>
            <a:ln w="12700" cap="rnd">
              <a:solidFill>
                <a:schemeClr val="accent6">
                  <a:lumMod val="75000"/>
                </a:schemeClr>
              </a:solidFill>
              <a:round/>
            </a:ln>
            <a:effectLst/>
          </c:spPr>
          <c:marker>
            <c:symbol val="circle"/>
            <c:size val="5"/>
            <c:spPr>
              <a:solidFill>
                <a:schemeClr val="accent6">
                  <a:lumMod val="75000"/>
                </a:schemeClr>
              </a:solidFill>
              <a:ln w="6350">
                <a:solidFill>
                  <a:schemeClr val="accent6">
                    <a:lumMod val="60000"/>
                    <a:lumOff val="40000"/>
                  </a:schemeClr>
                </a:solidFill>
              </a:ln>
              <a:effectLst/>
            </c:spPr>
          </c:marker>
          <c:dLbls>
            <c:dLbl>
              <c:idx val="13"/>
              <c:layout>
                <c:manualLayout>
                  <c:x val="-6.7969403659168232E-2"/>
                  <c:y val="-7.7208319512122775E-18"/>
                </c:manualLayout>
              </c:layout>
              <c:tx>
                <c:rich>
                  <a:bodyPr/>
                  <a:lstStyle/>
                  <a:p>
                    <a:fld id="{00997192-44DF-425D-BB30-76B723D6CB0C}" type="VALUE">
                      <a:rPr lang="en-US" sz="1200" b="1"/>
                      <a:pPr/>
                      <a:t>[VALUE]</a:t>
                    </a:fld>
                    <a:endParaRPr lang="en-IN"/>
                  </a:p>
                </c:rich>
              </c:tx>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3-57AB-4C64-B60F-06F39E0F77E1}"/>
                </c:ext>
                <c:ext xmlns:c15="http://schemas.microsoft.com/office/drawing/2012/chart" uri="{CE6537A1-D6FC-4f65-9D91-7224C49458BB}">
                  <c15:layout/>
                  <c15:dlblFieldTable/>
                  <c15:showDataLabelsRange val="0"/>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'[Contents graphs.xlsx]CMD Review'!$D$4:$Q$4</c:f>
              <c:strCache>
                <c:ptCount val="14"/>
                <c:pt idx="0">
                  <c:v>T-1</c:v>
                </c:pt>
                <c:pt idx="1">
                  <c:v>T-2</c:v>
                </c:pt>
                <c:pt idx="2">
                  <c:v>T-3</c:v>
                </c:pt>
                <c:pt idx="3">
                  <c:v>T-4</c:v>
                </c:pt>
                <c:pt idx="4">
                  <c:v>T-5</c:v>
                </c:pt>
                <c:pt idx="5">
                  <c:v>T-6</c:v>
                </c:pt>
                <c:pt idx="6">
                  <c:v>T-7</c:v>
                </c:pt>
                <c:pt idx="7">
                  <c:v>T-8</c:v>
                </c:pt>
                <c:pt idx="8">
                  <c:v>T-9</c:v>
                </c:pt>
                <c:pt idx="9">
                  <c:v>APP</c:v>
                </c:pt>
                <c:pt idx="10">
                  <c:v>RTC-1</c:v>
                </c:pt>
                <c:pt idx="11">
                  <c:v>RTC-IV</c:v>
                </c:pt>
                <c:pt idx="12">
                  <c:v>FDRE-IV</c:v>
                </c:pt>
                <c:pt idx="13">
                  <c:v>FDRE-VI</c:v>
                </c:pt>
              </c:strCache>
            </c:strRef>
          </c:cat>
          <c:val>
            <c:numRef>
              <c:f>'[Contents graphs.xlsx]CMD Review'!$D$8:$Q$8</c:f>
              <c:numCache>
                <c:formatCode>0.00</c:formatCode>
                <c:ptCount val="14"/>
                <c:pt idx="0">
                  <c:v>2.7850000000000001</c:v>
                </c:pt>
                <c:pt idx="1">
                  <c:v>2.69</c:v>
                </c:pt>
                <c:pt idx="2">
                  <c:v>2.41</c:v>
                </c:pt>
                <c:pt idx="3">
                  <c:v>2.3449999999999998</c:v>
                </c:pt>
                <c:pt idx="4">
                  <c:v>2.5299999999999998</c:v>
                </c:pt>
                <c:pt idx="5">
                  <c:v>4.7100000000000009</c:v>
                </c:pt>
                <c:pt idx="6">
                  <c:v>3.1799999999999997</c:v>
                </c:pt>
                <c:pt idx="7">
                  <c:v>3.4450000000000003</c:v>
                </c:pt>
                <c:pt idx="8">
                  <c:v>3.2549999999999999</c:v>
                </c:pt>
                <c:pt idx="9">
                  <c:v>2.88</c:v>
                </c:pt>
                <c:pt idx="10">
                  <c:v>2.9</c:v>
                </c:pt>
                <c:pt idx="11">
                  <c:v>5.0649999999999995</c:v>
                </c:pt>
                <c:pt idx="12">
                  <c:v>4.9850000000000003</c:v>
                </c:pt>
                <c:pt idx="13">
                  <c:v>8.5</c:v>
                </c:pt>
              </c:numCache>
            </c:numRef>
          </c:val>
          <c:smooth val="0"/>
          <c:extLst xmlns:c16r2="http://schemas.microsoft.com/office/drawing/2015/06/chart">
            <c:ext xmlns:c16="http://schemas.microsoft.com/office/drawing/2014/chart" uri="{C3380CC4-5D6E-409C-BE32-E72D297353CC}">
              <c16:uniqueId val="{00000004-57AB-4C64-B60F-06F39E0F77E1}"/>
            </c:ext>
          </c:extLst>
        </c:ser>
        <c:ser>
          <c:idx val="4"/>
          <c:order val="4"/>
          <c:tx>
            <c:strRef>
              <c:f>'[Contents graphs.xlsx]CMD Review'!$C$9</c:f>
              <c:strCache>
                <c:ptCount val="1"/>
                <c:pt idx="0">
                  <c:v>Max. tariff (INR/kWh)</c:v>
                </c:pt>
              </c:strCache>
              <c:extLst xmlns:c16r2="http://schemas.microsoft.com/office/drawing/2015/06/chart" xmlns:c15="http://schemas.microsoft.com/office/drawing/2012/chart"/>
            </c:strRef>
          </c:tx>
          <c:spPr>
            <a:ln w="28575" cap="rnd">
              <a:solidFill>
                <a:schemeClr val="accent5"/>
              </a:solidFill>
              <a:round/>
            </a:ln>
            <a:effectLst/>
          </c:spPr>
          <c:marker>
            <c:symbol val="none"/>
          </c:marker>
          <c:cat>
            <c:strRef>
              <c:f>'[Contents graphs.xlsx]CMD Review'!$D$4:$Q$4</c:f>
              <c:strCache>
                <c:ptCount val="14"/>
                <c:pt idx="0">
                  <c:v>T-1</c:v>
                </c:pt>
                <c:pt idx="1">
                  <c:v>T-2</c:v>
                </c:pt>
                <c:pt idx="2">
                  <c:v>T-3</c:v>
                </c:pt>
                <c:pt idx="3">
                  <c:v>T-4</c:v>
                </c:pt>
                <c:pt idx="4">
                  <c:v>T-5</c:v>
                </c:pt>
                <c:pt idx="5">
                  <c:v>T-6</c:v>
                </c:pt>
                <c:pt idx="6">
                  <c:v>T-7</c:v>
                </c:pt>
                <c:pt idx="7">
                  <c:v>T-8</c:v>
                </c:pt>
                <c:pt idx="8">
                  <c:v>T-9</c:v>
                </c:pt>
                <c:pt idx="9">
                  <c:v>APP</c:v>
                </c:pt>
                <c:pt idx="10">
                  <c:v>RTC-1</c:v>
                </c:pt>
                <c:pt idx="11">
                  <c:v>RTC-IV</c:v>
                </c:pt>
                <c:pt idx="12">
                  <c:v>FDRE-IV</c:v>
                </c:pt>
                <c:pt idx="13">
                  <c:v>FDRE-VI</c:v>
                </c:pt>
              </c:strCache>
              <c:extLst xmlns:c16r2="http://schemas.microsoft.com/office/drawing/2015/06/chart" xmlns:c15="http://schemas.microsoft.com/office/drawing/2012/chart"/>
            </c:strRef>
          </c:cat>
          <c:val>
            <c:numRef>
              <c:f>'[Contents graphs.xlsx]CMD Review'!$D$9:$Q$9</c:f>
              <c:numCache>
                <c:formatCode>General</c:formatCode>
                <c:ptCount val="14"/>
                <c:pt idx="0">
                  <c:v>2.9</c:v>
                </c:pt>
                <c:pt idx="1">
                  <c:v>2.69</c:v>
                </c:pt>
                <c:pt idx="2">
                  <c:v>2.41</c:v>
                </c:pt>
                <c:pt idx="3">
                  <c:v>2.35</c:v>
                </c:pt>
                <c:pt idx="4">
                  <c:v>2.5299999999999998</c:v>
                </c:pt>
                <c:pt idx="5">
                  <c:v>4.7300000000000004</c:v>
                </c:pt>
                <c:pt idx="6">
                  <c:v>3.21</c:v>
                </c:pt>
                <c:pt idx="7">
                  <c:v>3.46</c:v>
                </c:pt>
                <c:pt idx="8">
                  <c:v>3.26</c:v>
                </c:pt>
                <c:pt idx="9">
                  <c:v>2.88</c:v>
                </c:pt>
                <c:pt idx="10">
                  <c:v>2.9</c:v>
                </c:pt>
                <c:pt idx="11">
                  <c:v>5.07</c:v>
                </c:pt>
                <c:pt idx="12">
                  <c:v>4.99</c:v>
                </c:pt>
                <c:pt idx="13">
                  <c:v>8.5</c:v>
                </c:pt>
              </c:numCache>
              <c:extLst xmlns:c16r2="http://schemas.microsoft.com/office/drawing/2015/06/chart" xmlns:c15="http://schemas.microsoft.com/office/drawing/2012/chart"/>
            </c:numRef>
          </c:val>
          <c:smooth val="0"/>
          <c:extLst xmlns:c16r2="http://schemas.microsoft.com/office/drawing/2015/06/chart">
            <c:ext xmlns:c16="http://schemas.microsoft.com/office/drawing/2014/chart" uri="{C3380CC4-5D6E-409C-BE32-E72D297353CC}">
              <c16:uniqueId val="{00000005-57AB-4C64-B60F-06F39E0F77E1}"/>
            </c:ext>
          </c:extLst>
        </c:ser>
        <c:ser>
          <c:idx val="5"/>
          <c:order val="5"/>
          <c:tx>
            <c:strRef>
              <c:f>'[Contents graphs.xlsx]CMD Review'!$C$10</c:f>
              <c:strCache>
                <c:ptCount val="1"/>
                <c:pt idx="0">
                  <c:v>Min. tariff (INR/kWh)</c:v>
                </c:pt>
              </c:strCache>
              <c:extLst xmlns:c16r2="http://schemas.microsoft.com/office/drawing/2015/06/chart" xmlns:c15="http://schemas.microsoft.com/office/drawing/2012/chart"/>
            </c:strRef>
          </c:tx>
          <c:spPr>
            <a:ln w="28575" cap="rnd">
              <a:solidFill>
                <a:srgbClr val="92D050"/>
              </a:solidFill>
              <a:round/>
            </a:ln>
            <a:effectLst/>
          </c:spPr>
          <c:marker>
            <c:symbol val="none"/>
          </c:marker>
          <c:dPt>
            <c:idx val="11"/>
            <c:marker>
              <c:symbol val="none"/>
            </c:marker>
            <c:bubble3D val="0"/>
            <c:spPr>
              <a:ln w="38100" cap="rnd">
                <a:solidFill>
                  <a:srgbClr val="92D050"/>
                </a:solidFill>
                <a:round/>
              </a:ln>
              <a:effectLst/>
            </c:spPr>
            <c:extLst xmlns:c16r2="http://schemas.microsoft.com/office/drawing/2015/06/chart">
              <c:ext xmlns:c16="http://schemas.microsoft.com/office/drawing/2014/chart" uri="{C3380CC4-5D6E-409C-BE32-E72D297353CC}">
                <c16:uniqueId val="{00000007-57AB-4C64-B60F-06F39E0F77E1}"/>
              </c:ext>
            </c:extLst>
          </c:dPt>
          <c:cat>
            <c:strRef>
              <c:f>'[Contents graphs.xlsx]CMD Review'!$D$4:$Q$4</c:f>
              <c:strCache>
                <c:ptCount val="14"/>
                <c:pt idx="0">
                  <c:v>T-1</c:v>
                </c:pt>
                <c:pt idx="1">
                  <c:v>T-2</c:v>
                </c:pt>
                <c:pt idx="2">
                  <c:v>T-3</c:v>
                </c:pt>
                <c:pt idx="3">
                  <c:v>T-4</c:v>
                </c:pt>
                <c:pt idx="4">
                  <c:v>T-5</c:v>
                </c:pt>
                <c:pt idx="5">
                  <c:v>T-6</c:v>
                </c:pt>
                <c:pt idx="6">
                  <c:v>T-7</c:v>
                </c:pt>
                <c:pt idx="7">
                  <c:v>T-8</c:v>
                </c:pt>
                <c:pt idx="8">
                  <c:v>T-9</c:v>
                </c:pt>
                <c:pt idx="9">
                  <c:v>APP</c:v>
                </c:pt>
                <c:pt idx="10">
                  <c:v>RTC-1</c:v>
                </c:pt>
                <c:pt idx="11">
                  <c:v>RTC-IV</c:v>
                </c:pt>
                <c:pt idx="12">
                  <c:v>FDRE-IV</c:v>
                </c:pt>
                <c:pt idx="13">
                  <c:v>FDRE-VI</c:v>
                </c:pt>
              </c:strCache>
              <c:extLst xmlns:c16r2="http://schemas.microsoft.com/office/drawing/2015/06/chart" xmlns:c15="http://schemas.microsoft.com/office/drawing/2012/chart"/>
            </c:strRef>
          </c:cat>
          <c:val>
            <c:numRef>
              <c:f>'[Contents graphs.xlsx]CMD Review'!$D$10:$Q$10</c:f>
              <c:numCache>
                <c:formatCode>General</c:formatCode>
                <c:ptCount val="14"/>
                <c:pt idx="0">
                  <c:v>2.67</c:v>
                </c:pt>
                <c:pt idx="1">
                  <c:v>2.69</c:v>
                </c:pt>
                <c:pt idx="2">
                  <c:v>2.41</c:v>
                </c:pt>
                <c:pt idx="3">
                  <c:v>2.34</c:v>
                </c:pt>
                <c:pt idx="4">
                  <c:v>2.5299999999999998</c:v>
                </c:pt>
                <c:pt idx="5">
                  <c:v>4.6900000000000004</c:v>
                </c:pt>
                <c:pt idx="6">
                  <c:v>3.15</c:v>
                </c:pt>
                <c:pt idx="7">
                  <c:v>3.43</c:v>
                </c:pt>
                <c:pt idx="8">
                  <c:v>3.25</c:v>
                </c:pt>
                <c:pt idx="9">
                  <c:v>2.88</c:v>
                </c:pt>
                <c:pt idx="10">
                  <c:v>2.9</c:v>
                </c:pt>
                <c:pt idx="11">
                  <c:v>5.0599999999999996</c:v>
                </c:pt>
                <c:pt idx="12">
                  <c:v>4.9800000000000004</c:v>
                </c:pt>
                <c:pt idx="13">
                  <c:v>8.5</c:v>
                </c:pt>
              </c:numCache>
              <c:extLst xmlns:c16r2="http://schemas.microsoft.com/office/drawing/2015/06/chart" xmlns:c15="http://schemas.microsoft.com/office/drawing/2012/chart"/>
            </c:numRef>
          </c:val>
          <c:smooth val="0"/>
          <c:extLst xmlns:c16r2="http://schemas.microsoft.com/office/drawing/2015/06/chart">
            <c:ext xmlns:c16="http://schemas.microsoft.com/office/drawing/2014/chart" uri="{C3380CC4-5D6E-409C-BE32-E72D297353CC}">
              <c16:uniqueId val="{00000008-57AB-4C64-B60F-06F39E0F77E1}"/>
            </c:ext>
          </c:extLst>
        </c:ser>
        <c:dLbls>
          <c:showLegendKey val="0"/>
          <c:showVal val="0"/>
          <c:showCatName val="0"/>
          <c:showSerName val="0"/>
          <c:showPercent val="0"/>
          <c:showBubbleSize val="0"/>
        </c:dLbls>
        <c:marker val="1"/>
        <c:smooth val="0"/>
        <c:axId val="479182904"/>
        <c:axId val="479189568"/>
        <c:extLst xmlns:c16r2="http://schemas.microsoft.com/office/drawing/2015/06/chart"/>
      </c:lineChart>
      <c:catAx>
        <c:axId val="4791903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9189176"/>
        <c:crosses val="autoZero"/>
        <c:auto val="1"/>
        <c:lblAlgn val="ctr"/>
        <c:lblOffset val="100"/>
        <c:noMultiLvlLbl val="0"/>
      </c:catAx>
      <c:valAx>
        <c:axId val="479189176"/>
        <c:scaling>
          <c:orientation val="minMax"/>
        </c:scaling>
        <c:delete val="0"/>
        <c:axPos val="l"/>
        <c:majorGridlines>
          <c:spPr>
            <a:ln w="317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IN" sz="1600" b="1" baseline="0"/>
                  <a:t>Capacity (MW)</a:t>
                </a:r>
              </a:p>
            </c:rich>
          </c:tx>
          <c:layout>
            <c:manualLayout>
              <c:xMode val="edge"/>
              <c:yMode val="edge"/>
              <c:x val="8.2553888583049601E-2"/>
              <c:y val="0.27089399045686635"/>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479190352"/>
        <c:crosses val="autoZero"/>
        <c:crossBetween val="between"/>
      </c:valAx>
      <c:valAx>
        <c:axId val="479189568"/>
        <c:scaling>
          <c:orientation val="minMax"/>
        </c:scaling>
        <c:delete val="0"/>
        <c:axPos val="r"/>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IN" sz="1600" b="1"/>
                  <a:t>Tariff (INR/kWh)</a:t>
                </a:r>
              </a:p>
            </c:rich>
          </c:tx>
          <c:layout>
            <c:manualLayout>
              <c:xMode val="edge"/>
              <c:yMode val="edge"/>
              <c:x val="0.97528385150820329"/>
              <c:y val="0.30499347255504022"/>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0.0" sourceLinked="0"/>
        <c:majorTickMark val="out"/>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479182904"/>
        <c:crosses val="max"/>
        <c:crossBetween val="between"/>
      </c:valAx>
      <c:catAx>
        <c:axId val="479182904"/>
        <c:scaling>
          <c:orientation val="minMax"/>
        </c:scaling>
        <c:delete val="1"/>
        <c:axPos val="b"/>
        <c:numFmt formatCode="General" sourceLinked="1"/>
        <c:majorTickMark val="out"/>
        <c:minorTickMark val="none"/>
        <c:tickLblPos val="nextTo"/>
        <c:crossAx val="479189568"/>
        <c:crosses val="autoZero"/>
        <c:auto val="1"/>
        <c:lblAlgn val="ctr"/>
        <c:lblOffset val="100"/>
        <c:noMultiLvlLbl val="0"/>
      </c:cat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E589B3-322C-4AB3-BB99-BF0055027604}"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IN"/>
        </a:p>
      </dgm:t>
    </dgm:pt>
    <dgm:pt modelId="{FA1EDE65-F5F2-4F31-B811-F2FCA39FAF76}">
      <dgm:prSet phldrT="[Text]" custT="1"/>
      <dgm:spPr/>
      <dgm:t>
        <a:bodyPr/>
        <a:lstStyle/>
        <a:p>
          <a:pPr marL="0" lvl="0" indent="0" algn="ctr" defTabSz="1422400">
            <a:lnSpc>
              <a:spcPct val="90000"/>
            </a:lnSpc>
            <a:spcBef>
              <a:spcPct val="0"/>
            </a:spcBef>
            <a:spcAft>
              <a:spcPts val="0"/>
            </a:spcAft>
            <a:buNone/>
          </a:pPr>
          <a:r>
            <a:rPr lang="en-IN" sz="2000" b="1" kern="1200" dirty="0">
              <a:solidFill>
                <a:prstClr val="black">
                  <a:hueOff val="0"/>
                  <a:satOff val="0"/>
                  <a:lumOff val="0"/>
                  <a:alphaOff val="0"/>
                </a:prstClr>
              </a:solidFill>
              <a:latin typeface="Calibri" panose="020F0502020204030204"/>
              <a:ea typeface="+mn-ea"/>
              <a:cs typeface="+mn-cs"/>
            </a:rPr>
            <a:t>DGM (PS)</a:t>
          </a:r>
        </a:p>
        <a:p>
          <a:pPr marL="0" lvl="0" indent="0" algn="ctr" defTabSz="1422400">
            <a:lnSpc>
              <a:spcPct val="90000"/>
            </a:lnSpc>
            <a:spcBef>
              <a:spcPct val="0"/>
            </a:spcBef>
            <a:spcAft>
              <a:spcPts val="0"/>
            </a:spcAft>
            <a:buNone/>
          </a:pPr>
          <a:r>
            <a:rPr lang="en-IN" sz="2000" b="1" kern="1200" dirty="0">
              <a:solidFill>
                <a:prstClr val="black">
                  <a:hueOff val="0"/>
                  <a:satOff val="0"/>
                  <a:lumOff val="0"/>
                  <a:alphaOff val="0"/>
                </a:prstClr>
              </a:solidFill>
              <a:latin typeface="Calibri" panose="020F0502020204030204"/>
              <a:ea typeface="+mn-ea"/>
              <a:cs typeface="+mn-cs"/>
            </a:rPr>
            <a:t>Anita Mohan Goel</a:t>
          </a:r>
        </a:p>
        <a:p>
          <a:pPr marL="0" lvl="0" indent="0" algn="ctr" defTabSz="1422400">
            <a:lnSpc>
              <a:spcPct val="90000"/>
            </a:lnSpc>
            <a:spcBef>
              <a:spcPct val="0"/>
            </a:spcBef>
            <a:spcAft>
              <a:spcPts val="0"/>
            </a:spcAft>
            <a:buNone/>
          </a:pPr>
          <a:r>
            <a:rPr lang="en-IN" sz="2000" b="1" kern="1200" dirty="0">
              <a:solidFill>
                <a:prstClr val="black">
                  <a:hueOff val="0"/>
                  <a:satOff val="0"/>
                  <a:lumOff val="0"/>
                  <a:alphaOff val="0"/>
                </a:prstClr>
              </a:solidFill>
              <a:latin typeface="Calibri" panose="020F0502020204030204"/>
              <a:ea typeface="+mn-ea"/>
              <a:cs typeface="+mn-cs"/>
            </a:rPr>
            <a:t>BTech-Mechanical, MTech (Energy)</a:t>
          </a:r>
        </a:p>
      </dgm:t>
    </dgm:pt>
    <dgm:pt modelId="{36D0B413-BDD8-437A-9E12-B78F643F7C55}" type="parTrans" cxnId="{F7C765E0-2453-4F9B-8E01-FD3D0FD6FE30}">
      <dgm:prSet/>
      <dgm:spPr/>
      <dgm:t>
        <a:bodyPr/>
        <a:lstStyle/>
        <a:p>
          <a:endParaRPr lang="en-IN"/>
        </a:p>
      </dgm:t>
    </dgm:pt>
    <dgm:pt modelId="{1803C1E6-29EB-4381-9008-E49D485425E9}" type="sibTrans" cxnId="{F7C765E0-2453-4F9B-8E01-FD3D0FD6FE30}">
      <dgm:prSet/>
      <dgm:spPr/>
      <dgm:t>
        <a:bodyPr/>
        <a:lstStyle/>
        <a:p>
          <a:endParaRPr lang="en-IN"/>
        </a:p>
      </dgm:t>
    </dgm:pt>
    <dgm:pt modelId="{4F508C8E-D697-4BAC-AE5B-4E2D2123B38C}">
      <dgm:prSet phldrT="[Text]" custT="1"/>
      <dgm:spPr/>
      <dgm:t>
        <a:bodyPr/>
        <a:lstStyle/>
        <a:p>
          <a:pPr marL="0" lvl="0" indent="0" algn="ctr" defTabSz="1422400">
            <a:lnSpc>
              <a:spcPct val="90000"/>
            </a:lnSpc>
            <a:spcBef>
              <a:spcPct val="0"/>
            </a:spcBef>
            <a:spcAft>
              <a:spcPts val="0"/>
            </a:spcAft>
            <a:buNone/>
          </a:pPr>
          <a:r>
            <a:rPr lang="en-IN" sz="2000" b="1" kern="1200" dirty="0">
              <a:solidFill>
                <a:prstClr val="black">
                  <a:hueOff val="0"/>
                  <a:satOff val="0"/>
                  <a:lumOff val="0"/>
                  <a:alphaOff val="0"/>
                </a:prstClr>
              </a:solidFill>
              <a:latin typeface="Calibri" panose="020F0502020204030204"/>
              <a:ea typeface="+mn-ea"/>
              <a:cs typeface="+mn-cs"/>
            </a:rPr>
            <a:t>MGR</a:t>
          </a:r>
        </a:p>
        <a:p>
          <a:pPr marL="0" lvl="0" indent="0" algn="ctr" defTabSz="1422400">
            <a:lnSpc>
              <a:spcPct val="90000"/>
            </a:lnSpc>
            <a:spcBef>
              <a:spcPct val="0"/>
            </a:spcBef>
            <a:spcAft>
              <a:spcPts val="0"/>
            </a:spcAft>
            <a:buNone/>
          </a:pPr>
          <a:r>
            <a:rPr lang="en-IN" sz="2000" b="1" kern="1200" dirty="0">
              <a:solidFill>
                <a:prstClr val="black">
                  <a:hueOff val="0"/>
                  <a:satOff val="0"/>
                  <a:lumOff val="0"/>
                  <a:alphaOff val="0"/>
                </a:prstClr>
              </a:solidFill>
              <a:latin typeface="Calibri" panose="020F0502020204030204"/>
              <a:ea typeface="+mn-ea"/>
              <a:cs typeface="+mn-cs"/>
            </a:rPr>
            <a:t>Aditee,</a:t>
          </a:r>
        </a:p>
        <a:p>
          <a:pPr marL="0" lvl="0" indent="0" algn="ctr" defTabSz="1422400">
            <a:lnSpc>
              <a:spcPct val="90000"/>
            </a:lnSpc>
            <a:spcBef>
              <a:spcPct val="0"/>
            </a:spcBef>
            <a:spcAft>
              <a:spcPts val="0"/>
            </a:spcAft>
            <a:buNone/>
          </a:pPr>
          <a:r>
            <a:rPr lang="en-IN" sz="2000" b="1" kern="1200" dirty="0">
              <a:solidFill>
                <a:prstClr val="black">
                  <a:hueOff val="0"/>
                  <a:satOff val="0"/>
                  <a:lumOff val="0"/>
                  <a:alphaOff val="0"/>
                </a:prstClr>
              </a:solidFill>
              <a:latin typeface="Calibri" panose="020F0502020204030204"/>
              <a:ea typeface="+mn-ea"/>
              <a:cs typeface="+mn-cs"/>
            </a:rPr>
            <a:t> BE (Power </a:t>
          </a:r>
          <a:r>
            <a:rPr lang="en-IN" sz="2000" b="1" kern="1200" dirty="0" err="1">
              <a:solidFill>
                <a:prstClr val="black">
                  <a:hueOff val="0"/>
                  <a:satOff val="0"/>
                  <a:lumOff val="0"/>
                  <a:alphaOff val="0"/>
                </a:prstClr>
              </a:solidFill>
              <a:latin typeface="Calibri" panose="020F0502020204030204"/>
              <a:ea typeface="+mn-ea"/>
              <a:cs typeface="+mn-cs"/>
            </a:rPr>
            <a:t>Engg</a:t>
          </a:r>
          <a:r>
            <a:rPr lang="en-IN" sz="2000" b="1" kern="1200" dirty="0">
              <a:solidFill>
                <a:prstClr val="black">
                  <a:hueOff val="0"/>
                  <a:satOff val="0"/>
                  <a:lumOff val="0"/>
                  <a:alphaOff val="0"/>
                </a:prstClr>
              </a:solidFill>
              <a:latin typeface="Calibri" panose="020F0502020204030204"/>
              <a:ea typeface="+mn-ea"/>
              <a:cs typeface="+mn-cs"/>
            </a:rPr>
            <a:t>), MSc (Env)</a:t>
          </a:r>
        </a:p>
      </dgm:t>
    </dgm:pt>
    <dgm:pt modelId="{85E252E2-8BE2-46A7-A0B9-E7EC8EA4C8CF}" type="parTrans" cxnId="{D7400203-5DD0-4ECC-B4EB-85E18E9F19D4}">
      <dgm:prSet/>
      <dgm:spPr/>
      <dgm:t>
        <a:bodyPr/>
        <a:lstStyle/>
        <a:p>
          <a:endParaRPr lang="en-IN"/>
        </a:p>
      </dgm:t>
    </dgm:pt>
    <dgm:pt modelId="{5689F7A3-661B-4CD4-BF69-2D6452AEF15D}" type="sibTrans" cxnId="{D7400203-5DD0-4ECC-B4EB-85E18E9F19D4}">
      <dgm:prSet/>
      <dgm:spPr/>
      <dgm:t>
        <a:bodyPr/>
        <a:lstStyle/>
        <a:p>
          <a:endParaRPr lang="en-IN"/>
        </a:p>
      </dgm:t>
    </dgm:pt>
    <dgm:pt modelId="{98B798CD-8C1C-457D-9353-9FAA96EB7562}">
      <dgm:prSet custT="1"/>
      <dgm:spPr/>
      <dgm:t>
        <a:bodyPr/>
        <a:lstStyle/>
        <a:p>
          <a:pPr marL="0" lvl="0" indent="0" algn="ctr" defTabSz="1422400">
            <a:lnSpc>
              <a:spcPct val="90000"/>
            </a:lnSpc>
            <a:spcBef>
              <a:spcPct val="0"/>
            </a:spcBef>
            <a:spcAft>
              <a:spcPts val="0"/>
            </a:spcAft>
            <a:buNone/>
          </a:pPr>
          <a:r>
            <a:rPr lang="en-IN" sz="2000" b="1" kern="1200" dirty="0">
              <a:solidFill>
                <a:prstClr val="black">
                  <a:hueOff val="0"/>
                  <a:satOff val="0"/>
                  <a:lumOff val="0"/>
                  <a:alphaOff val="0"/>
                </a:prstClr>
              </a:solidFill>
              <a:latin typeface="Calibri" panose="020F0502020204030204"/>
              <a:ea typeface="+mn-ea"/>
              <a:cs typeface="+mn-cs"/>
            </a:rPr>
            <a:t>MGR</a:t>
          </a:r>
        </a:p>
        <a:p>
          <a:pPr marL="0" lvl="0" indent="0" algn="ctr" defTabSz="1422400">
            <a:lnSpc>
              <a:spcPct val="90000"/>
            </a:lnSpc>
            <a:spcBef>
              <a:spcPct val="0"/>
            </a:spcBef>
            <a:spcAft>
              <a:spcPts val="0"/>
            </a:spcAft>
            <a:buNone/>
          </a:pPr>
          <a:r>
            <a:rPr lang="en-IN" sz="2000" b="1" kern="1200" dirty="0">
              <a:solidFill>
                <a:prstClr val="black">
                  <a:hueOff val="0"/>
                  <a:satOff val="0"/>
                  <a:lumOff val="0"/>
                  <a:alphaOff val="0"/>
                </a:prstClr>
              </a:solidFill>
              <a:latin typeface="Calibri" panose="020F0502020204030204"/>
              <a:ea typeface="+mn-ea"/>
              <a:cs typeface="+mn-cs"/>
            </a:rPr>
            <a:t>Aalok,</a:t>
          </a:r>
        </a:p>
        <a:p>
          <a:pPr marL="0" lvl="0" indent="0" algn="ctr" defTabSz="1422400">
            <a:lnSpc>
              <a:spcPct val="90000"/>
            </a:lnSpc>
            <a:spcBef>
              <a:spcPct val="0"/>
            </a:spcBef>
            <a:spcAft>
              <a:spcPts val="0"/>
            </a:spcAft>
            <a:buNone/>
          </a:pPr>
          <a:r>
            <a:rPr lang="en-IN" sz="2000" b="1" kern="1200" dirty="0">
              <a:solidFill>
                <a:prstClr val="black">
                  <a:hueOff val="0"/>
                  <a:satOff val="0"/>
                  <a:lumOff val="0"/>
                  <a:alphaOff val="0"/>
                </a:prstClr>
              </a:solidFill>
              <a:latin typeface="Calibri" panose="020F0502020204030204"/>
              <a:ea typeface="+mn-ea"/>
              <a:cs typeface="+mn-cs"/>
            </a:rPr>
            <a:t>BTech (EC)</a:t>
          </a:r>
        </a:p>
      </dgm:t>
    </dgm:pt>
    <dgm:pt modelId="{1CDFCB1A-44B1-448B-84B0-198B3CC2EF42}" type="parTrans" cxnId="{A1AE7FD1-50E2-4C10-A14A-386FBB76EC20}">
      <dgm:prSet/>
      <dgm:spPr/>
      <dgm:t>
        <a:bodyPr/>
        <a:lstStyle/>
        <a:p>
          <a:endParaRPr lang="en-IN"/>
        </a:p>
      </dgm:t>
    </dgm:pt>
    <dgm:pt modelId="{F5B4E302-C152-4296-81D7-F85BAAC67A94}" type="sibTrans" cxnId="{A1AE7FD1-50E2-4C10-A14A-386FBB76EC20}">
      <dgm:prSet/>
      <dgm:spPr/>
      <dgm:t>
        <a:bodyPr/>
        <a:lstStyle/>
        <a:p>
          <a:endParaRPr lang="en-IN"/>
        </a:p>
      </dgm:t>
    </dgm:pt>
    <dgm:pt modelId="{E1BF9653-3AE1-469A-90B5-82E48C6A5672}">
      <dgm:prSet custT="1"/>
      <dgm:spPr/>
      <dgm:t>
        <a:bodyPr/>
        <a:lstStyle/>
        <a:p>
          <a:pPr marL="0" lvl="0" indent="0" algn="ctr" defTabSz="1422400">
            <a:lnSpc>
              <a:spcPct val="90000"/>
            </a:lnSpc>
            <a:spcBef>
              <a:spcPct val="0"/>
            </a:spcBef>
            <a:spcAft>
              <a:spcPts val="0"/>
            </a:spcAft>
            <a:buNone/>
          </a:pPr>
          <a:r>
            <a:rPr lang="en-IN" sz="2000" b="1" kern="1200" dirty="0">
              <a:solidFill>
                <a:prstClr val="black">
                  <a:hueOff val="0"/>
                  <a:satOff val="0"/>
                  <a:lumOff val="0"/>
                  <a:alphaOff val="0"/>
                </a:prstClr>
              </a:solidFill>
              <a:latin typeface="Calibri" panose="020F0502020204030204"/>
              <a:ea typeface="+mn-ea"/>
              <a:cs typeface="+mn-cs"/>
            </a:rPr>
            <a:t>Sr. Engr.  Dileep</a:t>
          </a:r>
        </a:p>
        <a:p>
          <a:pPr marL="0" lvl="0" indent="0" algn="ctr" defTabSz="1422400">
            <a:lnSpc>
              <a:spcPct val="90000"/>
            </a:lnSpc>
            <a:spcBef>
              <a:spcPct val="0"/>
            </a:spcBef>
            <a:spcAft>
              <a:spcPts val="0"/>
            </a:spcAft>
            <a:buNone/>
          </a:pPr>
          <a:r>
            <a:rPr lang="en-IN" sz="2000" b="1" kern="1200" dirty="0">
              <a:solidFill>
                <a:prstClr val="black">
                  <a:hueOff val="0"/>
                  <a:satOff val="0"/>
                  <a:lumOff val="0"/>
                  <a:alphaOff val="0"/>
                </a:prstClr>
              </a:solidFill>
              <a:latin typeface="Calibri" panose="020F0502020204030204"/>
              <a:ea typeface="+mn-ea"/>
              <a:cs typeface="+mn-cs"/>
            </a:rPr>
            <a:t>BTech Civil</a:t>
          </a:r>
        </a:p>
        <a:p>
          <a:pPr marL="0" lvl="0" indent="0" algn="ctr" defTabSz="1422400">
            <a:lnSpc>
              <a:spcPct val="90000"/>
            </a:lnSpc>
            <a:spcBef>
              <a:spcPct val="0"/>
            </a:spcBef>
            <a:spcAft>
              <a:spcPts val="0"/>
            </a:spcAft>
            <a:buNone/>
          </a:pPr>
          <a:r>
            <a:rPr lang="en-IN" sz="2000" b="1" kern="1200" dirty="0">
              <a:solidFill>
                <a:prstClr val="black">
                  <a:hueOff val="0"/>
                  <a:satOff val="0"/>
                  <a:lumOff val="0"/>
                  <a:alphaOff val="0"/>
                </a:prstClr>
              </a:solidFill>
              <a:latin typeface="Calibri" panose="020F0502020204030204"/>
              <a:ea typeface="+mn-ea"/>
              <a:cs typeface="+mn-cs"/>
            </a:rPr>
            <a:t>MTech Structural</a:t>
          </a:r>
        </a:p>
      </dgm:t>
    </dgm:pt>
    <dgm:pt modelId="{61634324-5F3C-4DD4-B9D2-632A7485D7AA}" type="parTrans" cxnId="{071F8608-D8B8-4595-BD09-A56D04B312CB}">
      <dgm:prSet/>
      <dgm:spPr/>
      <dgm:t>
        <a:bodyPr/>
        <a:lstStyle/>
        <a:p>
          <a:endParaRPr lang="en-IN"/>
        </a:p>
      </dgm:t>
    </dgm:pt>
    <dgm:pt modelId="{5857D15F-3442-4450-832D-D396C3F45793}" type="sibTrans" cxnId="{071F8608-D8B8-4595-BD09-A56D04B312CB}">
      <dgm:prSet/>
      <dgm:spPr/>
      <dgm:t>
        <a:bodyPr/>
        <a:lstStyle/>
        <a:p>
          <a:endParaRPr lang="en-IN"/>
        </a:p>
      </dgm:t>
    </dgm:pt>
    <dgm:pt modelId="{6DCCC0E0-B258-479F-AA6E-41AAE633AE18}">
      <dgm:prSet custT="1"/>
      <dgm:spPr/>
      <dgm:t>
        <a:bodyPr/>
        <a:lstStyle/>
        <a:p>
          <a:r>
            <a:rPr lang="en-IN" sz="2400" dirty="0"/>
            <a:t>Director (Power System)</a:t>
          </a:r>
        </a:p>
      </dgm:t>
    </dgm:pt>
    <dgm:pt modelId="{7896B374-93A4-4956-8AC1-4F4E4F2D1173}" type="parTrans" cxnId="{DCEDEBF3-D8F7-48D6-9E61-3100C293CC34}">
      <dgm:prSet/>
      <dgm:spPr/>
      <dgm:t>
        <a:bodyPr/>
        <a:lstStyle/>
        <a:p>
          <a:endParaRPr lang="en-IN"/>
        </a:p>
      </dgm:t>
    </dgm:pt>
    <dgm:pt modelId="{14888EC0-968E-4CA9-B2F1-07ADC7B7ACCE}" type="sibTrans" cxnId="{DCEDEBF3-D8F7-48D6-9E61-3100C293CC34}">
      <dgm:prSet/>
      <dgm:spPr/>
      <dgm:t>
        <a:bodyPr/>
        <a:lstStyle/>
        <a:p>
          <a:endParaRPr lang="en-IN"/>
        </a:p>
      </dgm:t>
    </dgm:pt>
    <dgm:pt modelId="{B8E441ED-E56F-4138-96F3-1A3BC8180918}">
      <dgm:prSet custT="1"/>
      <dgm:spPr/>
      <dgm:t>
        <a:bodyPr/>
        <a:lstStyle/>
        <a:p>
          <a:pPr marL="0" lvl="0" indent="0" algn="ctr" defTabSz="1422400">
            <a:lnSpc>
              <a:spcPct val="90000"/>
            </a:lnSpc>
            <a:spcBef>
              <a:spcPct val="0"/>
            </a:spcBef>
            <a:spcAft>
              <a:spcPts val="0"/>
            </a:spcAft>
            <a:buNone/>
          </a:pPr>
          <a:r>
            <a:rPr lang="en-IN" sz="2000" b="1" kern="1200" dirty="0">
              <a:solidFill>
                <a:prstClr val="black">
                  <a:hueOff val="0"/>
                  <a:satOff val="0"/>
                  <a:lumOff val="0"/>
                  <a:alphaOff val="0"/>
                </a:prstClr>
              </a:solidFill>
              <a:latin typeface="Calibri" panose="020F0502020204030204"/>
              <a:ea typeface="+mn-ea"/>
              <a:cs typeface="+mn-cs"/>
            </a:rPr>
            <a:t>AGM (Projects) </a:t>
          </a:r>
        </a:p>
        <a:p>
          <a:pPr marL="0" lvl="0" indent="0" algn="ctr" defTabSz="1422400">
            <a:lnSpc>
              <a:spcPct val="90000"/>
            </a:lnSpc>
            <a:spcBef>
              <a:spcPct val="0"/>
            </a:spcBef>
            <a:spcAft>
              <a:spcPts val="0"/>
            </a:spcAft>
            <a:buNone/>
          </a:pPr>
          <a:r>
            <a:rPr lang="en-IN" sz="1800" kern="1200" dirty="0">
              <a:solidFill>
                <a:prstClr val="black">
                  <a:hueOff val="0"/>
                  <a:satOff val="0"/>
                  <a:lumOff val="0"/>
                  <a:alphaOff val="0"/>
                </a:prstClr>
              </a:solidFill>
              <a:latin typeface="Calibri" panose="020F0502020204030204"/>
              <a:ea typeface="+mn-ea"/>
              <a:cs typeface="+mn-cs"/>
            </a:rPr>
            <a:t>Shreedhar Singh</a:t>
          </a:r>
        </a:p>
        <a:p>
          <a:pPr marL="0" lvl="0" indent="0" algn="ctr" defTabSz="1422400">
            <a:lnSpc>
              <a:spcPct val="90000"/>
            </a:lnSpc>
            <a:spcBef>
              <a:spcPct val="0"/>
            </a:spcBef>
            <a:spcAft>
              <a:spcPts val="0"/>
            </a:spcAft>
            <a:buNone/>
          </a:pPr>
          <a:r>
            <a:rPr lang="en-IN" sz="2000" b="1" kern="1200" dirty="0">
              <a:solidFill>
                <a:prstClr val="black">
                  <a:hueOff val="0"/>
                  <a:satOff val="0"/>
                  <a:lumOff val="0"/>
                  <a:alphaOff val="0"/>
                </a:prstClr>
              </a:solidFill>
              <a:latin typeface="Calibri" panose="020F0502020204030204"/>
              <a:ea typeface="+mn-ea"/>
              <a:cs typeface="+mn-cs"/>
            </a:rPr>
            <a:t>Qualification</a:t>
          </a:r>
        </a:p>
        <a:p>
          <a:pPr marL="0" lvl="0" indent="0" algn="ctr" defTabSz="1422400">
            <a:lnSpc>
              <a:spcPct val="90000"/>
            </a:lnSpc>
            <a:spcBef>
              <a:spcPct val="0"/>
            </a:spcBef>
            <a:spcAft>
              <a:spcPts val="0"/>
            </a:spcAft>
            <a:buNone/>
          </a:pPr>
          <a:r>
            <a:rPr lang="en-IN" sz="1800" kern="1200" dirty="0">
              <a:solidFill>
                <a:prstClr val="black">
                  <a:hueOff val="0"/>
                  <a:satOff val="0"/>
                  <a:lumOff val="0"/>
                  <a:alphaOff val="0"/>
                </a:prstClr>
              </a:solidFill>
              <a:latin typeface="Calibri" panose="020F0502020204030204"/>
              <a:ea typeface="+mn-ea"/>
              <a:cs typeface="+mn-cs"/>
            </a:rPr>
            <a:t>BSc Engineering</a:t>
          </a:r>
        </a:p>
      </dgm:t>
    </dgm:pt>
    <dgm:pt modelId="{76545C48-3DB1-487B-A445-26A2A884249B}" type="parTrans" cxnId="{F95C7E35-709B-47B9-8FF2-DF69B1ED9CDE}">
      <dgm:prSet/>
      <dgm:spPr/>
      <dgm:t>
        <a:bodyPr/>
        <a:lstStyle/>
        <a:p>
          <a:endParaRPr lang="en-IN"/>
        </a:p>
      </dgm:t>
    </dgm:pt>
    <dgm:pt modelId="{F533FDD7-8029-413C-BF26-E7D3FCB5FB2B}" type="sibTrans" cxnId="{F95C7E35-709B-47B9-8FF2-DF69B1ED9CDE}">
      <dgm:prSet/>
      <dgm:spPr/>
      <dgm:t>
        <a:bodyPr/>
        <a:lstStyle/>
        <a:p>
          <a:endParaRPr lang="en-IN"/>
        </a:p>
      </dgm:t>
    </dgm:pt>
    <dgm:pt modelId="{8ACF22FD-E217-4F93-8819-D70F40078AA6}">
      <dgm:prSet custT="1"/>
      <dgm:spPr/>
      <dgm:t>
        <a:bodyPr/>
        <a:lstStyle/>
        <a:p>
          <a:pPr>
            <a:spcAft>
              <a:spcPts val="0"/>
            </a:spcAft>
          </a:pPr>
          <a:r>
            <a:rPr lang="en-IN" sz="2000" b="1" kern="1200" dirty="0">
              <a:solidFill>
                <a:prstClr val="black">
                  <a:hueOff val="0"/>
                  <a:satOff val="0"/>
                  <a:lumOff val="0"/>
                  <a:alphaOff val="0"/>
                </a:prstClr>
              </a:solidFill>
              <a:latin typeface="Calibri" panose="020F0502020204030204"/>
              <a:ea typeface="+mn-ea"/>
              <a:cs typeface="+mn-cs"/>
            </a:rPr>
            <a:t>Sr. Engr. </a:t>
          </a:r>
        </a:p>
        <a:p>
          <a:pPr>
            <a:spcAft>
              <a:spcPts val="0"/>
            </a:spcAft>
          </a:pPr>
          <a:r>
            <a:rPr lang="en-IN" sz="2000" b="1" kern="1200" dirty="0">
              <a:solidFill>
                <a:prstClr val="black">
                  <a:hueOff val="0"/>
                  <a:satOff val="0"/>
                  <a:lumOff val="0"/>
                  <a:alphaOff val="0"/>
                </a:prstClr>
              </a:solidFill>
              <a:latin typeface="Calibri" panose="020F0502020204030204"/>
              <a:ea typeface="+mn-ea"/>
              <a:cs typeface="+mn-cs"/>
            </a:rPr>
            <a:t>Karishma</a:t>
          </a:r>
        </a:p>
        <a:p>
          <a:pPr>
            <a:spcAft>
              <a:spcPts val="0"/>
            </a:spcAft>
          </a:pPr>
          <a:r>
            <a:rPr lang="en-IN" sz="2000" b="1" kern="1200" dirty="0">
              <a:solidFill>
                <a:prstClr val="black">
                  <a:hueOff val="0"/>
                  <a:satOff val="0"/>
                  <a:lumOff val="0"/>
                  <a:alphaOff val="0"/>
                </a:prstClr>
              </a:solidFill>
              <a:latin typeface="Calibri" panose="020F0502020204030204"/>
              <a:ea typeface="+mn-ea"/>
              <a:cs typeface="+mn-cs"/>
            </a:rPr>
            <a:t>BTech - Electrical</a:t>
          </a:r>
        </a:p>
      </dgm:t>
    </dgm:pt>
    <dgm:pt modelId="{269A7E90-A941-4378-9DDC-7175A16C4994}" type="parTrans" cxnId="{35B318BE-BBC2-498A-A745-F009007E7474}">
      <dgm:prSet/>
      <dgm:spPr/>
      <dgm:t>
        <a:bodyPr/>
        <a:lstStyle/>
        <a:p>
          <a:endParaRPr lang="en-IN"/>
        </a:p>
      </dgm:t>
    </dgm:pt>
    <dgm:pt modelId="{13510364-FB2E-4BD7-906B-B54CA6800691}" type="sibTrans" cxnId="{35B318BE-BBC2-498A-A745-F009007E7474}">
      <dgm:prSet/>
      <dgm:spPr/>
      <dgm:t>
        <a:bodyPr/>
        <a:lstStyle/>
        <a:p>
          <a:endParaRPr lang="en-IN"/>
        </a:p>
      </dgm:t>
    </dgm:pt>
    <dgm:pt modelId="{5717A077-4B05-40D5-ADD5-93C2F2DB9AE5}">
      <dgm:prSet custT="1"/>
      <dgm:spPr/>
      <dgm:t>
        <a:bodyPr/>
        <a:lstStyle/>
        <a:p>
          <a:pPr marL="0" lvl="0" algn="ctr" defTabSz="889000">
            <a:lnSpc>
              <a:spcPct val="90000"/>
            </a:lnSpc>
            <a:spcBef>
              <a:spcPct val="0"/>
            </a:spcBef>
            <a:spcAft>
              <a:spcPts val="0"/>
            </a:spcAft>
            <a:buNone/>
          </a:pPr>
          <a:r>
            <a:rPr lang="en-IN" sz="2000" b="1" kern="1200" dirty="0">
              <a:solidFill>
                <a:prstClr val="black">
                  <a:hueOff val="0"/>
                  <a:satOff val="0"/>
                  <a:lumOff val="0"/>
                  <a:alphaOff val="0"/>
                </a:prstClr>
              </a:solidFill>
              <a:latin typeface="Calibri" panose="020F0502020204030204"/>
              <a:ea typeface="+mn-ea"/>
              <a:cs typeface="+mn-cs"/>
            </a:rPr>
            <a:t>Sr. Engr. Ashutosh</a:t>
          </a:r>
        </a:p>
        <a:p>
          <a:pPr marL="0" lvl="0" algn="ctr" defTabSz="889000">
            <a:lnSpc>
              <a:spcPct val="90000"/>
            </a:lnSpc>
            <a:spcBef>
              <a:spcPct val="0"/>
            </a:spcBef>
            <a:spcAft>
              <a:spcPts val="0"/>
            </a:spcAft>
            <a:buNone/>
          </a:pPr>
          <a:r>
            <a:rPr lang="en-IN" sz="2000" b="1" kern="1200" dirty="0">
              <a:solidFill>
                <a:prstClr val="black">
                  <a:hueOff val="0"/>
                  <a:satOff val="0"/>
                  <a:lumOff val="0"/>
                  <a:alphaOff val="0"/>
                </a:prstClr>
              </a:solidFill>
              <a:latin typeface="Calibri" panose="020F0502020204030204"/>
              <a:ea typeface="+mn-ea"/>
              <a:cs typeface="+mn-cs"/>
            </a:rPr>
            <a:t>BTech Mechanical</a:t>
          </a:r>
        </a:p>
      </dgm:t>
    </dgm:pt>
    <dgm:pt modelId="{421D2127-8933-4265-9E15-148754DFDEF6}" type="parTrans" cxnId="{910431F3-9E31-43BD-892F-44EF7FFC1463}">
      <dgm:prSet/>
      <dgm:spPr/>
      <dgm:t>
        <a:bodyPr/>
        <a:lstStyle/>
        <a:p>
          <a:endParaRPr lang="en-IN"/>
        </a:p>
      </dgm:t>
    </dgm:pt>
    <dgm:pt modelId="{C39ADE99-9E52-49EF-A67C-80298138C2BD}" type="sibTrans" cxnId="{910431F3-9E31-43BD-892F-44EF7FFC1463}">
      <dgm:prSet/>
      <dgm:spPr/>
      <dgm:t>
        <a:bodyPr/>
        <a:lstStyle/>
        <a:p>
          <a:endParaRPr lang="en-IN"/>
        </a:p>
      </dgm:t>
    </dgm:pt>
    <dgm:pt modelId="{6B5632E8-DF99-467F-B42C-121B97DB905E}">
      <dgm:prSet custT="1"/>
      <dgm:spPr/>
      <dgm:t>
        <a:bodyPr/>
        <a:lstStyle/>
        <a:p>
          <a:pPr marL="0" lvl="0" algn="ctr" defTabSz="889000">
            <a:lnSpc>
              <a:spcPct val="90000"/>
            </a:lnSpc>
            <a:spcBef>
              <a:spcPct val="0"/>
            </a:spcBef>
            <a:spcAft>
              <a:spcPts val="0"/>
            </a:spcAft>
            <a:buNone/>
          </a:pPr>
          <a:r>
            <a:rPr lang="en-IN" sz="2000" b="1" kern="1200" dirty="0">
              <a:solidFill>
                <a:prstClr val="black">
                  <a:hueOff val="0"/>
                  <a:satOff val="0"/>
                  <a:lumOff val="0"/>
                  <a:alphaOff val="0"/>
                </a:prstClr>
              </a:solidFill>
              <a:latin typeface="Calibri" panose="020F0502020204030204"/>
              <a:ea typeface="+mn-ea"/>
              <a:cs typeface="+mn-cs"/>
            </a:rPr>
            <a:t>Sr. Engr. </a:t>
          </a:r>
        </a:p>
        <a:p>
          <a:pPr marL="0" lvl="0" algn="ctr" defTabSz="889000">
            <a:lnSpc>
              <a:spcPct val="90000"/>
            </a:lnSpc>
            <a:spcBef>
              <a:spcPct val="0"/>
            </a:spcBef>
            <a:spcAft>
              <a:spcPts val="0"/>
            </a:spcAft>
            <a:buNone/>
          </a:pPr>
          <a:r>
            <a:rPr lang="en-IN" sz="2000" b="1" kern="1200" dirty="0">
              <a:solidFill>
                <a:prstClr val="black">
                  <a:hueOff val="0"/>
                  <a:satOff val="0"/>
                  <a:lumOff val="0"/>
                  <a:alphaOff val="0"/>
                </a:prstClr>
              </a:solidFill>
              <a:latin typeface="Calibri" panose="020F0502020204030204"/>
              <a:ea typeface="+mn-ea"/>
              <a:cs typeface="+mn-cs"/>
            </a:rPr>
            <a:t>Ajay</a:t>
          </a:r>
        </a:p>
        <a:p>
          <a:pPr marL="0" lvl="0" algn="ctr" defTabSz="889000">
            <a:lnSpc>
              <a:spcPct val="90000"/>
            </a:lnSpc>
            <a:spcBef>
              <a:spcPct val="0"/>
            </a:spcBef>
            <a:spcAft>
              <a:spcPts val="0"/>
            </a:spcAft>
            <a:buNone/>
          </a:pPr>
          <a:r>
            <a:rPr lang="en-IN" sz="2000" b="1" kern="1200" dirty="0">
              <a:solidFill>
                <a:prstClr val="black">
                  <a:hueOff val="0"/>
                  <a:satOff val="0"/>
                  <a:lumOff val="0"/>
                  <a:alphaOff val="0"/>
                </a:prstClr>
              </a:solidFill>
              <a:latin typeface="Calibri" panose="020F0502020204030204"/>
              <a:ea typeface="+mn-ea"/>
              <a:cs typeface="+mn-cs"/>
            </a:rPr>
            <a:t>BTech Mechanical</a:t>
          </a:r>
        </a:p>
      </dgm:t>
    </dgm:pt>
    <dgm:pt modelId="{558254D3-53F9-4E68-9E86-75EBD6CE38CD}" type="parTrans" cxnId="{8E6B228D-4D40-41F9-B7CA-8A02D3367112}">
      <dgm:prSet/>
      <dgm:spPr/>
      <dgm:t>
        <a:bodyPr/>
        <a:lstStyle/>
        <a:p>
          <a:endParaRPr lang="en-IN"/>
        </a:p>
      </dgm:t>
    </dgm:pt>
    <dgm:pt modelId="{65A65831-E1FA-4EDD-AE16-C2EEDD8681E7}" type="sibTrans" cxnId="{8E6B228D-4D40-41F9-B7CA-8A02D3367112}">
      <dgm:prSet/>
      <dgm:spPr/>
      <dgm:t>
        <a:bodyPr/>
        <a:lstStyle/>
        <a:p>
          <a:endParaRPr lang="en-IN"/>
        </a:p>
      </dgm:t>
    </dgm:pt>
    <dgm:pt modelId="{3ED075F2-D882-4740-96EA-7D15EFF71AD9}" type="pres">
      <dgm:prSet presAssocID="{FAE589B3-322C-4AB3-BB99-BF0055027604}" presName="hierChild1" presStyleCnt="0">
        <dgm:presLayoutVars>
          <dgm:chPref val="1"/>
          <dgm:dir/>
          <dgm:animOne val="branch"/>
          <dgm:animLvl val="lvl"/>
          <dgm:resizeHandles/>
        </dgm:presLayoutVars>
      </dgm:prSet>
      <dgm:spPr/>
      <dgm:t>
        <a:bodyPr/>
        <a:lstStyle/>
        <a:p>
          <a:endParaRPr lang="en-IN"/>
        </a:p>
      </dgm:t>
    </dgm:pt>
    <dgm:pt modelId="{315FC6DA-8F54-45F6-BC13-5DF8E594E5C0}" type="pres">
      <dgm:prSet presAssocID="{6DCCC0E0-B258-479F-AA6E-41AAE633AE18}" presName="hierRoot1" presStyleCnt="0"/>
      <dgm:spPr/>
    </dgm:pt>
    <dgm:pt modelId="{A9B437BE-7269-48C8-B5DF-579D8EB88415}" type="pres">
      <dgm:prSet presAssocID="{6DCCC0E0-B258-479F-AA6E-41AAE633AE18}" presName="composite" presStyleCnt="0"/>
      <dgm:spPr/>
    </dgm:pt>
    <dgm:pt modelId="{A8C4D990-A841-465F-BC4E-76E48ACC4B03}" type="pres">
      <dgm:prSet presAssocID="{6DCCC0E0-B258-479F-AA6E-41AAE633AE18}" presName="background" presStyleLbl="node0" presStyleIdx="0" presStyleCnt="1"/>
      <dgm:spPr/>
    </dgm:pt>
    <dgm:pt modelId="{18DAC7AC-2AC2-4C5D-A177-E5721060CBBA}" type="pres">
      <dgm:prSet presAssocID="{6DCCC0E0-B258-479F-AA6E-41AAE633AE18}" presName="text" presStyleLbl="fgAcc0" presStyleIdx="0" presStyleCnt="1" custScaleX="276348" custScaleY="58567">
        <dgm:presLayoutVars>
          <dgm:chPref val="3"/>
        </dgm:presLayoutVars>
      </dgm:prSet>
      <dgm:spPr/>
      <dgm:t>
        <a:bodyPr/>
        <a:lstStyle/>
        <a:p>
          <a:endParaRPr lang="en-IN"/>
        </a:p>
      </dgm:t>
    </dgm:pt>
    <dgm:pt modelId="{82189A7E-ECD1-4789-89F9-932FEF04525C}" type="pres">
      <dgm:prSet presAssocID="{6DCCC0E0-B258-479F-AA6E-41AAE633AE18}" presName="hierChild2" presStyleCnt="0"/>
      <dgm:spPr/>
    </dgm:pt>
    <dgm:pt modelId="{63149814-A800-451B-A56F-5D3D5B5E036B}" type="pres">
      <dgm:prSet presAssocID="{76545C48-3DB1-487B-A445-26A2A884249B}" presName="Name10" presStyleLbl="parChTrans1D2" presStyleIdx="0" presStyleCnt="1"/>
      <dgm:spPr/>
      <dgm:t>
        <a:bodyPr/>
        <a:lstStyle/>
        <a:p>
          <a:endParaRPr lang="en-IN"/>
        </a:p>
      </dgm:t>
    </dgm:pt>
    <dgm:pt modelId="{EFFCD0F1-1A94-42FA-9635-6DDD3502644A}" type="pres">
      <dgm:prSet presAssocID="{B8E441ED-E56F-4138-96F3-1A3BC8180918}" presName="hierRoot2" presStyleCnt="0"/>
      <dgm:spPr/>
    </dgm:pt>
    <dgm:pt modelId="{DFF581B3-F9E8-4F6B-8557-A519239EF488}" type="pres">
      <dgm:prSet presAssocID="{B8E441ED-E56F-4138-96F3-1A3BC8180918}" presName="composite2" presStyleCnt="0"/>
      <dgm:spPr/>
    </dgm:pt>
    <dgm:pt modelId="{328932FC-6C65-4872-9AE3-8E903996B869}" type="pres">
      <dgm:prSet presAssocID="{B8E441ED-E56F-4138-96F3-1A3BC8180918}" presName="background2" presStyleLbl="node2" presStyleIdx="0" presStyleCnt="1"/>
      <dgm:spPr/>
    </dgm:pt>
    <dgm:pt modelId="{0B79D35A-5A70-4265-8541-E680FE5D60D6}" type="pres">
      <dgm:prSet presAssocID="{B8E441ED-E56F-4138-96F3-1A3BC8180918}" presName="text2" presStyleLbl="fgAcc2" presStyleIdx="0" presStyleCnt="1" custScaleX="257393" custScaleY="138489">
        <dgm:presLayoutVars>
          <dgm:chPref val="3"/>
        </dgm:presLayoutVars>
      </dgm:prSet>
      <dgm:spPr/>
      <dgm:t>
        <a:bodyPr/>
        <a:lstStyle/>
        <a:p>
          <a:endParaRPr lang="en-IN"/>
        </a:p>
      </dgm:t>
    </dgm:pt>
    <dgm:pt modelId="{AF1E93F7-6F8B-42E6-A2EE-14C096E4564A}" type="pres">
      <dgm:prSet presAssocID="{B8E441ED-E56F-4138-96F3-1A3BC8180918}" presName="hierChild3" presStyleCnt="0"/>
      <dgm:spPr/>
    </dgm:pt>
    <dgm:pt modelId="{3B093E23-0FB2-4D08-BDB4-968D9EEF70A6}" type="pres">
      <dgm:prSet presAssocID="{36D0B413-BDD8-437A-9E12-B78F643F7C55}" presName="Name17" presStyleLbl="parChTrans1D3" presStyleIdx="0" presStyleCnt="1"/>
      <dgm:spPr/>
      <dgm:t>
        <a:bodyPr/>
        <a:lstStyle/>
        <a:p>
          <a:endParaRPr lang="en-IN"/>
        </a:p>
      </dgm:t>
    </dgm:pt>
    <dgm:pt modelId="{03794DA3-6DDD-4A4B-90F2-F5C2B6E2BB65}" type="pres">
      <dgm:prSet presAssocID="{FA1EDE65-F5F2-4F31-B811-F2FCA39FAF76}" presName="hierRoot3" presStyleCnt="0"/>
      <dgm:spPr/>
    </dgm:pt>
    <dgm:pt modelId="{950A7736-1F03-407E-9029-0F84CAA4B90B}" type="pres">
      <dgm:prSet presAssocID="{FA1EDE65-F5F2-4F31-B811-F2FCA39FAF76}" presName="composite3" presStyleCnt="0"/>
      <dgm:spPr/>
    </dgm:pt>
    <dgm:pt modelId="{B1534AEA-64B6-4E21-9DE9-868B5AD1544D}" type="pres">
      <dgm:prSet presAssocID="{FA1EDE65-F5F2-4F31-B811-F2FCA39FAF76}" presName="background3" presStyleLbl="node3" presStyleIdx="0" presStyleCnt="1"/>
      <dgm:spPr/>
    </dgm:pt>
    <dgm:pt modelId="{5743E5D7-7BBB-42D0-B36A-C92F881A0502}" type="pres">
      <dgm:prSet presAssocID="{FA1EDE65-F5F2-4F31-B811-F2FCA39FAF76}" presName="text3" presStyleLbl="fgAcc3" presStyleIdx="0" presStyleCnt="1" custScaleX="366874" custScaleY="135087">
        <dgm:presLayoutVars>
          <dgm:chPref val="3"/>
        </dgm:presLayoutVars>
      </dgm:prSet>
      <dgm:spPr/>
      <dgm:t>
        <a:bodyPr/>
        <a:lstStyle/>
        <a:p>
          <a:endParaRPr lang="en-IN"/>
        </a:p>
      </dgm:t>
    </dgm:pt>
    <dgm:pt modelId="{A38E303E-5CE5-4EE6-93FA-F7C613453AD1}" type="pres">
      <dgm:prSet presAssocID="{FA1EDE65-F5F2-4F31-B811-F2FCA39FAF76}" presName="hierChild4" presStyleCnt="0"/>
      <dgm:spPr/>
    </dgm:pt>
    <dgm:pt modelId="{3803CC91-8875-4C99-AEE6-7B8E5C20A55B}" type="pres">
      <dgm:prSet presAssocID="{85E252E2-8BE2-46A7-A0B9-E7EC8EA4C8CF}" presName="Name23" presStyleLbl="parChTrans1D4" presStyleIdx="0" presStyleCnt="6"/>
      <dgm:spPr/>
      <dgm:t>
        <a:bodyPr/>
        <a:lstStyle/>
        <a:p>
          <a:endParaRPr lang="en-IN"/>
        </a:p>
      </dgm:t>
    </dgm:pt>
    <dgm:pt modelId="{41D255CE-36E8-43A8-AE2E-3079480F4768}" type="pres">
      <dgm:prSet presAssocID="{4F508C8E-D697-4BAC-AE5B-4E2D2123B38C}" presName="hierRoot4" presStyleCnt="0"/>
      <dgm:spPr/>
    </dgm:pt>
    <dgm:pt modelId="{B51268CC-3F8F-4898-99D4-CC9CECA36ACE}" type="pres">
      <dgm:prSet presAssocID="{4F508C8E-D697-4BAC-AE5B-4E2D2123B38C}" presName="composite4" presStyleCnt="0"/>
      <dgm:spPr/>
    </dgm:pt>
    <dgm:pt modelId="{24BDD03B-3F5C-4A1F-AB33-660736937E19}" type="pres">
      <dgm:prSet presAssocID="{4F508C8E-D697-4BAC-AE5B-4E2D2123B38C}" presName="background4" presStyleLbl="node4" presStyleIdx="0" presStyleCnt="6"/>
      <dgm:spPr/>
    </dgm:pt>
    <dgm:pt modelId="{7394079E-080F-4F9F-973A-0F9154B69A8D}" type="pres">
      <dgm:prSet presAssocID="{4F508C8E-D697-4BAC-AE5B-4E2D2123B38C}" presName="text4" presStyleLbl="fgAcc4" presStyleIdx="0" presStyleCnt="6" custScaleX="140702" custScaleY="246401">
        <dgm:presLayoutVars>
          <dgm:chPref val="3"/>
        </dgm:presLayoutVars>
      </dgm:prSet>
      <dgm:spPr/>
      <dgm:t>
        <a:bodyPr/>
        <a:lstStyle/>
        <a:p>
          <a:endParaRPr lang="en-IN"/>
        </a:p>
      </dgm:t>
    </dgm:pt>
    <dgm:pt modelId="{D0CA2B1F-6ACF-4E7F-A715-13999E9492EB}" type="pres">
      <dgm:prSet presAssocID="{4F508C8E-D697-4BAC-AE5B-4E2D2123B38C}" presName="hierChild5" presStyleCnt="0"/>
      <dgm:spPr/>
    </dgm:pt>
    <dgm:pt modelId="{17AF3CCC-BD36-4870-83DF-069664DC31AA}" type="pres">
      <dgm:prSet presAssocID="{1CDFCB1A-44B1-448B-84B0-198B3CC2EF42}" presName="Name23" presStyleLbl="parChTrans1D4" presStyleIdx="1" presStyleCnt="6"/>
      <dgm:spPr/>
      <dgm:t>
        <a:bodyPr/>
        <a:lstStyle/>
        <a:p>
          <a:endParaRPr lang="en-IN"/>
        </a:p>
      </dgm:t>
    </dgm:pt>
    <dgm:pt modelId="{D72683F1-6D40-4C47-83B2-E744FFDD0678}" type="pres">
      <dgm:prSet presAssocID="{98B798CD-8C1C-457D-9353-9FAA96EB7562}" presName="hierRoot4" presStyleCnt="0"/>
      <dgm:spPr/>
    </dgm:pt>
    <dgm:pt modelId="{61ECF85A-CDB0-45C0-8010-A794B2ED67D7}" type="pres">
      <dgm:prSet presAssocID="{98B798CD-8C1C-457D-9353-9FAA96EB7562}" presName="composite4" presStyleCnt="0"/>
      <dgm:spPr/>
    </dgm:pt>
    <dgm:pt modelId="{8D35B32D-7859-46BE-B102-B8F452D3B13E}" type="pres">
      <dgm:prSet presAssocID="{98B798CD-8C1C-457D-9353-9FAA96EB7562}" presName="background4" presStyleLbl="node4" presStyleIdx="1" presStyleCnt="6"/>
      <dgm:spPr/>
    </dgm:pt>
    <dgm:pt modelId="{F657931E-6FC4-459C-B1D5-2FD527CF09F8}" type="pres">
      <dgm:prSet presAssocID="{98B798CD-8C1C-457D-9353-9FAA96EB7562}" presName="text4" presStyleLbl="fgAcc4" presStyleIdx="1" presStyleCnt="6" custScaleX="140562" custScaleY="235139" custLinFactNeighborY="3883">
        <dgm:presLayoutVars>
          <dgm:chPref val="3"/>
        </dgm:presLayoutVars>
      </dgm:prSet>
      <dgm:spPr/>
      <dgm:t>
        <a:bodyPr/>
        <a:lstStyle/>
        <a:p>
          <a:endParaRPr lang="en-IN"/>
        </a:p>
      </dgm:t>
    </dgm:pt>
    <dgm:pt modelId="{0D0AF779-244B-47F2-B54A-2FF4EF4D7506}" type="pres">
      <dgm:prSet presAssocID="{98B798CD-8C1C-457D-9353-9FAA96EB7562}" presName="hierChild5" presStyleCnt="0"/>
      <dgm:spPr/>
    </dgm:pt>
    <dgm:pt modelId="{7C630096-A2B4-4400-92B2-340E500EFAAE}" type="pres">
      <dgm:prSet presAssocID="{61634324-5F3C-4DD4-B9D2-632A7485D7AA}" presName="Name23" presStyleLbl="parChTrans1D4" presStyleIdx="2" presStyleCnt="6"/>
      <dgm:spPr/>
      <dgm:t>
        <a:bodyPr/>
        <a:lstStyle/>
        <a:p>
          <a:endParaRPr lang="en-IN"/>
        </a:p>
      </dgm:t>
    </dgm:pt>
    <dgm:pt modelId="{5E05D681-2C56-4DCD-9AB5-19DFA512A5A2}" type="pres">
      <dgm:prSet presAssocID="{E1BF9653-3AE1-469A-90B5-82E48C6A5672}" presName="hierRoot4" presStyleCnt="0"/>
      <dgm:spPr/>
    </dgm:pt>
    <dgm:pt modelId="{CBF247A4-485A-434E-8772-173155E30D0D}" type="pres">
      <dgm:prSet presAssocID="{E1BF9653-3AE1-469A-90B5-82E48C6A5672}" presName="composite4" presStyleCnt="0"/>
      <dgm:spPr/>
    </dgm:pt>
    <dgm:pt modelId="{EC3FB6AA-B14E-4CAC-B18E-303A70B4D84D}" type="pres">
      <dgm:prSet presAssocID="{E1BF9653-3AE1-469A-90B5-82E48C6A5672}" presName="background4" presStyleLbl="node4" presStyleIdx="2" presStyleCnt="6"/>
      <dgm:spPr/>
    </dgm:pt>
    <dgm:pt modelId="{E2EF34DB-1A57-435B-9C34-0E97B1E86D68}" type="pres">
      <dgm:prSet presAssocID="{E1BF9653-3AE1-469A-90B5-82E48C6A5672}" presName="text4" presStyleLbl="fgAcc4" presStyleIdx="2" presStyleCnt="6" custScaleX="134585" custScaleY="240135">
        <dgm:presLayoutVars>
          <dgm:chPref val="3"/>
        </dgm:presLayoutVars>
      </dgm:prSet>
      <dgm:spPr/>
      <dgm:t>
        <a:bodyPr/>
        <a:lstStyle/>
        <a:p>
          <a:endParaRPr lang="en-IN"/>
        </a:p>
      </dgm:t>
    </dgm:pt>
    <dgm:pt modelId="{5CA6D067-60AC-4FFC-9618-B876A4F02337}" type="pres">
      <dgm:prSet presAssocID="{E1BF9653-3AE1-469A-90B5-82E48C6A5672}" presName="hierChild5" presStyleCnt="0"/>
      <dgm:spPr/>
    </dgm:pt>
    <dgm:pt modelId="{41A98561-4221-42F4-A731-56872CC0EBBF}" type="pres">
      <dgm:prSet presAssocID="{269A7E90-A941-4378-9DDC-7175A16C4994}" presName="Name23" presStyleLbl="parChTrans1D4" presStyleIdx="3" presStyleCnt="6"/>
      <dgm:spPr/>
      <dgm:t>
        <a:bodyPr/>
        <a:lstStyle/>
        <a:p>
          <a:endParaRPr lang="en-IN"/>
        </a:p>
      </dgm:t>
    </dgm:pt>
    <dgm:pt modelId="{CB67E218-2FD1-41DC-AAF0-8F29070C301D}" type="pres">
      <dgm:prSet presAssocID="{8ACF22FD-E217-4F93-8819-D70F40078AA6}" presName="hierRoot4" presStyleCnt="0"/>
      <dgm:spPr/>
    </dgm:pt>
    <dgm:pt modelId="{D36608E9-051F-4CB4-BD99-F1F5188BC378}" type="pres">
      <dgm:prSet presAssocID="{8ACF22FD-E217-4F93-8819-D70F40078AA6}" presName="composite4" presStyleCnt="0"/>
      <dgm:spPr/>
    </dgm:pt>
    <dgm:pt modelId="{D005CCF5-DEFE-421D-B439-3ED8E4C83EA8}" type="pres">
      <dgm:prSet presAssocID="{8ACF22FD-E217-4F93-8819-D70F40078AA6}" presName="background4" presStyleLbl="node4" presStyleIdx="3" presStyleCnt="6"/>
      <dgm:spPr/>
    </dgm:pt>
    <dgm:pt modelId="{4276B4F7-1107-48AA-BA29-7AF106895401}" type="pres">
      <dgm:prSet presAssocID="{8ACF22FD-E217-4F93-8819-D70F40078AA6}" presName="text4" presStyleLbl="fgAcc4" presStyleIdx="3" presStyleCnt="6" custScaleX="134310" custScaleY="246739">
        <dgm:presLayoutVars>
          <dgm:chPref val="3"/>
        </dgm:presLayoutVars>
      </dgm:prSet>
      <dgm:spPr/>
      <dgm:t>
        <a:bodyPr/>
        <a:lstStyle/>
        <a:p>
          <a:endParaRPr lang="en-IN"/>
        </a:p>
      </dgm:t>
    </dgm:pt>
    <dgm:pt modelId="{FC5FC563-7C5F-43FE-8AAE-57C11A670618}" type="pres">
      <dgm:prSet presAssocID="{8ACF22FD-E217-4F93-8819-D70F40078AA6}" presName="hierChild5" presStyleCnt="0"/>
      <dgm:spPr/>
    </dgm:pt>
    <dgm:pt modelId="{7D2FCF29-09C3-4449-8E43-35F3909C8F6C}" type="pres">
      <dgm:prSet presAssocID="{421D2127-8933-4265-9E15-148754DFDEF6}" presName="Name23" presStyleLbl="parChTrans1D4" presStyleIdx="4" presStyleCnt="6"/>
      <dgm:spPr/>
      <dgm:t>
        <a:bodyPr/>
        <a:lstStyle/>
        <a:p>
          <a:endParaRPr lang="en-IN"/>
        </a:p>
      </dgm:t>
    </dgm:pt>
    <dgm:pt modelId="{EF430865-C39B-4B31-AC08-622CAA5E1B5F}" type="pres">
      <dgm:prSet presAssocID="{5717A077-4B05-40D5-ADD5-93C2F2DB9AE5}" presName="hierRoot4" presStyleCnt="0"/>
      <dgm:spPr/>
    </dgm:pt>
    <dgm:pt modelId="{2F089AB4-6B85-4388-B39D-A7BCD92E3CA1}" type="pres">
      <dgm:prSet presAssocID="{5717A077-4B05-40D5-ADD5-93C2F2DB9AE5}" presName="composite4" presStyleCnt="0"/>
      <dgm:spPr/>
    </dgm:pt>
    <dgm:pt modelId="{6DF74AEB-C038-44DB-9707-D7D6F9746F98}" type="pres">
      <dgm:prSet presAssocID="{5717A077-4B05-40D5-ADD5-93C2F2DB9AE5}" presName="background4" presStyleLbl="node4" presStyleIdx="4" presStyleCnt="6"/>
      <dgm:spPr/>
    </dgm:pt>
    <dgm:pt modelId="{795D3FE3-56D0-405A-B770-C9943578AC15}" type="pres">
      <dgm:prSet presAssocID="{5717A077-4B05-40D5-ADD5-93C2F2DB9AE5}" presName="text4" presStyleLbl="fgAcc4" presStyleIdx="4" presStyleCnt="6" custScaleX="142961" custScaleY="244300">
        <dgm:presLayoutVars>
          <dgm:chPref val="3"/>
        </dgm:presLayoutVars>
      </dgm:prSet>
      <dgm:spPr/>
      <dgm:t>
        <a:bodyPr/>
        <a:lstStyle/>
        <a:p>
          <a:endParaRPr lang="en-IN"/>
        </a:p>
      </dgm:t>
    </dgm:pt>
    <dgm:pt modelId="{DDA7BA00-190C-4CF7-A56C-C67A61D7ECEE}" type="pres">
      <dgm:prSet presAssocID="{5717A077-4B05-40D5-ADD5-93C2F2DB9AE5}" presName="hierChild5" presStyleCnt="0"/>
      <dgm:spPr/>
    </dgm:pt>
    <dgm:pt modelId="{EA687FF9-DA31-44C1-82DF-5DF87C4D6BEB}" type="pres">
      <dgm:prSet presAssocID="{558254D3-53F9-4E68-9E86-75EBD6CE38CD}" presName="Name23" presStyleLbl="parChTrans1D4" presStyleIdx="5" presStyleCnt="6"/>
      <dgm:spPr/>
      <dgm:t>
        <a:bodyPr/>
        <a:lstStyle/>
        <a:p>
          <a:endParaRPr lang="en-IN"/>
        </a:p>
      </dgm:t>
    </dgm:pt>
    <dgm:pt modelId="{81EC08CF-12D6-49D7-8F93-731EA73639E4}" type="pres">
      <dgm:prSet presAssocID="{6B5632E8-DF99-467F-B42C-121B97DB905E}" presName="hierRoot4" presStyleCnt="0"/>
      <dgm:spPr/>
    </dgm:pt>
    <dgm:pt modelId="{CEA65A6F-14FE-4339-BE1C-EE2A633FCB17}" type="pres">
      <dgm:prSet presAssocID="{6B5632E8-DF99-467F-B42C-121B97DB905E}" presName="composite4" presStyleCnt="0"/>
      <dgm:spPr/>
    </dgm:pt>
    <dgm:pt modelId="{0CAB6761-B0CA-4D0B-B31A-ECD75618AE5F}" type="pres">
      <dgm:prSet presAssocID="{6B5632E8-DF99-467F-B42C-121B97DB905E}" presName="background4" presStyleLbl="node4" presStyleIdx="5" presStyleCnt="6"/>
      <dgm:spPr/>
    </dgm:pt>
    <dgm:pt modelId="{E086B5D7-4839-4D3D-8236-ABE23E90C3C4}" type="pres">
      <dgm:prSet presAssocID="{6B5632E8-DF99-467F-B42C-121B97DB905E}" presName="text4" presStyleLbl="fgAcc4" presStyleIdx="5" presStyleCnt="6" custScaleX="155659" custScaleY="236138">
        <dgm:presLayoutVars>
          <dgm:chPref val="3"/>
        </dgm:presLayoutVars>
      </dgm:prSet>
      <dgm:spPr/>
      <dgm:t>
        <a:bodyPr/>
        <a:lstStyle/>
        <a:p>
          <a:endParaRPr lang="en-IN"/>
        </a:p>
      </dgm:t>
    </dgm:pt>
    <dgm:pt modelId="{E80E8A7C-CB78-4997-BFF2-7C0752CDF337}" type="pres">
      <dgm:prSet presAssocID="{6B5632E8-DF99-467F-B42C-121B97DB905E}" presName="hierChild5" presStyleCnt="0"/>
      <dgm:spPr/>
    </dgm:pt>
  </dgm:ptLst>
  <dgm:cxnLst>
    <dgm:cxn modelId="{F7C765E0-2453-4F9B-8E01-FD3D0FD6FE30}" srcId="{B8E441ED-E56F-4138-96F3-1A3BC8180918}" destId="{FA1EDE65-F5F2-4F31-B811-F2FCA39FAF76}" srcOrd="0" destOrd="0" parTransId="{36D0B413-BDD8-437A-9E12-B78F643F7C55}" sibTransId="{1803C1E6-29EB-4381-9008-E49D485425E9}"/>
    <dgm:cxn modelId="{EA469663-9509-4B8D-A9D6-D8CE5AE37957}" type="presOf" srcId="{5717A077-4B05-40D5-ADD5-93C2F2DB9AE5}" destId="{795D3FE3-56D0-405A-B770-C9943578AC15}" srcOrd="0" destOrd="0" presId="urn:microsoft.com/office/officeart/2005/8/layout/hierarchy1"/>
    <dgm:cxn modelId="{BD2FE616-BEDF-43DD-AC44-8C951351D2A2}" type="presOf" srcId="{B8E441ED-E56F-4138-96F3-1A3BC8180918}" destId="{0B79D35A-5A70-4265-8541-E680FE5D60D6}" srcOrd="0" destOrd="0" presId="urn:microsoft.com/office/officeart/2005/8/layout/hierarchy1"/>
    <dgm:cxn modelId="{8E6B228D-4D40-41F9-B7CA-8A02D3367112}" srcId="{FA1EDE65-F5F2-4F31-B811-F2FCA39FAF76}" destId="{6B5632E8-DF99-467F-B42C-121B97DB905E}" srcOrd="5" destOrd="0" parTransId="{558254D3-53F9-4E68-9E86-75EBD6CE38CD}" sibTransId="{65A65831-E1FA-4EDD-AE16-C2EEDD8681E7}"/>
    <dgm:cxn modelId="{F95C7E35-709B-47B9-8FF2-DF69B1ED9CDE}" srcId="{6DCCC0E0-B258-479F-AA6E-41AAE633AE18}" destId="{B8E441ED-E56F-4138-96F3-1A3BC8180918}" srcOrd="0" destOrd="0" parTransId="{76545C48-3DB1-487B-A445-26A2A884249B}" sibTransId="{F533FDD7-8029-413C-BF26-E7D3FCB5FB2B}"/>
    <dgm:cxn modelId="{910431F3-9E31-43BD-892F-44EF7FFC1463}" srcId="{FA1EDE65-F5F2-4F31-B811-F2FCA39FAF76}" destId="{5717A077-4B05-40D5-ADD5-93C2F2DB9AE5}" srcOrd="4" destOrd="0" parTransId="{421D2127-8933-4265-9E15-148754DFDEF6}" sibTransId="{C39ADE99-9E52-49EF-A67C-80298138C2BD}"/>
    <dgm:cxn modelId="{DCEDEBF3-D8F7-48D6-9E61-3100C293CC34}" srcId="{FAE589B3-322C-4AB3-BB99-BF0055027604}" destId="{6DCCC0E0-B258-479F-AA6E-41AAE633AE18}" srcOrd="0" destOrd="0" parTransId="{7896B374-93A4-4956-8AC1-4F4E4F2D1173}" sibTransId="{14888EC0-968E-4CA9-B2F1-07ADC7B7ACCE}"/>
    <dgm:cxn modelId="{F971846F-091D-4BE1-86FE-01418C59AC6B}" type="presOf" srcId="{8ACF22FD-E217-4F93-8819-D70F40078AA6}" destId="{4276B4F7-1107-48AA-BA29-7AF106895401}" srcOrd="0" destOrd="0" presId="urn:microsoft.com/office/officeart/2005/8/layout/hierarchy1"/>
    <dgm:cxn modelId="{9EFD899D-6A01-408A-BC91-11E2DB960D0C}" type="presOf" srcId="{85E252E2-8BE2-46A7-A0B9-E7EC8EA4C8CF}" destId="{3803CC91-8875-4C99-AEE6-7B8E5C20A55B}" srcOrd="0" destOrd="0" presId="urn:microsoft.com/office/officeart/2005/8/layout/hierarchy1"/>
    <dgm:cxn modelId="{4E8223EA-FDE9-4E1D-9157-AED12B9E386D}" type="presOf" srcId="{36D0B413-BDD8-437A-9E12-B78F643F7C55}" destId="{3B093E23-0FB2-4D08-BDB4-968D9EEF70A6}" srcOrd="0" destOrd="0" presId="urn:microsoft.com/office/officeart/2005/8/layout/hierarchy1"/>
    <dgm:cxn modelId="{2AB97071-EC90-4614-8D38-E43B99A4C04B}" type="presOf" srcId="{E1BF9653-3AE1-469A-90B5-82E48C6A5672}" destId="{E2EF34DB-1A57-435B-9C34-0E97B1E86D68}" srcOrd="0" destOrd="0" presId="urn:microsoft.com/office/officeart/2005/8/layout/hierarchy1"/>
    <dgm:cxn modelId="{4E026B14-8DB9-4EAE-A7F2-F1215C17681F}" type="presOf" srcId="{421D2127-8933-4265-9E15-148754DFDEF6}" destId="{7D2FCF29-09C3-4449-8E43-35F3909C8F6C}" srcOrd="0" destOrd="0" presId="urn:microsoft.com/office/officeart/2005/8/layout/hierarchy1"/>
    <dgm:cxn modelId="{0B25C672-64DD-4E8B-A183-B20C200A01F5}" type="presOf" srcId="{558254D3-53F9-4E68-9E86-75EBD6CE38CD}" destId="{EA687FF9-DA31-44C1-82DF-5DF87C4D6BEB}" srcOrd="0" destOrd="0" presId="urn:microsoft.com/office/officeart/2005/8/layout/hierarchy1"/>
    <dgm:cxn modelId="{D7400203-5DD0-4ECC-B4EB-85E18E9F19D4}" srcId="{FA1EDE65-F5F2-4F31-B811-F2FCA39FAF76}" destId="{4F508C8E-D697-4BAC-AE5B-4E2D2123B38C}" srcOrd="0" destOrd="0" parTransId="{85E252E2-8BE2-46A7-A0B9-E7EC8EA4C8CF}" sibTransId="{5689F7A3-661B-4CD4-BF69-2D6452AEF15D}"/>
    <dgm:cxn modelId="{1AABA559-6099-4D36-B9DA-3D20623017FE}" type="presOf" srcId="{4F508C8E-D697-4BAC-AE5B-4E2D2123B38C}" destId="{7394079E-080F-4F9F-973A-0F9154B69A8D}" srcOrd="0" destOrd="0" presId="urn:microsoft.com/office/officeart/2005/8/layout/hierarchy1"/>
    <dgm:cxn modelId="{A1AE7FD1-50E2-4C10-A14A-386FBB76EC20}" srcId="{FA1EDE65-F5F2-4F31-B811-F2FCA39FAF76}" destId="{98B798CD-8C1C-457D-9353-9FAA96EB7562}" srcOrd="1" destOrd="0" parTransId="{1CDFCB1A-44B1-448B-84B0-198B3CC2EF42}" sibTransId="{F5B4E302-C152-4296-81D7-F85BAAC67A94}"/>
    <dgm:cxn modelId="{071F8608-D8B8-4595-BD09-A56D04B312CB}" srcId="{FA1EDE65-F5F2-4F31-B811-F2FCA39FAF76}" destId="{E1BF9653-3AE1-469A-90B5-82E48C6A5672}" srcOrd="2" destOrd="0" parTransId="{61634324-5F3C-4DD4-B9D2-632A7485D7AA}" sibTransId="{5857D15F-3442-4450-832D-D396C3F45793}"/>
    <dgm:cxn modelId="{77E61043-383C-4E70-98D3-EDE5108993B2}" type="presOf" srcId="{98B798CD-8C1C-457D-9353-9FAA96EB7562}" destId="{F657931E-6FC4-459C-B1D5-2FD527CF09F8}" srcOrd="0" destOrd="0" presId="urn:microsoft.com/office/officeart/2005/8/layout/hierarchy1"/>
    <dgm:cxn modelId="{494BA885-0E36-4F49-B6F4-F48D9CDDE7A2}" type="presOf" srcId="{61634324-5F3C-4DD4-B9D2-632A7485D7AA}" destId="{7C630096-A2B4-4400-92B2-340E500EFAAE}" srcOrd="0" destOrd="0" presId="urn:microsoft.com/office/officeart/2005/8/layout/hierarchy1"/>
    <dgm:cxn modelId="{A969E4B4-2B75-43BD-B80A-DC4BD6DE20EE}" type="presOf" srcId="{6B5632E8-DF99-467F-B42C-121B97DB905E}" destId="{E086B5D7-4839-4D3D-8236-ABE23E90C3C4}" srcOrd="0" destOrd="0" presId="urn:microsoft.com/office/officeart/2005/8/layout/hierarchy1"/>
    <dgm:cxn modelId="{ED2F5507-9D05-4104-9D93-7330D59C19C1}" type="presOf" srcId="{FAE589B3-322C-4AB3-BB99-BF0055027604}" destId="{3ED075F2-D882-4740-96EA-7D15EFF71AD9}" srcOrd="0" destOrd="0" presId="urn:microsoft.com/office/officeart/2005/8/layout/hierarchy1"/>
    <dgm:cxn modelId="{6B8C7411-9491-4FE8-93E8-B2747BD2509A}" type="presOf" srcId="{1CDFCB1A-44B1-448B-84B0-198B3CC2EF42}" destId="{17AF3CCC-BD36-4870-83DF-069664DC31AA}" srcOrd="0" destOrd="0" presId="urn:microsoft.com/office/officeart/2005/8/layout/hierarchy1"/>
    <dgm:cxn modelId="{E5E0BFC2-9232-4B11-9FFF-FC75F79A6207}" type="presOf" srcId="{6DCCC0E0-B258-479F-AA6E-41AAE633AE18}" destId="{18DAC7AC-2AC2-4C5D-A177-E5721060CBBA}" srcOrd="0" destOrd="0" presId="urn:microsoft.com/office/officeart/2005/8/layout/hierarchy1"/>
    <dgm:cxn modelId="{24815A78-F85D-4B8B-A06B-D1908CF7923F}" type="presOf" srcId="{269A7E90-A941-4378-9DDC-7175A16C4994}" destId="{41A98561-4221-42F4-A731-56872CC0EBBF}" srcOrd="0" destOrd="0" presId="urn:microsoft.com/office/officeart/2005/8/layout/hierarchy1"/>
    <dgm:cxn modelId="{8AE26261-57B4-45E1-A6FF-809830B09B49}" type="presOf" srcId="{FA1EDE65-F5F2-4F31-B811-F2FCA39FAF76}" destId="{5743E5D7-7BBB-42D0-B36A-C92F881A0502}" srcOrd="0" destOrd="0" presId="urn:microsoft.com/office/officeart/2005/8/layout/hierarchy1"/>
    <dgm:cxn modelId="{35B318BE-BBC2-498A-A745-F009007E7474}" srcId="{FA1EDE65-F5F2-4F31-B811-F2FCA39FAF76}" destId="{8ACF22FD-E217-4F93-8819-D70F40078AA6}" srcOrd="3" destOrd="0" parTransId="{269A7E90-A941-4378-9DDC-7175A16C4994}" sibTransId="{13510364-FB2E-4BD7-906B-B54CA6800691}"/>
    <dgm:cxn modelId="{2F5C785B-A97E-45B8-89E9-212F177ADFE3}" type="presOf" srcId="{76545C48-3DB1-487B-A445-26A2A884249B}" destId="{63149814-A800-451B-A56F-5D3D5B5E036B}" srcOrd="0" destOrd="0" presId="urn:microsoft.com/office/officeart/2005/8/layout/hierarchy1"/>
    <dgm:cxn modelId="{FF81CFBE-52D3-42B7-9D94-7D3DEFC8EAE1}" type="presParOf" srcId="{3ED075F2-D882-4740-96EA-7D15EFF71AD9}" destId="{315FC6DA-8F54-45F6-BC13-5DF8E594E5C0}" srcOrd="0" destOrd="0" presId="urn:microsoft.com/office/officeart/2005/8/layout/hierarchy1"/>
    <dgm:cxn modelId="{5A537EBA-8B8D-4925-B4C0-AD2B585035EA}" type="presParOf" srcId="{315FC6DA-8F54-45F6-BC13-5DF8E594E5C0}" destId="{A9B437BE-7269-48C8-B5DF-579D8EB88415}" srcOrd="0" destOrd="0" presId="urn:microsoft.com/office/officeart/2005/8/layout/hierarchy1"/>
    <dgm:cxn modelId="{C96B6BF6-903A-4D49-9338-DE8702A6352C}" type="presParOf" srcId="{A9B437BE-7269-48C8-B5DF-579D8EB88415}" destId="{A8C4D990-A841-465F-BC4E-76E48ACC4B03}" srcOrd="0" destOrd="0" presId="urn:microsoft.com/office/officeart/2005/8/layout/hierarchy1"/>
    <dgm:cxn modelId="{CE06E058-0E12-474B-80F4-3C15298FEA30}" type="presParOf" srcId="{A9B437BE-7269-48C8-B5DF-579D8EB88415}" destId="{18DAC7AC-2AC2-4C5D-A177-E5721060CBBA}" srcOrd="1" destOrd="0" presId="urn:microsoft.com/office/officeart/2005/8/layout/hierarchy1"/>
    <dgm:cxn modelId="{FD65B1B3-135C-4AC9-B685-19D0042F441B}" type="presParOf" srcId="{315FC6DA-8F54-45F6-BC13-5DF8E594E5C0}" destId="{82189A7E-ECD1-4789-89F9-932FEF04525C}" srcOrd="1" destOrd="0" presId="urn:microsoft.com/office/officeart/2005/8/layout/hierarchy1"/>
    <dgm:cxn modelId="{A4CED08D-6886-481B-A67E-B5805B533944}" type="presParOf" srcId="{82189A7E-ECD1-4789-89F9-932FEF04525C}" destId="{63149814-A800-451B-A56F-5D3D5B5E036B}" srcOrd="0" destOrd="0" presId="urn:microsoft.com/office/officeart/2005/8/layout/hierarchy1"/>
    <dgm:cxn modelId="{38B0F892-2531-4B75-B52F-3F53547C945B}" type="presParOf" srcId="{82189A7E-ECD1-4789-89F9-932FEF04525C}" destId="{EFFCD0F1-1A94-42FA-9635-6DDD3502644A}" srcOrd="1" destOrd="0" presId="urn:microsoft.com/office/officeart/2005/8/layout/hierarchy1"/>
    <dgm:cxn modelId="{33F6F0FE-B9FC-4942-96B3-B9B7F0CC29D4}" type="presParOf" srcId="{EFFCD0F1-1A94-42FA-9635-6DDD3502644A}" destId="{DFF581B3-F9E8-4F6B-8557-A519239EF488}" srcOrd="0" destOrd="0" presId="urn:microsoft.com/office/officeart/2005/8/layout/hierarchy1"/>
    <dgm:cxn modelId="{B1EA9793-273A-4C9D-92AC-5972247DA0B0}" type="presParOf" srcId="{DFF581B3-F9E8-4F6B-8557-A519239EF488}" destId="{328932FC-6C65-4872-9AE3-8E903996B869}" srcOrd="0" destOrd="0" presId="urn:microsoft.com/office/officeart/2005/8/layout/hierarchy1"/>
    <dgm:cxn modelId="{AD77623E-A5F8-463E-8998-F7C2668C5553}" type="presParOf" srcId="{DFF581B3-F9E8-4F6B-8557-A519239EF488}" destId="{0B79D35A-5A70-4265-8541-E680FE5D60D6}" srcOrd="1" destOrd="0" presId="urn:microsoft.com/office/officeart/2005/8/layout/hierarchy1"/>
    <dgm:cxn modelId="{187BF728-3375-4792-A527-4ACBEBC48212}" type="presParOf" srcId="{EFFCD0F1-1A94-42FA-9635-6DDD3502644A}" destId="{AF1E93F7-6F8B-42E6-A2EE-14C096E4564A}" srcOrd="1" destOrd="0" presId="urn:microsoft.com/office/officeart/2005/8/layout/hierarchy1"/>
    <dgm:cxn modelId="{36BC19B7-99F1-4ED2-B053-BD941DEA3FDC}" type="presParOf" srcId="{AF1E93F7-6F8B-42E6-A2EE-14C096E4564A}" destId="{3B093E23-0FB2-4D08-BDB4-968D9EEF70A6}" srcOrd="0" destOrd="0" presId="urn:microsoft.com/office/officeart/2005/8/layout/hierarchy1"/>
    <dgm:cxn modelId="{978460DD-9E65-479F-9D7F-5C55161EDC10}" type="presParOf" srcId="{AF1E93F7-6F8B-42E6-A2EE-14C096E4564A}" destId="{03794DA3-6DDD-4A4B-90F2-F5C2B6E2BB65}" srcOrd="1" destOrd="0" presId="urn:microsoft.com/office/officeart/2005/8/layout/hierarchy1"/>
    <dgm:cxn modelId="{13EA9F41-84BF-466B-BE86-4B36AF2C40FE}" type="presParOf" srcId="{03794DA3-6DDD-4A4B-90F2-F5C2B6E2BB65}" destId="{950A7736-1F03-407E-9029-0F84CAA4B90B}" srcOrd="0" destOrd="0" presId="urn:microsoft.com/office/officeart/2005/8/layout/hierarchy1"/>
    <dgm:cxn modelId="{A1C1840B-69E7-4D5A-86AC-1B3561186576}" type="presParOf" srcId="{950A7736-1F03-407E-9029-0F84CAA4B90B}" destId="{B1534AEA-64B6-4E21-9DE9-868B5AD1544D}" srcOrd="0" destOrd="0" presId="urn:microsoft.com/office/officeart/2005/8/layout/hierarchy1"/>
    <dgm:cxn modelId="{2A869C1C-7301-407E-93E6-0BDCA28B1AA8}" type="presParOf" srcId="{950A7736-1F03-407E-9029-0F84CAA4B90B}" destId="{5743E5D7-7BBB-42D0-B36A-C92F881A0502}" srcOrd="1" destOrd="0" presId="urn:microsoft.com/office/officeart/2005/8/layout/hierarchy1"/>
    <dgm:cxn modelId="{D2E2ACF8-4FB0-431F-93F7-44762E0DA5BB}" type="presParOf" srcId="{03794DA3-6DDD-4A4B-90F2-F5C2B6E2BB65}" destId="{A38E303E-5CE5-4EE6-93FA-F7C613453AD1}" srcOrd="1" destOrd="0" presId="urn:microsoft.com/office/officeart/2005/8/layout/hierarchy1"/>
    <dgm:cxn modelId="{F1CD36B2-2DD4-4E48-8DE2-547C16F93146}" type="presParOf" srcId="{A38E303E-5CE5-4EE6-93FA-F7C613453AD1}" destId="{3803CC91-8875-4C99-AEE6-7B8E5C20A55B}" srcOrd="0" destOrd="0" presId="urn:microsoft.com/office/officeart/2005/8/layout/hierarchy1"/>
    <dgm:cxn modelId="{3B87D936-483F-4D81-8848-F2970A599ABE}" type="presParOf" srcId="{A38E303E-5CE5-4EE6-93FA-F7C613453AD1}" destId="{41D255CE-36E8-43A8-AE2E-3079480F4768}" srcOrd="1" destOrd="0" presId="urn:microsoft.com/office/officeart/2005/8/layout/hierarchy1"/>
    <dgm:cxn modelId="{958A8537-D525-42EF-8C37-C9997053972C}" type="presParOf" srcId="{41D255CE-36E8-43A8-AE2E-3079480F4768}" destId="{B51268CC-3F8F-4898-99D4-CC9CECA36ACE}" srcOrd="0" destOrd="0" presId="urn:microsoft.com/office/officeart/2005/8/layout/hierarchy1"/>
    <dgm:cxn modelId="{2DFF4835-A135-45EB-BFC0-7F2602E8793B}" type="presParOf" srcId="{B51268CC-3F8F-4898-99D4-CC9CECA36ACE}" destId="{24BDD03B-3F5C-4A1F-AB33-660736937E19}" srcOrd="0" destOrd="0" presId="urn:microsoft.com/office/officeart/2005/8/layout/hierarchy1"/>
    <dgm:cxn modelId="{304F8A1D-3863-41B6-B8A7-AE36D8F4513A}" type="presParOf" srcId="{B51268CC-3F8F-4898-99D4-CC9CECA36ACE}" destId="{7394079E-080F-4F9F-973A-0F9154B69A8D}" srcOrd="1" destOrd="0" presId="urn:microsoft.com/office/officeart/2005/8/layout/hierarchy1"/>
    <dgm:cxn modelId="{95F6FBBC-6CB3-42C1-9CBA-83ED2C76ECC9}" type="presParOf" srcId="{41D255CE-36E8-43A8-AE2E-3079480F4768}" destId="{D0CA2B1F-6ACF-4E7F-A715-13999E9492EB}" srcOrd="1" destOrd="0" presId="urn:microsoft.com/office/officeart/2005/8/layout/hierarchy1"/>
    <dgm:cxn modelId="{0D8FC7C9-693F-46AE-AB75-D7DCF448E470}" type="presParOf" srcId="{A38E303E-5CE5-4EE6-93FA-F7C613453AD1}" destId="{17AF3CCC-BD36-4870-83DF-069664DC31AA}" srcOrd="2" destOrd="0" presId="urn:microsoft.com/office/officeart/2005/8/layout/hierarchy1"/>
    <dgm:cxn modelId="{AB73C2C7-554C-4038-90BC-0069842DA754}" type="presParOf" srcId="{A38E303E-5CE5-4EE6-93FA-F7C613453AD1}" destId="{D72683F1-6D40-4C47-83B2-E744FFDD0678}" srcOrd="3" destOrd="0" presId="urn:microsoft.com/office/officeart/2005/8/layout/hierarchy1"/>
    <dgm:cxn modelId="{480E0322-2E67-47B0-BFE7-6D2981B8C236}" type="presParOf" srcId="{D72683F1-6D40-4C47-83B2-E744FFDD0678}" destId="{61ECF85A-CDB0-45C0-8010-A794B2ED67D7}" srcOrd="0" destOrd="0" presId="urn:microsoft.com/office/officeart/2005/8/layout/hierarchy1"/>
    <dgm:cxn modelId="{2D07BAEC-DB7F-4DCF-A1ED-D8CDC7CC8A49}" type="presParOf" srcId="{61ECF85A-CDB0-45C0-8010-A794B2ED67D7}" destId="{8D35B32D-7859-46BE-B102-B8F452D3B13E}" srcOrd="0" destOrd="0" presId="urn:microsoft.com/office/officeart/2005/8/layout/hierarchy1"/>
    <dgm:cxn modelId="{C062D394-61A6-4DAD-9DC0-87013B82F8D9}" type="presParOf" srcId="{61ECF85A-CDB0-45C0-8010-A794B2ED67D7}" destId="{F657931E-6FC4-459C-B1D5-2FD527CF09F8}" srcOrd="1" destOrd="0" presId="urn:microsoft.com/office/officeart/2005/8/layout/hierarchy1"/>
    <dgm:cxn modelId="{F23161E3-612B-483B-84E1-F25701ACBDFA}" type="presParOf" srcId="{D72683F1-6D40-4C47-83B2-E744FFDD0678}" destId="{0D0AF779-244B-47F2-B54A-2FF4EF4D7506}" srcOrd="1" destOrd="0" presId="urn:microsoft.com/office/officeart/2005/8/layout/hierarchy1"/>
    <dgm:cxn modelId="{03A43794-D888-4CEA-BF69-091A8A765272}" type="presParOf" srcId="{A38E303E-5CE5-4EE6-93FA-F7C613453AD1}" destId="{7C630096-A2B4-4400-92B2-340E500EFAAE}" srcOrd="4" destOrd="0" presId="urn:microsoft.com/office/officeart/2005/8/layout/hierarchy1"/>
    <dgm:cxn modelId="{7E8D5EBC-A05D-4E26-9F5F-36AB97AA164D}" type="presParOf" srcId="{A38E303E-5CE5-4EE6-93FA-F7C613453AD1}" destId="{5E05D681-2C56-4DCD-9AB5-19DFA512A5A2}" srcOrd="5" destOrd="0" presId="urn:microsoft.com/office/officeart/2005/8/layout/hierarchy1"/>
    <dgm:cxn modelId="{4E08E9F9-6DDE-41C3-A1B9-DD8B5E58AA4E}" type="presParOf" srcId="{5E05D681-2C56-4DCD-9AB5-19DFA512A5A2}" destId="{CBF247A4-485A-434E-8772-173155E30D0D}" srcOrd="0" destOrd="0" presId="urn:microsoft.com/office/officeart/2005/8/layout/hierarchy1"/>
    <dgm:cxn modelId="{55D09BDA-73E3-4162-BC1F-D48BCD908DC0}" type="presParOf" srcId="{CBF247A4-485A-434E-8772-173155E30D0D}" destId="{EC3FB6AA-B14E-4CAC-B18E-303A70B4D84D}" srcOrd="0" destOrd="0" presId="urn:microsoft.com/office/officeart/2005/8/layout/hierarchy1"/>
    <dgm:cxn modelId="{9431EF14-92E4-4B98-9C22-C9AF691A6101}" type="presParOf" srcId="{CBF247A4-485A-434E-8772-173155E30D0D}" destId="{E2EF34DB-1A57-435B-9C34-0E97B1E86D68}" srcOrd="1" destOrd="0" presId="urn:microsoft.com/office/officeart/2005/8/layout/hierarchy1"/>
    <dgm:cxn modelId="{A17C9BA8-BE17-4C50-9196-AFD7947EDEFD}" type="presParOf" srcId="{5E05D681-2C56-4DCD-9AB5-19DFA512A5A2}" destId="{5CA6D067-60AC-4FFC-9618-B876A4F02337}" srcOrd="1" destOrd="0" presId="urn:microsoft.com/office/officeart/2005/8/layout/hierarchy1"/>
    <dgm:cxn modelId="{E2EF0F0B-B27F-4656-B3EF-4215894262E5}" type="presParOf" srcId="{A38E303E-5CE5-4EE6-93FA-F7C613453AD1}" destId="{41A98561-4221-42F4-A731-56872CC0EBBF}" srcOrd="6" destOrd="0" presId="urn:microsoft.com/office/officeart/2005/8/layout/hierarchy1"/>
    <dgm:cxn modelId="{BDE64E6B-94DA-41AC-8AF6-63B0D79C5D18}" type="presParOf" srcId="{A38E303E-5CE5-4EE6-93FA-F7C613453AD1}" destId="{CB67E218-2FD1-41DC-AAF0-8F29070C301D}" srcOrd="7" destOrd="0" presId="urn:microsoft.com/office/officeart/2005/8/layout/hierarchy1"/>
    <dgm:cxn modelId="{6C14DD56-F66E-48E7-9DF4-F6F69FC5A44A}" type="presParOf" srcId="{CB67E218-2FD1-41DC-AAF0-8F29070C301D}" destId="{D36608E9-051F-4CB4-BD99-F1F5188BC378}" srcOrd="0" destOrd="0" presId="urn:microsoft.com/office/officeart/2005/8/layout/hierarchy1"/>
    <dgm:cxn modelId="{AD397228-C70D-4C75-9C6E-E568836DED16}" type="presParOf" srcId="{D36608E9-051F-4CB4-BD99-F1F5188BC378}" destId="{D005CCF5-DEFE-421D-B439-3ED8E4C83EA8}" srcOrd="0" destOrd="0" presId="urn:microsoft.com/office/officeart/2005/8/layout/hierarchy1"/>
    <dgm:cxn modelId="{79FC6D42-E03E-43D6-9A95-D817E1D47D4B}" type="presParOf" srcId="{D36608E9-051F-4CB4-BD99-F1F5188BC378}" destId="{4276B4F7-1107-48AA-BA29-7AF106895401}" srcOrd="1" destOrd="0" presId="urn:microsoft.com/office/officeart/2005/8/layout/hierarchy1"/>
    <dgm:cxn modelId="{2B2A8DE1-5805-41FF-8B2E-508486BD5781}" type="presParOf" srcId="{CB67E218-2FD1-41DC-AAF0-8F29070C301D}" destId="{FC5FC563-7C5F-43FE-8AAE-57C11A670618}" srcOrd="1" destOrd="0" presId="urn:microsoft.com/office/officeart/2005/8/layout/hierarchy1"/>
    <dgm:cxn modelId="{C6BC7D21-FA34-4A2E-A449-22169E220446}" type="presParOf" srcId="{A38E303E-5CE5-4EE6-93FA-F7C613453AD1}" destId="{7D2FCF29-09C3-4449-8E43-35F3909C8F6C}" srcOrd="8" destOrd="0" presId="urn:microsoft.com/office/officeart/2005/8/layout/hierarchy1"/>
    <dgm:cxn modelId="{22B51CB4-FC84-4FB7-B382-9515E65FA498}" type="presParOf" srcId="{A38E303E-5CE5-4EE6-93FA-F7C613453AD1}" destId="{EF430865-C39B-4B31-AC08-622CAA5E1B5F}" srcOrd="9" destOrd="0" presId="urn:microsoft.com/office/officeart/2005/8/layout/hierarchy1"/>
    <dgm:cxn modelId="{24A9D7FD-1FAC-4021-A9F3-43D73B906DCB}" type="presParOf" srcId="{EF430865-C39B-4B31-AC08-622CAA5E1B5F}" destId="{2F089AB4-6B85-4388-B39D-A7BCD92E3CA1}" srcOrd="0" destOrd="0" presId="urn:microsoft.com/office/officeart/2005/8/layout/hierarchy1"/>
    <dgm:cxn modelId="{78FAF049-55AB-47FB-8AC8-4D70E653D599}" type="presParOf" srcId="{2F089AB4-6B85-4388-B39D-A7BCD92E3CA1}" destId="{6DF74AEB-C038-44DB-9707-D7D6F9746F98}" srcOrd="0" destOrd="0" presId="urn:microsoft.com/office/officeart/2005/8/layout/hierarchy1"/>
    <dgm:cxn modelId="{37F6CB4D-7E78-4F23-886A-4A7E15347929}" type="presParOf" srcId="{2F089AB4-6B85-4388-B39D-A7BCD92E3CA1}" destId="{795D3FE3-56D0-405A-B770-C9943578AC15}" srcOrd="1" destOrd="0" presId="urn:microsoft.com/office/officeart/2005/8/layout/hierarchy1"/>
    <dgm:cxn modelId="{9FBDE27B-AA38-4F9C-B6CD-6E2F02117698}" type="presParOf" srcId="{EF430865-C39B-4B31-AC08-622CAA5E1B5F}" destId="{DDA7BA00-190C-4CF7-A56C-C67A61D7ECEE}" srcOrd="1" destOrd="0" presId="urn:microsoft.com/office/officeart/2005/8/layout/hierarchy1"/>
    <dgm:cxn modelId="{E9D02D7B-CA45-40C5-B1A8-B0926B774AD3}" type="presParOf" srcId="{A38E303E-5CE5-4EE6-93FA-F7C613453AD1}" destId="{EA687FF9-DA31-44C1-82DF-5DF87C4D6BEB}" srcOrd="10" destOrd="0" presId="urn:microsoft.com/office/officeart/2005/8/layout/hierarchy1"/>
    <dgm:cxn modelId="{B52849D4-C624-47AA-AB76-0D9199EFBD86}" type="presParOf" srcId="{A38E303E-5CE5-4EE6-93FA-F7C613453AD1}" destId="{81EC08CF-12D6-49D7-8F93-731EA73639E4}" srcOrd="11" destOrd="0" presId="urn:microsoft.com/office/officeart/2005/8/layout/hierarchy1"/>
    <dgm:cxn modelId="{6E463B69-A76A-4597-AA83-5AE113C1F40B}" type="presParOf" srcId="{81EC08CF-12D6-49D7-8F93-731EA73639E4}" destId="{CEA65A6F-14FE-4339-BE1C-EE2A633FCB17}" srcOrd="0" destOrd="0" presId="urn:microsoft.com/office/officeart/2005/8/layout/hierarchy1"/>
    <dgm:cxn modelId="{C04FA0DE-8B7E-4403-85F5-BD49CA4620AC}" type="presParOf" srcId="{CEA65A6F-14FE-4339-BE1C-EE2A633FCB17}" destId="{0CAB6761-B0CA-4D0B-B31A-ECD75618AE5F}" srcOrd="0" destOrd="0" presId="urn:microsoft.com/office/officeart/2005/8/layout/hierarchy1"/>
    <dgm:cxn modelId="{39A90692-9255-499E-8D72-FF7981CCDA53}" type="presParOf" srcId="{CEA65A6F-14FE-4339-BE1C-EE2A633FCB17}" destId="{E086B5D7-4839-4D3D-8236-ABE23E90C3C4}" srcOrd="1" destOrd="0" presId="urn:microsoft.com/office/officeart/2005/8/layout/hierarchy1"/>
    <dgm:cxn modelId="{1F9BCE17-6518-48BA-8038-E622D05F3B6A}" type="presParOf" srcId="{81EC08CF-12D6-49D7-8F93-731EA73639E4}" destId="{E80E8A7C-CB78-4997-BFF2-7C0752CDF33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E589B3-322C-4AB3-BB99-BF0055027604}"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IN"/>
        </a:p>
      </dgm:t>
    </dgm:pt>
    <dgm:pt modelId="{FA1EDE65-F5F2-4F31-B811-F2FCA39FAF76}">
      <dgm:prSet phldrT="[Text]"/>
      <dgm:spPr/>
      <dgm:t>
        <a:bodyPr/>
        <a:lstStyle/>
        <a:p>
          <a:r>
            <a:rPr lang="en-IN" dirty="0"/>
            <a:t>DGM (PS)</a:t>
          </a:r>
        </a:p>
        <a:p>
          <a:r>
            <a:rPr lang="en-IN" dirty="0"/>
            <a:t>(Anita)</a:t>
          </a:r>
        </a:p>
      </dgm:t>
    </dgm:pt>
    <dgm:pt modelId="{36D0B413-BDD8-437A-9E12-B78F643F7C55}" type="parTrans" cxnId="{F7C765E0-2453-4F9B-8E01-FD3D0FD6FE30}">
      <dgm:prSet/>
      <dgm:spPr/>
      <dgm:t>
        <a:bodyPr/>
        <a:lstStyle/>
        <a:p>
          <a:endParaRPr lang="en-IN"/>
        </a:p>
      </dgm:t>
    </dgm:pt>
    <dgm:pt modelId="{1803C1E6-29EB-4381-9008-E49D485425E9}" type="sibTrans" cxnId="{F7C765E0-2453-4F9B-8E01-FD3D0FD6FE30}">
      <dgm:prSet/>
      <dgm:spPr/>
      <dgm:t>
        <a:bodyPr/>
        <a:lstStyle/>
        <a:p>
          <a:endParaRPr lang="en-IN"/>
        </a:p>
      </dgm:t>
    </dgm:pt>
    <dgm:pt modelId="{4F508C8E-D697-4BAC-AE5B-4E2D2123B38C}">
      <dgm:prSet phldrT="[Text]" custT="1"/>
      <dgm:spPr/>
      <dgm:t>
        <a:bodyPr/>
        <a:lstStyle/>
        <a:p>
          <a:r>
            <a:rPr lang="en-IN" sz="3100" dirty="0"/>
            <a:t>Manager </a:t>
          </a:r>
        </a:p>
        <a:p>
          <a:r>
            <a:rPr lang="en-IN" sz="2800" dirty="0"/>
            <a:t>(Ms Aditee)</a:t>
          </a:r>
        </a:p>
      </dgm:t>
    </dgm:pt>
    <dgm:pt modelId="{85E252E2-8BE2-46A7-A0B9-E7EC8EA4C8CF}" type="parTrans" cxnId="{D7400203-5DD0-4ECC-B4EB-85E18E9F19D4}">
      <dgm:prSet/>
      <dgm:spPr/>
      <dgm:t>
        <a:bodyPr/>
        <a:lstStyle/>
        <a:p>
          <a:endParaRPr lang="en-IN"/>
        </a:p>
      </dgm:t>
    </dgm:pt>
    <dgm:pt modelId="{5689F7A3-661B-4CD4-BF69-2D6452AEF15D}" type="sibTrans" cxnId="{D7400203-5DD0-4ECC-B4EB-85E18E9F19D4}">
      <dgm:prSet/>
      <dgm:spPr/>
      <dgm:t>
        <a:bodyPr/>
        <a:lstStyle/>
        <a:p>
          <a:endParaRPr lang="en-IN"/>
        </a:p>
      </dgm:t>
    </dgm:pt>
    <dgm:pt modelId="{98B798CD-8C1C-457D-9353-9FAA96EB7562}">
      <dgm:prSet custT="1"/>
      <dgm:spPr/>
      <dgm:t>
        <a:bodyPr/>
        <a:lstStyle/>
        <a:p>
          <a:r>
            <a:rPr lang="en-IN" sz="3100" dirty="0"/>
            <a:t>Sr. Engineer </a:t>
          </a:r>
          <a:r>
            <a:rPr lang="en-IN" sz="2800" dirty="0"/>
            <a:t>(Mr Dileep)</a:t>
          </a:r>
          <a:endParaRPr lang="en-IN" sz="3100" dirty="0"/>
        </a:p>
      </dgm:t>
    </dgm:pt>
    <dgm:pt modelId="{1CDFCB1A-44B1-448B-84B0-198B3CC2EF42}" type="parTrans" cxnId="{A1AE7FD1-50E2-4C10-A14A-386FBB76EC20}">
      <dgm:prSet/>
      <dgm:spPr/>
      <dgm:t>
        <a:bodyPr/>
        <a:lstStyle/>
        <a:p>
          <a:endParaRPr lang="en-IN"/>
        </a:p>
      </dgm:t>
    </dgm:pt>
    <dgm:pt modelId="{F5B4E302-C152-4296-81D7-F85BAAC67A94}" type="sibTrans" cxnId="{A1AE7FD1-50E2-4C10-A14A-386FBB76EC20}">
      <dgm:prSet/>
      <dgm:spPr/>
      <dgm:t>
        <a:bodyPr/>
        <a:lstStyle/>
        <a:p>
          <a:endParaRPr lang="en-IN"/>
        </a:p>
      </dgm:t>
    </dgm:pt>
    <dgm:pt modelId="{E1BF9653-3AE1-469A-90B5-82E48C6A5672}">
      <dgm:prSet custT="1"/>
      <dgm:spPr/>
      <dgm:t>
        <a:bodyPr/>
        <a:lstStyle/>
        <a:p>
          <a:r>
            <a:rPr lang="en-IN" sz="2700" dirty="0"/>
            <a:t>Sr. Engineer </a:t>
          </a:r>
          <a:r>
            <a:rPr lang="en-IN" sz="2400" dirty="0"/>
            <a:t>(Mr Ashutosh)</a:t>
          </a:r>
          <a:endParaRPr lang="en-IN" sz="2700" dirty="0"/>
        </a:p>
      </dgm:t>
    </dgm:pt>
    <dgm:pt modelId="{61634324-5F3C-4DD4-B9D2-632A7485D7AA}" type="parTrans" cxnId="{071F8608-D8B8-4595-BD09-A56D04B312CB}">
      <dgm:prSet/>
      <dgm:spPr/>
      <dgm:t>
        <a:bodyPr/>
        <a:lstStyle/>
        <a:p>
          <a:endParaRPr lang="en-IN"/>
        </a:p>
      </dgm:t>
    </dgm:pt>
    <dgm:pt modelId="{5857D15F-3442-4450-832D-D396C3F45793}" type="sibTrans" cxnId="{071F8608-D8B8-4595-BD09-A56D04B312CB}">
      <dgm:prSet/>
      <dgm:spPr/>
      <dgm:t>
        <a:bodyPr/>
        <a:lstStyle/>
        <a:p>
          <a:endParaRPr lang="en-IN"/>
        </a:p>
      </dgm:t>
    </dgm:pt>
    <dgm:pt modelId="{3ED075F2-D882-4740-96EA-7D15EFF71AD9}" type="pres">
      <dgm:prSet presAssocID="{FAE589B3-322C-4AB3-BB99-BF0055027604}" presName="hierChild1" presStyleCnt="0">
        <dgm:presLayoutVars>
          <dgm:chPref val="1"/>
          <dgm:dir/>
          <dgm:animOne val="branch"/>
          <dgm:animLvl val="lvl"/>
          <dgm:resizeHandles/>
        </dgm:presLayoutVars>
      </dgm:prSet>
      <dgm:spPr/>
      <dgm:t>
        <a:bodyPr/>
        <a:lstStyle/>
        <a:p>
          <a:endParaRPr lang="en-IN"/>
        </a:p>
      </dgm:t>
    </dgm:pt>
    <dgm:pt modelId="{735660B0-FDAA-4055-ABAF-CB2C1328393A}" type="pres">
      <dgm:prSet presAssocID="{FA1EDE65-F5F2-4F31-B811-F2FCA39FAF76}" presName="hierRoot1" presStyleCnt="0"/>
      <dgm:spPr/>
    </dgm:pt>
    <dgm:pt modelId="{87AE6955-C419-4AA3-B9E4-96C9354FFA40}" type="pres">
      <dgm:prSet presAssocID="{FA1EDE65-F5F2-4F31-B811-F2FCA39FAF76}" presName="composite" presStyleCnt="0"/>
      <dgm:spPr/>
    </dgm:pt>
    <dgm:pt modelId="{963E823E-6141-4CEB-AA6D-D53D16669986}" type="pres">
      <dgm:prSet presAssocID="{FA1EDE65-F5F2-4F31-B811-F2FCA39FAF76}" presName="background" presStyleLbl="node0" presStyleIdx="0" presStyleCnt="1"/>
      <dgm:spPr/>
    </dgm:pt>
    <dgm:pt modelId="{CD84BD7D-7192-4220-A5F3-21142ABC9C83}" type="pres">
      <dgm:prSet presAssocID="{FA1EDE65-F5F2-4F31-B811-F2FCA39FAF76}" presName="text" presStyleLbl="fgAcc0" presStyleIdx="0" presStyleCnt="1">
        <dgm:presLayoutVars>
          <dgm:chPref val="3"/>
        </dgm:presLayoutVars>
      </dgm:prSet>
      <dgm:spPr/>
      <dgm:t>
        <a:bodyPr/>
        <a:lstStyle/>
        <a:p>
          <a:endParaRPr lang="en-IN"/>
        </a:p>
      </dgm:t>
    </dgm:pt>
    <dgm:pt modelId="{2C6C3107-26E9-4C43-A5A8-607E7A038553}" type="pres">
      <dgm:prSet presAssocID="{FA1EDE65-F5F2-4F31-B811-F2FCA39FAF76}" presName="hierChild2" presStyleCnt="0"/>
      <dgm:spPr/>
    </dgm:pt>
    <dgm:pt modelId="{4EFE95CA-2AA2-4364-8D6D-D6D21DCE20D7}" type="pres">
      <dgm:prSet presAssocID="{85E252E2-8BE2-46A7-A0B9-E7EC8EA4C8CF}" presName="Name10" presStyleLbl="parChTrans1D2" presStyleIdx="0" presStyleCnt="3"/>
      <dgm:spPr/>
      <dgm:t>
        <a:bodyPr/>
        <a:lstStyle/>
        <a:p>
          <a:endParaRPr lang="en-IN"/>
        </a:p>
      </dgm:t>
    </dgm:pt>
    <dgm:pt modelId="{D6B5395C-587E-4427-B1E0-D44D62F38F68}" type="pres">
      <dgm:prSet presAssocID="{4F508C8E-D697-4BAC-AE5B-4E2D2123B38C}" presName="hierRoot2" presStyleCnt="0"/>
      <dgm:spPr/>
    </dgm:pt>
    <dgm:pt modelId="{04BF7074-3869-43AE-821D-DD9AEDBD38C5}" type="pres">
      <dgm:prSet presAssocID="{4F508C8E-D697-4BAC-AE5B-4E2D2123B38C}" presName="composite2" presStyleCnt="0"/>
      <dgm:spPr/>
    </dgm:pt>
    <dgm:pt modelId="{7A959811-8173-4F46-8C9F-D75FF51D25B4}" type="pres">
      <dgm:prSet presAssocID="{4F508C8E-D697-4BAC-AE5B-4E2D2123B38C}" presName="background2" presStyleLbl="node2" presStyleIdx="0" presStyleCnt="3"/>
      <dgm:spPr/>
    </dgm:pt>
    <dgm:pt modelId="{7669D891-86BE-44D0-B088-7B9A67985EE7}" type="pres">
      <dgm:prSet presAssocID="{4F508C8E-D697-4BAC-AE5B-4E2D2123B38C}" presName="text2" presStyleLbl="fgAcc2" presStyleIdx="0" presStyleCnt="3" custScaleX="192580">
        <dgm:presLayoutVars>
          <dgm:chPref val="3"/>
        </dgm:presLayoutVars>
      </dgm:prSet>
      <dgm:spPr/>
      <dgm:t>
        <a:bodyPr/>
        <a:lstStyle/>
        <a:p>
          <a:endParaRPr lang="en-IN"/>
        </a:p>
      </dgm:t>
    </dgm:pt>
    <dgm:pt modelId="{B180248C-7590-4344-900D-FD5E302804C5}" type="pres">
      <dgm:prSet presAssocID="{4F508C8E-D697-4BAC-AE5B-4E2D2123B38C}" presName="hierChild3" presStyleCnt="0"/>
      <dgm:spPr/>
    </dgm:pt>
    <dgm:pt modelId="{A38C5835-1FFA-4F4C-92C3-2A439F3F2E87}" type="pres">
      <dgm:prSet presAssocID="{1CDFCB1A-44B1-448B-84B0-198B3CC2EF42}" presName="Name10" presStyleLbl="parChTrans1D2" presStyleIdx="1" presStyleCnt="3"/>
      <dgm:spPr/>
      <dgm:t>
        <a:bodyPr/>
        <a:lstStyle/>
        <a:p>
          <a:endParaRPr lang="en-IN"/>
        </a:p>
      </dgm:t>
    </dgm:pt>
    <dgm:pt modelId="{73074E0E-5B51-4250-92F8-C0AAD12AE50D}" type="pres">
      <dgm:prSet presAssocID="{98B798CD-8C1C-457D-9353-9FAA96EB7562}" presName="hierRoot2" presStyleCnt="0"/>
      <dgm:spPr/>
    </dgm:pt>
    <dgm:pt modelId="{1C2BD34F-31E2-4FA8-BEC8-7604E55221E5}" type="pres">
      <dgm:prSet presAssocID="{98B798CD-8C1C-457D-9353-9FAA96EB7562}" presName="composite2" presStyleCnt="0"/>
      <dgm:spPr/>
    </dgm:pt>
    <dgm:pt modelId="{BA3E16DB-19B4-4FBE-B5C3-758B11614206}" type="pres">
      <dgm:prSet presAssocID="{98B798CD-8C1C-457D-9353-9FAA96EB7562}" presName="background2" presStyleLbl="node2" presStyleIdx="1" presStyleCnt="3"/>
      <dgm:spPr/>
    </dgm:pt>
    <dgm:pt modelId="{7F7A1CF4-8F45-4CAF-8AE9-20CACCF67545}" type="pres">
      <dgm:prSet presAssocID="{98B798CD-8C1C-457D-9353-9FAA96EB7562}" presName="text2" presStyleLbl="fgAcc2" presStyleIdx="1" presStyleCnt="3" custScaleX="166031">
        <dgm:presLayoutVars>
          <dgm:chPref val="3"/>
        </dgm:presLayoutVars>
      </dgm:prSet>
      <dgm:spPr/>
      <dgm:t>
        <a:bodyPr/>
        <a:lstStyle/>
        <a:p>
          <a:endParaRPr lang="en-IN"/>
        </a:p>
      </dgm:t>
    </dgm:pt>
    <dgm:pt modelId="{27ACDA79-B3AF-4FAB-A467-CF2796FA0EC9}" type="pres">
      <dgm:prSet presAssocID="{98B798CD-8C1C-457D-9353-9FAA96EB7562}" presName="hierChild3" presStyleCnt="0"/>
      <dgm:spPr/>
    </dgm:pt>
    <dgm:pt modelId="{2BA14012-2057-4F07-8198-FAB6C9F4992E}" type="pres">
      <dgm:prSet presAssocID="{61634324-5F3C-4DD4-B9D2-632A7485D7AA}" presName="Name10" presStyleLbl="parChTrans1D2" presStyleIdx="2" presStyleCnt="3"/>
      <dgm:spPr/>
      <dgm:t>
        <a:bodyPr/>
        <a:lstStyle/>
        <a:p>
          <a:endParaRPr lang="en-IN"/>
        </a:p>
      </dgm:t>
    </dgm:pt>
    <dgm:pt modelId="{D99FC240-BCBF-499E-8721-D88F708A5C89}" type="pres">
      <dgm:prSet presAssocID="{E1BF9653-3AE1-469A-90B5-82E48C6A5672}" presName="hierRoot2" presStyleCnt="0"/>
      <dgm:spPr/>
    </dgm:pt>
    <dgm:pt modelId="{932207FC-7A47-4E75-AB67-46AAAFF760FF}" type="pres">
      <dgm:prSet presAssocID="{E1BF9653-3AE1-469A-90B5-82E48C6A5672}" presName="composite2" presStyleCnt="0"/>
      <dgm:spPr/>
    </dgm:pt>
    <dgm:pt modelId="{5E3E2A40-84B6-48A4-BA29-CE4416E932FC}" type="pres">
      <dgm:prSet presAssocID="{E1BF9653-3AE1-469A-90B5-82E48C6A5672}" presName="background2" presStyleLbl="node2" presStyleIdx="2" presStyleCnt="3"/>
      <dgm:spPr/>
    </dgm:pt>
    <dgm:pt modelId="{69B31C48-1931-44E9-80BB-541427C57903}" type="pres">
      <dgm:prSet presAssocID="{E1BF9653-3AE1-469A-90B5-82E48C6A5672}" presName="text2" presStyleLbl="fgAcc2" presStyleIdx="2" presStyleCnt="3" custScaleX="176090" custLinFactNeighborX="28056" custLinFactNeighborY="4731">
        <dgm:presLayoutVars>
          <dgm:chPref val="3"/>
        </dgm:presLayoutVars>
      </dgm:prSet>
      <dgm:spPr/>
      <dgm:t>
        <a:bodyPr/>
        <a:lstStyle/>
        <a:p>
          <a:endParaRPr lang="en-IN"/>
        </a:p>
      </dgm:t>
    </dgm:pt>
    <dgm:pt modelId="{A461F3A3-FFE0-4D1F-BA22-ED02D8CBD268}" type="pres">
      <dgm:prSet presAssocID="{E1BF9653-3AE1-469A-90B5-82E48C6A5672}" presName="hierChild3" presStyleCnt="0"/>
      <dgm:spPr/>
    </dgm:pt>
  </dgm:ptLst>
  <dgm:cxnLst>
    <dgm:cxn modelId="{F7C765E0-2453-4F9B-8E01-FD3D0FD6FE30}" srcId="{FAE589B3-322C-4AB3-BB99-BF0055027604}" destId="{FA1EDE65-F5F2-4F31-B811-F2FCA39FAF76}" srcOrd="0" destOrd="0" parTransId="{36D0B413-BDD8-437A-9E12-B78F643F7C55}" sibTransId="{1803C1E6-29EB-4381-9008-E49D485425E9}"/>
    <dgm:cxn modelId="{A1AE7FD1-50E2-4C10-A14A-386FBB76EC20}" srcId="{FA1EDE65-F5F2-4F31-B811-F2FCA39FAF76}" destId="{98B798CD-8C1C-457D-9353-9FAA96EB7562}" srcOrd="1" destOrd="0" parTransId="{1CDFCB1A-44B1-448B-84B0-198B3CC2EF42}" sibTransId="{F5B4E302-C152-4296-81D7-F85BAAC67A94}"/>
    <dgm:cxn modelId="{CAD81BDE-1BAE-45FF-9ACC-4A8570D50645}" type="presOf" srcId="{4F508C8E-D697-4BAC-AE5B-4E2D2123B38C}" destId="{7669D891-86BE-44D0-B088-7B9A67985EE7}" srcOrd="0" destOrd="0" presId="urn:microsoft.com/office/officeart/2005/8/layout/hierarchy1"/>
    <dgm:cxn modelId="{55995E68-B565-4FE6-B2AF-A5447662EBFC}" type="presOf" srcId="{FA1EDE65-F5F2-4F31-B811-F2FCA39FAF76}" destId="{CD84BD7D-7192-4220-A5F3-21142ABC9C83}" srcOrd="0" destOrd="0" presId="urn:microsoft.com/office/officeart/2005/8/layout/hierarchy1"/>
    <dgm:cxn modelId="{ED2F5507-9D05-4104-9D93-7330D59C19C1}" type="presOf" srcId="{FAE589B3-322C-4AB3-BB99-BF0055027604}" destId="{3ED075F2-D882-4740-96EA-7D15EFF71AD9}" srcOrd="0" destOrd="0" presId="urn:microsoft.com/office/officeart/2005/8/layout/hierarchy1"/>
    <dgm:cxn modelId="{7EA65819-9B7F-424C-9C5C-E359186D3CF6}" type="presOf" srcId="{61634324-5F3C-4DD4-B9D2-632A7485D7AA}" destId="{2BA14012-2057-4F07-8198-FAB6C9F4992E}" srcOrd="0" destOrd="0" presId="urn:microsoft.com/office/officeart/2005/8/layout/hierarchy1"/>
    <dgm:cxn modelId="{071F8608-D8B8-4595-BD09-A56D04B312CB}" srcId="{FA1EDE65-F5F2-4F31-B811-F2FCA39FAF76}" destId="{E1BF9653-3AE1-469A-90B5-82E48C6A5672}" srcOrd="2" destOrd="0" parTransId="{61634324-5F3C-4DD4-B9D2-632A7485D7AA}" sibTransId="{5857D15F-3442-4450-832D-D396C3F45793}"/>
    <dgm:cxn modelId="{CF653C16-0B5F-478A-A3FC-08C11F27671C}" type="presOf" srcId="{85E252E2-8BE2-46A7-A0B9-E7EC8EA4C8CF}" destId="{4EFE95CA-2AA2-4364-8D6D-D6D21DCE20D7}" srcOrd="0" destOrd="0" presId="urn:microsoft.com/office/officeart/2005/8/layout/hierarchy1"/>
    <dgm:cxn modelId="{9E6016DE-CB93-4EAD-B9FC-2265E3EC84DB}" type="presOf" srcId="{E1BF9653-3AE1-469A-90B5-82E48C6A5672}" destId="{69B31C48-1931-44E9-80BB-541427C57903}" srcOrd="0" destOrd="0" presId="urn:microsoft.com/office/officeart/2005/8/layout/hierarchy1"/>
    <dgm:cxn modelId="{EFAC1EA1-5FF6-405F-9C32-335756A44AD1}" type="presOf" srcId="{98B798CD-8C1C-457D-9353-9FAA96EB7562}" destId="{7F7A1CF4-8F45-4CAF-8AE9-20CACCF67545}" srcOrd="0" destOrd="0" presId="urn:microsoft.com/office/officeart/2005/8/layout/hierarchy1"/>
    <dgm:cxn modelId="{D7400203-5DD0-4ECC-B4EB-85E18E9F19D4}" srcId="{FA1EDE65-F5F2-4F31-B811-F2FCA39FAF76}" destId="{4F508C8E-D697-4BAC-AE5B-4E2D2123B38C}" srcOrd="0" destOrd="0" parTransId="{85E252E2-8BE2-46A7-A0B9-E7EC8EA4C8CF}" sibTransId="{5689F7A3-661B-4CD4-BF69-2D6452AEF15D}"/>
    <dgm:cxn modelId="{2230F7BA-EAF5-4B4A-95DE-B04AD75734BD}" type="presOf" srcId="{1CDFCB1A-44B1-448B-84B0-198B3CC2EF42}" destId="{A38C5835-1FFA-4F4C-92C3-2A439F3F2E87}" srcOrd="0" destOrd="0" presId="urn:microsoft.com/office/officeart/2005/8/layout/hierarchy1"/>
    <dgm:cxn modelId="{FCCFEA4E-B08D-45E3-AE3A-7EF16FA16AC1}" type="presParOf" srcId="{3ED075F2-D882-4740-96EA-7D15EFF71AD9}" destId="{735660B0-FDAA-4055-ABAF-CB2C1328393A}" srcOrd="0" destOrd="0" presId="urn:microsoft.com/office/officeart/2005/8/layout/hierarchy1"/>
    <dgm:cxn modelId="{8261A199-6BC9-4470-A373-DA4C05255DFB}" type="presParOf" srcId="{735660B0-FDAA-4055-ABAF-CB2C1328393A}" destId="{87AE6955-C419-4AA3-B9E4-96C9354FFA40}" srcOrd="0" destOrd="0" presId="urn:microsoft.com/office/officeart/2005/8/layout/hierarchy1"/>
    <dgm:cxn modelId="{7377FB88-7FE6-46EB-8C3F-2AF1D8FFEA2E}" type="presParOf" srcId="{87AE6955-C419-4AA3-B9E4-96C9354FFA40}" destId="{963E823E-6141-4CEB-AA6D-D53D16669986}" srcOrd="0" destOrd="0" presId="urn:microsoft.com/office/officeart/2005/8/layout/hierarchy1"/>
    <dgm:cxn modelId="{7B97F341-9D88-4A35-AF2F-F5D09AE9B732}" type="presParOf" srcId="{87AE6955-C419-4AA3-B9E4-96C9354FFA40}" destId="{CD84BD7D-7192-4220-A5F3-21142ABC9C83}" srcOrd="1" destOrd="0" presId="urn:microsoft.com/office/officeart/2005/8/layout/hierarchy1"/>
    <dgm:cxn modelId="{23C0256B-0F1B-48B3-B28A-F5F413817B79}" type="presParOf" srcId="{735660B0-FDAA-4055-ABAF-CB2C1328393A}" destId="{2C6C3107-26E9-4C43-A5A8-607E7A038553}" srcOrd="1" destOrd="0" presId="urn:microsoft.com/office/officeart/2005/8/layout/hierarchy1"/>
    <dgm:cxn modelId="{E5C441D8-5C90-4686-A891-D074DA3D04F7}" type="presParOf" srcId="{2C6C3107-26E9-4C43-A5A8-607E7A038553}" destId="{4EFE95CA-2AA2-4364-8D6D-D6D21DCE20D7}" srcOrd="0" destOrd="0" presId="urn:microsoft.com/office/officeart/2005/8/layout/hierarchy1"/>
    <dgm:cxn modelId="{B508DFBD-0200-4843-B4E5-A8FE5D579FB6}" type="presParOf" srcId="{2C6C3107-26E9-4C43-A5A8-607E7A038553}" destId="{D6B5395C-587E-4427-B1E0-D44D62F38F68}" srcOrd="1" destOrd="0" presId="urn:microsoft.com/office/officeart/2005/8/layout/hierarchy1"/>
    <dgm:cxn modelId="{98360135-D035-44B1-A970-B006D9091670}" type="presParOf" srcId="{D6B5395C-587E-4427-B1E0-D44D62F38F68}" destId="{04BF7074-3869-43AE-821D-DD9AEDBD38C5}" srcOrd="0" destOrd="0" presId="urn:microsoft.com/office/officeart/2005/8/layout/hierarchy1"/>
    <dgm:cxn modelId="{800E1953-1809-4788-AA41-6E7DEC13C699}" type="presParOf" srcId="{04BF7074-3869-43AE-821D-DD9AEDBD38C5}" destId="{7A959811-8173-4F46-8C9F-D75FF51D25B4}" srcOrd="0" destOrd="0" presId="urn:microsoft.com/office/officeart/2005/8/layout/hierarchy1"/>
    <dgm:cxn modelId="{99F5FEB9-B3CE-49B6-BD76-52FC956FC76E}" type="presParOf" srcId="{04BF7074-3869-43AE-821D-DD9AEDBD38C5}" destId="{7669D891-86BE-44D0-B088-7B9A67985EE7}" srcOrd="1" destOrd="0" presId="urn:microsoft.com/office/officeart/2005/8/layout/hierarchy1"/>
    <dgm:cxn modelId="{AF15BA4D-3071-4ED8-A4DA-8E6979AF5090}" type="presParOf" srcId="{D6B5395C-587E-4427-B1E0-D44D62F38F68}" destId="{B180248C-7590-4344-900D-FD5E302804C5}" srcOrd="1" destOrd="0" presId="urn:microsoft.com/office/officeart/2005/8/layout/hierarchy1"/>
    <dgm:cxn modelId="{9837FA1E-96E7-4B19-8F4D-75BC7E044114}" type="presParOf" srcId="{2C6C3107-26E9-4C43-A5A8-607E7A038553}" destId="{A38C5835-1FFA-4F4C-92C3-2A439F3F2E87}" srcOrd="2" destOrd="0" presId="urn:microsoft.com/office/officeart/2005/8/layout/hierarchy1"/>
    <dgm:cxn modelId="{15793BFE-B8F9-4BFF-946B-EA60151EFAEB}" type="presParOf" srcId="{2C6C3107-26E9-4C43-A5A8-607E7A038553}" destId="{73074E0E-5B51-4250-92F8-C0AAD12AE50D}" srcOrd="3" destOrd="0" presId="urn:microsoft.com/office/officeart/2005/8/layout/hierarchy1"/>
    <dgm:cxn modelId="{41265B5C-CC0F-4C54-B7DA-E77B16F73CF9}" type="presParOf" srcId="{73074E0E-5B51-4250-92F8-C0AAD12AE50D}" destId="{1C2BD34F-31E2-4FA8-BEC8-7604E55221E5}" srcOrd="0" destOrd="0" presId="urn:microsoft.com/office/officeart/2005/8/layout/hierarchy1"/>
    <dgm:cxn modelId="{7BB93FFF-B18F-421E-A550-586CFB265E66}" type="presParOf" srcId="{1C2BD34F-31E2-4FA8-BEC8-7604E55221E5}" destId="{BA3E16DB-19B4-4FBE-B5C3-758B11614206}" srcOrd="0" destOrd="0" presId="urn:microsoft.com/office/officeart/2005/8/layout/hierarchy1"/>
    <dgm:cxn modelId="{4480645E-C754-4AFA-A972-94FB03A8F419}" type="presParOf" srcId="{1C2BD34F-31E2-4FA8-BEC8-7604E55221E5}" destId="{7F7A1CF4-8F45-4CAF-8AE9-20CACCF67545}" srcOrd="1" destOrd="0" presId="urn:microsoft.com/office/officeart/2005/8/layout/hierarchy1"/>
    <dgm:cxn modelId="{CA3BADF7-0922-4DC2-8271-E4E5A2B9404A}" type="presParOf" srcId="{73074E0E-5B51-4250-92F8-C0AAD12AE50D}" destId="{27ACDA79-B3AF-4FAB-A467-CF2796FA0EC9}" srcOrd="1" destOrd="0" presId="urn:microsoft.com/office/officeart/2005/8/layout/hierarchy1"/>
    <dgm:cxn modelId="{FB790792-4B20-4AF2-A388-CF3947B553BE}" type="presParOf" srcId="{2C6C3107-26E9-4C43-A5A8-607E7A038553}" destId="{2BA14012-2057-4F07-8198-FAB6C9F4992E}" srcOrd="4" destOrd="0" presId="urn:microsoft.com/office/officeart/2005/8/layout/hierarchy1"/>
    <dgm:cxn modelId="{44F253DF-6FC9-4927-B458-EA2904616D2E}" type="presParOf" srcId="{2C6C3107-26E9-4C43-A5A8-607E7A038553}" destId="{D99FC240-BCBF-499E-8721-D88F708A5C89}" srcOrd="5" destOrd="0" presId="urn:microsoft.com/office/officeart/2005/8/layout/hierarchy1"/>
    <dgm:cxn modelId="{22ED6A73-E906-46FA-88D7-EAE522484437}" type="presParOf" srcId="{D99FC240-BCBF-499E-8721-D88F708A5C89}" destId="{932207FC-7A47-4E75-AB67-46AAAFF760FF}" srcOrd="0" destOrd="0" presId="urn:microsoft.com/office/officeart/2005/8/layout/hierarchy1"/>
    <dgm:cxn modelId="{BF0D813A-D277-41CE-B4A6-6093C88A0FE3}" type="presParOf" srcId="{932207FC-7A47-4E75-AB67-46AAAFF760FF}" destId="{5E3E2A40-84B6-48A4-BA29-CE4416E932FC}" srcOrd="0" destOrd="0" presId="urn:microsoft.com/office/officeart/2005/8/layout/hierarchy1"/>
    <dgm:cxn modelId="{CC2A1F30-6449-4CF5-A62F-472FED7EB7C4}" type="presParOf" srcId="{932207FC-7A47-4E75-AB67-46AAAFF760FF}" destId="{69B31C48-1931-44E9-80BB-541427C57903}" srcOrd="1" destOrd="0" presId="urn:microsoft.com/office/officeart/2005/8/layout/hierarchy1"/>
    <dgm:cxn modelId="{A247ADF0-2E3E-44A1-B47A-822A4C7AC34C}" type="presParOf" srcId="{D99FC240-BCBF-499E-8721-D88F708A5C89}" destId="{A461F3A3-FFE0-4D1F-BA22-ED02D8CBD268}"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AE589B3-322C-4AB3-BB99-BF0055027604}"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IN"/>
        </a:p>
      </dgm:t>
    </dgm:pt>
    <dgm:pt modelId="{FA1EDE65-F5F2-4F31-B811-F2FCA39FAF76}">
      <dgm:prSet phldrT="[Text]"/>
      <dgm:spPr/>
      <dgm:t>
        <a:bodyPr/>
        <a:lstStyle/>
        <a:p>
          <a:r>
            <a:rPr lang="en-IN" dirty="0"/>
            <a:t>DGM (PS)</a:t>
          </a:r>
        </a:p>
        <a:p>
          <a:r>
            <a:rPr lang="en-IN" dirty="0"/>
            <a:t>(Anita Mohan Goel)</a:t>
          </a:r>
        </a:p>
      </dgm:t>
    </dgm:pt>
    <dgm:pt modelId="{36D0B413-BDD8-437A-9E12-B78F643F7C55}" type="parTrans" cxnId="{F7C765E0-2453-4F9B-8E01-FD3D0FD6FE30}">
      <dgm:prSet/>
      <dgm:spPr/>
      <dgm:t>
        <a:bodyPr/>
        <a:lstStyle/>
        <a:p>
          <a:endParaRPr lang="en-IN"/>
        </a:p>
      </dgm:t>
    </dgm:pt>
    <dgm:pt modelId="{1803C1E6-29EB-4381-9008-E49D485425E9}" type="sibTrans" cxnId="{F7C765E0-2453-4F9B-8E01-FD3D0FD6FE30}">
      <dgm:prSet/>
      <dgm:spPr/>
      <dgm:t>
        <a:bodyPr/>
        <a:lstStyle/>
        <a:p>
          <a:endParaRPr lang="en-IN"/>
        </a:p>
      </dgm:t>
    </dgm:pt>
    <dgm:pt modelId="{4F508C8E-D697-4BAC-AE5B-4E2D2123B38C}">
      <dgm:prSet phldrT="[Text]" custT="1"/>
      <dgm:spPr/>
      <dgm:t>
        <a:bodyPr/>
        <a:lstStyle/>
        <a:p>
          <a:r>
            <a:rPr lang="en-IN" sz="3100" dirty="0"/>
            <a:t>Manager </a:t>
          </a:r>
        </a:p>
        <a:p>
          <a:r>
            <a:rPr lang="en-IN" sz="2800" dirty="0"/>
            <a:t>(Mr Aalok)</a:t>
          </a:r>
        </a:p>
      </dgm:t>
    </dgm:pt>
    <dgm:pt modelId="{85E252E2-8BE2-46A7-A0B9-E7EC8EA4C8CF}" type="parTrans" cxnId="{D7400203-5DD0-4ECC-B4EB-85E18E9F19D4}">
      <dgm:prSet/>
      <dgm:spPr/>
      <dgm:t>
        <a:bodyPr/>
        <a:lstStyle/>
        <a:p>
          <a:endParaRPr lang="en-IN"/>
        </a:p>
      </dgm:t>
    </dgm:pt>
    <dgm:pt modelId="{5689F7A3-661B-4CD4-BF69-2D6452AEF15D}" type="sibTrans" cxnId="{D7400203-5DD0-4ECC-B4EB-85E18E9F19D4}">
      <dgm:prSet/>
      <dgm:spPr/>
      <dgm:t>
        <a:bodyPr/>
        <a:lstStyle/>
        <a:p>
          <a:endParaRPr lang="en-IN"/>
        </a:p>
      </dgm:t>
    </dgm:pt>
    <dgm:pt modelId="{98B798CD-8C1C-457D-9353-9FAA96EB7562}">
      <dgm:prSet custT="1"/>
      <dgm:spPr/>
      <dgm:t>
        <a:bodyPr/>
        <a:lstStyle/>
        <a:p>
          <a:r>
            <a:rPr lang="en-IN" sz="2800" dirty="0"/>
            <a:t>Sr. Engineer </a:t>
          </a:r>
        </a:p>
        <a:p>
          <a:r>
            <a:rPr lang="en-IN" sz="2400" dirty="0"/>
            <a:t>(Miss Karishma )</a:t>
          </a:r>
          <a:endParaRPr lang="en-IN" sz="2800" dirty="0"/>
        </a:p>
      </dgm:t>
    </dgm:pt>
    <dgm:pt modelId="{1CDFCB1A-44B1-448B-84B0-198B3CC2EF42}" type="parTrans" cxnId="{A1AE7FD1-50E2-4C10-A14A-386FBB76EC20}">
      <dgm:prSet/>
      <dgm:spPr/>
      <dgm:t>
        <a:bodyPr/>
        <a:lstStyle/>
        <a:p>
          <a:endParaRPr lang="en-IN"/>
        </a:p>
      </dgm:t>
    </dgm:pt>
    <dgm:pt modelId="{F5B4E302-C152-4296-81D7-F85BAAC67A94}" type="sibTrans" cxnId="{A1AE7FD1-50E2-4C10-A14A-386FBB76EC20}">
      <dgm:prSet/>
      <dgm:spPr/>
      <dgm:t>
        <a:bodyPr/>
        <a:lstStyle/>
        <a:p>
          <a:endParaRPr lang="en-IN"/>
        </a:p>
      </dgm:t>
    </dgm:pt>
    <dgm:pt modelId="{E1BF9653-3AE1-469A-90B5-82E48C6A5672}">
      <dgm:prSet custT="1"/>
      <dgm:spPr/>
      <dgm:t>
        <a:bodyPr/>
        <a:lstStyle/>
        <a:p>
          <a:r>
            <a:rPr lang="en-IN" sz="2700" dirty="0"/>
            <a:t>Sr. Engineer </a:t>
          </a:r>
        </a:p>
        <a:p>
          <a:r>
            <a:rPr lang="en-IN" sz="2400" dirty="0"/>
            <a:t>(Mr Ajay)</a:t>
          </a:r>
          <a:endParaRPr lang="en-IN" sz="2700" dirty="0"/>
        </a:p>
      </dgm:t>
    </dgm:pt>
    <dgm:pt modelId="{61634324-5F3C-4DD4-B9D2-632A7485D7AA}" type="parTrans" cxnId="{071F8608-D8B8-4595-BD09-A56D04B312CB}">
      <dgm:prSet/>
      <dgm:spPr/>
      <dgm:t>
        <a:bodyPr/>
        <a:lstStyle/>
        <a:p>
          <a:endParaRPr lang="en-IN"/>
        </a:p>
      </dgm:t>
    </dgm:pt>
    <dgm:pt modelId="{5857D15F-3442-4450-832D-D396C3F45793}" type="sibTrans" cxnId="{071F8608-D8B8-4595-BD09-A56D04B312CB}">
      <dgm:prSet/>
      <dgm:spPr/>
      <dgm:t>
        <a:bodyPr/>
        <a:lstStyle/>
        <a:p>
          <a:endParaRPr lang="en-IN"/>
        </a:p>
      </dgm:t>
    </dgm:pt>
    <dgm:pt modelId="{3ED075F2-D882-4740-96EA-7D15EFF71AD9}" type="pres">
      <dgm:prSet presAssocID="{FAE589B3-322C-4AB3-BB99-BF0055027604}" presName="hierChild1" presStyleCnt="0">
        <dgm:presLayoutVars>
          <dgm:chPref val="1"/>
          <dgm:dir/>
          <dgm:animOne val="branch"/>
          <dgm:animLvl val="lvl"/>
          <dgm:resizeHandles/>
        </dgm:presLayoutVars>
      </dgm:prSet>
      <dgm:spPr/>
      <dgm:t>
        <a:bodyPr/>
        <a:lstStyle/>
        <a:p>
          <a:endParaRPr lang="en-IN"/>
        </a:p>
      </dgm:t>
    </dgm:pt>
    <dgm:pt modelId="{735660B0-FDAA-4055-ABAF-CB2C1328393A}" type="pres">
      <dgm:prSet presAssocID="{FA1EDE65-F5F2-4F31-B811-F2FCA39FAF76}" presName="hierRoot1" presStyleCnt="0"/>
      <dgm:spPr/>
    </dgm:pt>
    <dgm:pt modelId="{87AE6955-C419-4AA3-B9E4-96C9354FFA40}" type="pres">
      <dgm:prSet presAssocID="{FA1EDE65-F5F2-4F31-B811-F2FCA39FAF76}" presName="composite" presStyleCnt="0"/>
      <dgm:spPr/>
    </dgm:pt>
    <dgm:pt modelId="{963E823E-6141-4CEB-AA6D-D53D16669986}" type="pres">
      <dgm:prSet presAssocID="{FA1EDE65-F5F2-4F31-B811-F2FCA39FAF76}" presName="background" presStyleLbl="node0" presStyleIdx="0" presStyleCnt="1"/>
      <dgm:spPr/>
    </dgm:pt>
    <dgm:pt modelId="{CD84BD7D-7192-4220-A5F3-21142ABC9C83}" type="pres">
      <dgm:prSet presAssocID="{FA1EDE65-F5F2-4F31-B811-F2FCA39FAF76}" presName="text" presStyleLbl="fgAcc0" presStyleIdx="0" presStyleCnt="1" custScaleX="152642">
        <dgm:presLayoutVars>
          <dgm:chPref val="3"/>
        </dgm:presLayoutVars>
      </dgm:prSet>
      <dgm:spPr/>
      <dgm:t>
        <a:bodyPr/>
        <a:lstStyle/>
        <a:p>
          <a:endParaRPr lang="en-IN"/>
        </a:p>
      </dgm:t>
    </dgm:pt>
    <dgm:pt modelId="{2C6C3107-26E9-4C43-A5A8-607E7A038553}" type="pres">
      <dgm:prSet presAssocID="{FA1EDE65-F5F2-4F31-B811-F2FCA39FAF76}" presName="hierChild2" presStyleCnt="0"/>
      <dgm:spPr/>
    </dgm:pt>
    <dgm:pt modelId="{4EFE95CA-2AA2-4364-8D6D-D6D21DCE20D7}" type="pres">
      <dgm:prSet presAssocID="{85E252E2-8BE2-46A7-A0B9-E7EC8EA4C8CF}" presName="Name10" presStyleLbl="parChTrans1D2" presStyleIdx="0" presStyleCnt="3"/>
      <dgm:spPr/>
      <dgm:t>
        <a:bodyPr/>
        <a:lstStyle/>
        <a:p>
          <a:endParaRPr lang="en-IN"/>
        </a:p>
      </dgm:t>
    </dgm:pt>
    <dgm:pt modelId="{D6B5395C-587E-4427-B1E0-D44D62F38F68}" type="pres">
      <dgm:prSet presAssocID="{4F508C8E-D697-4BAC-AE5B-4E2D2123B38C}" presName="hierRoot2" presStyleCnt="0"/>
      <dgm:spPr/>
    </dgm:pt>
    <dgm:pt modelId="{04BF7074-3869-43AE-821D-DD9AEDBD38C5}" type="pres">
      <dgm:prSet presAssocID="{4F508C8E-D697-4BAC-AE5B-4E2D2123B38C}" presName="composite2" presStyleCnt="0"/>
      <dgm:spPr/>
    </dgm:pt>
    <dgm:pt modelId="{7A959811-8173-4F46-8C9F-D75FF51D25B4}" type="pres">
      <dgm:prSet presAssocID="{4F508C8E-D697-4BAC-AE5B-4E2D2123B38C}" presName="background2" presStyleLbl="node2" presStyleIdx="0" presStyleCnt="3"/>
      <dgm:spPr/>
    </dgm:pt>
    <dgm:pt modelId="{7669D891-86BE-44D0-B088-7B9A67985EE7}" type="pres">
      <dgm:prSet presAssocID="{4F508C8E-D697-4BAC-AE5B-4E2D2123B38C}" presName="text2" presStyleLbl="fgAcc2" presStyleIdx="0" presStyleCnt="3" custScaleX="180423" custLinFactNeighborX="-14557" custLinFactNeighborY="-1402">
        <dgm:presLayoutVars>
          <dgm:chPref val="3"/>
        </dgm:presLayoutVars>
      </dgm:prSet>
      <dgm:spPr/>
      <dgm:t>
        <a:bodyPr/>
        <a:lstStyle/>
        <a:p>
          <a:endParaRPr lang="en-IN"/>
        </a:p>
      </dgm:t>
    </dgm:pt>
    <dgm:pt modelId="{B180248C-7590-4344-900D-FD5E302804C5}" type="pres">
      <dgm:prSet presAssocID="{4F508C8E-D697-4BAC-AE5B-4E2D2123B38C}" presName="hierChild3" presStyleCnt="0"/>
      <dgm:spPr/>
    </dgm:pt>
    <dgm:pt modelId="{A38C5835-1FFA-4F4C-92C3-2A439F3F2E87}" type="pres">
      <dgm:prSet presAssocID="{1CDFCB1A-44B1-448B-84B0-198B3CC2EF42}" presName="Name10" presStyleLbl="parChTrans1D2" presStyleIdx="1" presStyleCnt="3"/>
      <dgm:spPr/>
      <dgm:t>
        <a:bodyPr/>
        <a:lstStyle/>
        <a:p>
          <a:endParaRPr lang="en-IN"/>
        </a:p>
      </dgm:t>
    </dgm:pt>
    <dgm:pt modelId="{73074E0E-5B51-4250-92F8-C0AAD12AE50D}" type="pres">
      <dgm:prSet presAssocID="{98B798CD-8C1C-457D-9353-9FAA96EB7562}" presName="hierRoot2" presStyleCnt="0"/>
      <dgm:spPr/>
    </dgm:pt>
    <dgm:pt modelId="{1C2BD34F-31E2-4FA8-BEC8-7604E55221E5}" type="pres">
      <dgm:prSet presAssocID="{98B798CD-8C1C-457D-9353-9FAA96EB7562}" presName="composite2" presStyleCnt="0"/>
      <dgm:spPr/>
    </dgm:pt>
    <dgm:pt modelId="{BA3E16DB-19B4-4FBE-B5C3-758B11614206}" type="pres">
      <dgm:prSet presAssocID="{98B798CD-8C1C-457D-9353-9FAA96EB7562}" presName="background2" presStyleLbl="node2" presStyleIdx="1" presStyleCnt="3"/>
      <dgm:spPr/>
    </dgm:pt>
    <dgm:pt modelId="{7F7A1CF4-8F45-4CAF-8AE9-20CACCF67545}" type="pres">
      <dgm:prSet presAssocID="{98B798CD-8C1C-457D-9353-9FAA96EB7562}" presName="text2" presStyleLbl="fgAcc2" presStyleIdx="1" presStyleCnt="3" custScaleX="217808">
        <dgm:presLayoutVars>
          <dgm:chPref val="3"/>
        </dgm:presLayoutVars>
      </dgm:prSet>
      <dgm:spPr/>
      <dgm:t>
        <a:bodyPr/>
        <a:lstStyle/>
        <a:p>
          <a:endParaRPr lang="en-IN"/>
        </a:p>
      </dgm:t>
    </dgm:pt>
    <dgm:pt modelId="{27ACDA79-B3AF-4FAB-A467-CF2796FA0EC9}" type="pres">
      <dgm:prSet presAssocID="{98B798CD-8C1C-457D-9353-9FAA96EB7562}" presName="hierChild3" presStyleCnt="0"/>
      <dgm:spPr/>
    </dgm:pt>
    <dgm:pt modelId="{2BA14012-2057-4F07-8198-FAB6C9F4992E}" type="pres">
      <dgm:prSet presAssocID="{61634324-5F3C-4DD4-B9D2-632A7485D7AA}" presName="Name10" presStyleLbl="parChTrans1D2" presStyleIdx="2" presStyleCnt="3"/>
      <dgm:spPr/>
      <dgm:t>
        <a:bodyPr/>
        <a:lstStyle/>
        <a:p>
          <a:endParaRPr lang="en-IN"/>
        </a:p>
      </dgm:t>
    </dgm:pt>
    <dgm:pt modelId="{D99FC240-BCBF-499E-8721-D88F708A5C89}" type="pres">
      <dgm:prSet presAssocID="{E1BF9653-3AE1-469A-90B5-82E48C6A5672}" presName="hierRoot2" presStyleCnt="0"/>
      <dgm:spPr/>
    </dgm:pt>
    <dgm:pt modelId="{932207FC-7A47-4E75-AB67-46AAAFF760FF}" type="pres">
      <dgm:prSet presAssocID="{E1BF9653-3AE1-469A-90B5-82E48C6A5672}" presName="composite2" presStyleCnt="0"/>
      <dgm:spPr/>
    </dgm:pt>
    <dgm:pt modelId="{5E3E2A40-84B6-48A4-BA29-CE4416E932FC}" type="pres">
      <dgm:prSet presAssocID="{E1BF9653-3AE1-469A-90B5-82E48C6A5672}" presName="background2" presStyleLbl="node2" presStyleIdx="2" presStyleCnt="3"/>
      <dgm:spPr/>
    </dgm:pt>
    <dgm:pt modelId="{69B31C48-1931-44E9-80BB-541427C57903}" type="pres">
      <dgm:prSet presAssocID="{E1BF9653-3AE1-469A-90B5-82E48C6A5672}" presName="text2" presStyleLbl="fgAcc2" presStyleIdx="2" presStyleCnt="3" custScaleX="203349" custLinFactNeighborX="40646" custLinFactNeighborY="76">
        <dgm:presLayoutVars>
          <dgm:chPref val="3"/>
        </dgm:presLayoutVars>
      </dgm:prSet>
      <dgm:spPr/>
      <dgm:t>
        <a:bodyPr/>
        <a:lstStyle/>
        <a:p>
          <a:endParaRPr lang="en-IN"/>
        </a:p>
      </dgm:t>
    </dgm:pt>
    <dgm:pt modelId="{A461F3A3-FFE0-4D1F-BA22-ED02D8CBD268}" type="pres">
      <dgm:prSet presAssocID="{E1BF9653-3AE1-469A-90B5-82E48C6A5672}" presName="hierChild3" presStyleCnt="0"/>
      <dgm:spPr/>
    </dgm:pt>
  </dgm:ptLst>
  <dgm:cxnLst>
    <dgm:cxn modelId="{F7C765E0-2453-4F9B-8E01-FD3D0FD6FE30}" srcId="{FAE589B3-322C-4AB3-BB99-BF0055027604}" destId="{FA1EDE65-F5F2-4F31-B811-F2FCA39FAF76}" srcOrd="0" destOrd="0" parTransId="{36D0B413-BDD8-437A-9E12-B78F643F7C55}" sibTransId="{1803C1E6-29EB-4381-9008-E49D485425E9}"/>
    <dgm:cxn modelId="{A1AE7FD1-50E2-4C10-A14A-386FBB76EC20}" srcId="{FA1EDE65-F5F2-4F31-B811-F2FCA39FAF76}" destId="{98B798CD-8C1C-457D-9353-9FAA96EB7562}" srcOrd="1" destOrd="0" parTransId="{1CDFCB1A-44B1-448B-84B0-198B3CC2EF42}" sibTransId="{F5B4E302-C152-4296-81D7-F85BAAC67A94}"/>
    <dgm:cxn modelId="{CAD81BDE-1BAE-45FF-9ACC-4A8570D50645}" type="presOf" srcId="{4F508C8E-D697-4BAC-AE5B-4E2D2123B38C}" destId="{7669D891-86BE-44D0-B088-7B9A67985EE7}" srcOrd="0" destOrd="0" presId="urn:microsoft.com/office/officeart/2005/8/layout/hierarchy1"/>
    <dgm:cxn modelId="{55995E68-B565-4FE6-B2AF-A5447662EBFC}" type="presOf" srcId="{FA1EDE65-F5F2-4F31-B811-F2FCA39FAF76}" destId="{CD84BD7D-7192-4220-A5F3-21142ABC9C83}" srcOrd="0" destOrd="0" presId="urn:microsoft.com/office/officeart/2005/8/layout/hierarchy1"/>
    <dgm:cxn modelId="{ED2F5507-9D05-4104-9D93-7330D59C19C1}" type="presOf" srcId="{FAE589B3-322C-4AB3-BB99-BF0055027604}" destId="{3ED075F2-D882-4740-96EA-7D15EFF71AD9}" srcOrd="0" destOrd="0" presId="urn:microsoft.com/office/officeart/2005/8/layout/hierarchy1"/>
    <dgm:cxn modelId="{7EA65819-9B7F-424C-9C5C-E359186D3CF6}" type="presOf" srcId="{61634324-5F3C-4DD4-B9D2-632A7485D7AA}" destId="{2BA14012-2057-4F07-8198-FAB6C9F4992E}" srcOrd="0" destOrd="0" presId="urn:microsoft.com/office/officeart/2005/8/layout/hierarchy1"/>
    <dgm:cxn modelId="{071F8608-D8B8-4595-BD09-A56D04B312CB}" srcId="{FA1EDE65-F5F2-4F31-B811-F2FCA39FAF76}" destId="{E1BF9653-3AE1-469A-90B5-82E48C6A5672}" srcOrd="2" destOrd="0" parTransId="{61634324-5F3C-4DD4-B9D2-632A7485D7AA}" sibTransId="{5857D15F-3442-4450-832D-D396C3F45793}"/>
    <dgm:cxn modelId="{CF653C16-0B5F-478A-A3FC-08C11F27671C}" type="presOf" srcId="{85E252E2-8BE2-46A7-A0B9-E7EC8EA4C8CF}" destId="{4EFE95CA-2AA2-4364-8D6D-D6D21DCE20D7}" srcOrd="0" destOrd="0" presId="urn:microsoft.com/office/officeart/2005/8/layout/hierarchy1"/>
    <dgm:cxn modelId="{9E6016DE-CB93-4EAD-B9FC-2265E3EC84DB}" type="presOf" srcId="{E1BF9653-3AE1-469A-90B5-82E48C6A5672}" destId="{69B31C48-1931-44E9-80BB-541427C57903}" srcOrd="0" destOrd="0" presId="urn:microsoft.com/office/officeart/2005/8/layout/hierarchy1"/>
    <dgm:cxn modelId="{EFAC1EA1-5FF6-405F-9C32-335756A44AD1}" type="presOf" srcId="{98B798CD-8C1C-457D-9353-9FAA96EB7562}" destId="{7F7A1CF4-8F45-4CAF-8AE9-20CACCF67545}" srcOrd="0" destOrd="0" presId="urn:microsoft.com/office/officeart/2005/8/layout/hierarchy1"/>
    <dgm:cxn modelId="{D7400203-5DD0-4ECC-B4EB-85E18E9F19D4}" srcId="{FA1EDE65-F5F2-4F31-B811-F2FCA39FAF76}" destId="{4F508C8E-D697-4BAC-AE5B-4E2D2123B38C}" srcOrd="0" destOrd="0" parTransId="{85E252E2-8BE2-46A7-A0B9-E7EC8EA4C8CF}" sibTransId="{5689F7A3-661B-4CD4-BF69-2D6452AEF15D}"/>
    <dgm:cxn modelId="{2230F7BA-EAF5-4B4A-95DE-B04AD75734BD}" type="presOf" srcId="{1CDFCB1A-44B1-448B-84B0-198B3CC2EF42}" destId="{A38C5835-1FFA-4F4C-92C3-2A439F3F2E87}" srcOrd="0" destOrd="0" presId="urn:microsoft.com/office/officeart/2005/8/layout/hierarchy1"/>
    <dgm:cxn modelId="{FCCFEA4E-B08D-45E3-AE3A-7EF16FA16AC1}" type="presParOf" srcId="{3ED075F2-D882-4740-96EA-7D15EFF71AD9}" destId="{735660B0-FDAA-4055-ABAF-CB2C1328393A}" srcOrd="0" destOrd="0" presId="urn:microsoft.com/office/officeart/2005/8/layout/hierarchy1"/>
    <dgm:cxn modelId="{8261A199-6BC9-4470-A373-DA4C05255DFB}" type="presParOf" srcId="{735660B0-FDAA-4055-ABAF-CB2C1328393A}" destId="{87AE6955-C419-4AA3-B9E4-96C9354FFA40}" srcOrd="0" destOrd="0" presId="urn:microsoft.com/office/officeart/2005/8/layout/hierarchy1"/>
    <dgm:cxn modelId="{7377FB88-7FE6-46EB-8C3F-2AF1D8FFEA2E}" type="presParOf" srcId="{87AE6955-C419-4AA3-B9E4-96C9354FFA40}" destId="{963E823E-6141-4CEB-AA6D-D53D16669986}" srcOrd="0" destOrd="0" presId="urn:microsoft.com/office/officeart/2005/8/layout/hierarchy1"/>
    <dgm:cxn modelId="{7B97F341-9D88-4A35-AF2F-F5D09AE9B732}" type="presParOf" srcId="{87AE6955-C419-4AA3-B9E4-96C9354FFA40}" destId="{CD84BD7D-7192-4220-A5F3-21142ABC9C83}" srcOrd="1" destOrd="0" presId="urn:microsoft.com/office/officeart/2005/8/layout/hierarchy1"/>
    <dgm:cxn modelId="{23C0256B-0F1B-48B3-B28A-F5F413817B79}" type="presParOf" srcId="{735660B0-FDAA-4055-ABAF-CB2C1328393A}" destId="{2C6C3107-26E9-4C43-A5A8-607E7A038553}" srcOrd="1" destOrd="0" presId="urn:microsoft.com/office/officeart/2005/8/layout/hierarchy1"/>
    <dgm:cxn modelId="{E5C441D8-5C90-4686-A891-D074DA3D04F7}" type="presParOf" srcId="{2C6C3107-26E9-4C43-A5A8-607E7A038553}" destId="{4EFE95CA-2AA2-4364-8D6D-D6D21DCE20D7}" srcOrd="0" destOrd="0" presId="urn:microsoft.com/office/officeart/2005/8/layout/hierarchy1"/>
    <dgm:cxn modelId="{B508DFBD-0200-4843-B4E5-A8FE5D579FB6}" type="presParOf" srcId="{2C6C3107-26E9-4C43-A5A8-607E7A038553}" destId="{D6B5395C-587E-4427-B1E0-D44D62F38F68}" srcOrd="1" destOrd="0" presId="urn:microsoft.com/office/officeart/2005/8/layout/hierarchy1"/>
    <dgm:cxn modelId="{98360135-D035-44B1-A970-B006D9091670}" type="presParOf" srcId="{D6B5395C-587E-4427-B1E0-D44D62F38F68}" destId="{04BF7074-3869-43AE-821D-DD9AEDBD38C5}" srcOrd="0" destOrd="0" presId="urn:microsoft.com/office/officeart/2005/8/layout/hierarchy1"/>
    <dgm:cxn modelId="{800E1953-1809-4788-AA41-6E7DEC13C699}" type="presParOf" srcId="{04BF7074-3869-43AE-821D-DD9AEDBD38C5}" destId="{7A959811-8173-4F46-8C9F-D75FF51D25B4}" srcOrd="0" destOrd="0" presId="urn:microsoft.com/office/officeart/2005/8/layout/hierarchy1"/>
    <dgm:cxn modelId="{99F5FEB9-B3CE-49B6-BD76-52FC956FC76E}" type="presParOf" srcId="{04BF7074-3869-43AE-821D-DD9AEDBD38C5}" destId="{7669D891-86BE-44D0-B088-7B9A67985EE7}" srcOrd="1" destOrd="0" presId="urn:microsoft.com/office/officeart/2005/8/layout/hierarchy1"/>
    <dgm:cxn modelId="{AF15BA4D-3071-4ED8-A4DA-8E6979AF5090}" type="presParOf" srcId="{D6B5395C-587E-4427-B1E0-D44D62F38F68}" destId="{B180248C-7590-4344-900D-FD5E302804C5}" srcOrd="1" destOrd="0" presId="urn:microsoft.com/office/officeart/2005/8/layout/hierarchy1"/>
    <dgm:cxn modelId="{9837FA1E-96E7-4B19-8F4D-75BC7E044114}" type="presParOf" srcId="{2C6C3107-26E9-4C43-A5A8-607E7A038553}" destId="{A38C5835-1FFA-4F4C-92C3-2A439F3F2E87}" srcOrd="2" destOrd="0" presId="urn:microsoft.com/office/officeart/2005/8/layout/hierarchy1"/>
    <dgm:cxn modelId="{15793BFE-B8F9-4BFF-946B-EA60151EFAEB}" type="presParOf" srcId="{2C6C3107-26E9-4C43-A5A8-607E7A038553}" destId="{73074E0E-5B51-4250-92F8-C0AAD12AE50D}" srcOrd="3" destOrd="0" presId="urn:microsoft.com/office/officeart/2005/8/layout/hierarchy1"/>
    <dgm:cxn modelId="{41265B5C-CC0F-4C54-B7DA-E77B16F73CF9}" type="presParOf" srcId="{73074E0E-5B51-4250-92F8-C0AAD12AE50D}" destId="{1C2BD34F-31E2-4FA8-BEC8-7604E55221E5}" srcOrd="0" destOrd="0" presId="urn:microsoft.com/office/officeart/2005/8/layout/hierarchy1"/>
    <dgm:cxn modelId="{7BB93FFF-B18F-421E-A550-586CFB265E66}" type="presParOf" srcId="{1C2BD34F-31E2-4FA8-BEC8-7604E55221E5}" destId="{BA3E16DB-19B4-4FBE-B5C3-758B11614206}" srcOrd="0" destOrd="0" presId="urn:microsoft.com/office/officeart/2005/8/layout/hierarchy1"/>
    <dgm:cxn modelId="{4480645E-C754-4AFA-A972-94FB03A8F419}" type="presParOf" srcId="{1C2BD34F-31E2-4FA8-BEC8-7604E55221E5}" destId="{7F7A1CF4-8F45-4CAF-8AE9-20CACCF67545}" srcOrd="1" destOrd="0" presId="urn:microsoft.com/office/officeart/2005/8/layout/hierarchy1"/>
    <dgm:cxn modelId="{CA3BADF7-0922-4DC2-8271-E4E5A2B9404A}" type="presParOf" srcId="{73074E0E-5B51-4250-92F8-C0AAD12AE50D}" destId="{27ACDA79-B3AF-4FAB-A467-CF2796FA0EC9}" srcOrd="1" destOrd="0" presId="urn:microsoft.com/office/officeart/2005/8/layout/hierarchy1"/>
    <dgm:cxn modelId="{FB790792-4B20-4AF2-A388-CF3947B553BE}" type="presParOf" srcId="{2C6C3107-26E9-4C43-A5A8-607E7A038553}" destId="{2BA14012-2057-4F07-8198-FAB6C9F4992E}" srcOrd="4" destOrd="0" presId="urn:microsoft.com/office/officeart/2005/8/layout/hierarchy1"/>
    <dgm:cxn modelId="{44F253DF-6FC9-4927-B458-EA2904616D2E}" type="presParOf" srcId="{2C6C3107-26E9-4C43-A5A8-607E7A038553}" destId="{D99FC240-BCBF-499E-8721-D88F708A5C89}" srcOrd="5" destOrd="0" presId="urn:microsoft.com/office/officeart/2005/8/layout/hierarchy1"/>
    <dgm:cxn modelId="{22ED6A73-E906-46FA-88D7-EAE522484437}" type="presParOf" srcId="{D99FC240-BCBF-499E-8721-D88F708A5C89}" destId="{932207FC-7A47-4E75-AB67-46AAAFF760FF}" srcOrd="0" destOrd="0" presId="urn:microsoft.com/office/officeart/2005/8/layout/hierarchy1"/>
    <dgm:cxn modelId="{BF0D813A-D277-41CE-B4A6-6093C88A0FE3}" type="presParOf" srcId="{932207FC-7A47-4E75-AB67-46AAAFF760FF}" destId="{5E3E2A40-84B6-48A4-BA29-CE4416E932FC}" srcOrd="0" destOrd="0" presId="urn:microsoft.com/office/officeart/2005/8/layout/hierarchy1"/>
    <dgm:cxn modelId="{CC2A1F30-6449-4CF5-A62F-472FED7EB7C4}" type="presParOf" srcId="{932207FC-7A47-4E75-AB67-46AAAFF760FF}" destId="{69B31C48-1931-44E9-80BB-541427C57903}" srcOrd="1" destOrd="0" presId="urn:microsoft.com/office/officeart/2005/8/layout/hierarchy1"/>
    <dgm:cxn modelId="{A247ADF0-2E3E-44A1-B47A-822A4C7AC34C}" type="presParOf" srcId="{D99FC240-BCBF-499E-8721-D88F708A5C89}" destId="{A461F3A3-FFE0-4D1F-BA22-ED02D8CBD268}"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687FF9-DA31-44C1-82DF-5DF87C4D6BEB}">
      <dsp:nvSpPr>
        <dsp:cNvPr id="0" name=""/>
        <dsp:cNvSpPr/>
      </dsp:nvSpPr>
      <dsp:spPr>
        <a:xfrm>
          <a:off x="5943771" y="3397845"/>
          <a:ext cx="4977728" cy="360018"/>
        </a:xfrm>
        <a:custGeom>
          <a:avLst/>
          <a:gdLst/>
          <a:ahLst/>
          <a:cxnLst/>
          <a:rect l="0" t="0" r="0" b="0"/>
          <a:pathLst>
            <a:path>
              <a:moveTo>
                <a:pt x="0" y="0"/>
              </a:moveTo>
              <a:lnTo>
                <a:pt x="0" y="245341"/>
              </a:lnTo>
              <a:lnTo>
                <a:pt x="4977728" y="245341"/>
              </a:lnTo>
              <a:lnTo>
                <a:pt x="4977728" y="36001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D2FCF29-09C3-4449-8E43-35F3909C8F6C}">
      <dsp:nvSpPr>
        <dsp:cNvPr id="0" name=""/>
        <dsp:cNvSpPr/>
      </dsp:nvSpPr>
      <dsp:spPr>
        <a:xfrm>
          <a:off x="5943771" y="3397845"/>
          <a:ext cx="2854356" cy="360018"/>
        </a:xfrm>
        <a:custGeom>
          <a:avLst/>
          <a:gdLst/>
          <a:ahLst/>
          <a:cxnLst/>
          <a:rect l="0" t="0" r="0" b="0"/>
          <a:pathLst>
            <a:path>
              <a:moveTo>
                <a:pt x="0" y="0"/>
              </a:moveTo>
              <a:lnTo>
                <a:pt x="0" y="245341"/>
              </a:lnTo>
              <a:lnTo>
                <a:pt x="2854356" y="245341"/>
              </a:lnTo>
              <a:lnTo>
                <a:pt x="2854356" y="36001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A98561-4221-42F4-A731-56872CC0EBBF}">
      <dsp:nvSpPr>
        <dsp:cNvPr id="0" name=""/>
        <dsp:cNvSpPr/>
      </dsp:nvSpPr>
      <dsp:spPr>
        <a:xfrm>
          <a:off x="5943771" y="3397845"/>
          <a:ext cx="863122" cy="360018"/>
        </a:xfrm>
        <a:custGeom>
          <a:avLst/>
          <a:gdLst/>
          <a:ahLst/>
          <a:cxnLst/>
          <a:rect l="0" t="0" r="0" b="0"/>
          <a:pathLst>
            <a:path>
              <a:moveTo>
                <a:pt x="0" y="0"/>
              </a:moveTo>
              <a:lnTo>
                <a:pt x="0" y="245341"/>
              </a:lnTo>
              <a:lnTo>
                <a:pt x="863122" y="245341"/>
              </a:lnTo>
              <a:lnTo>
                <a:pt x="863122" y="36001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630096-A2B4-4400-92B2-340E500EFAAE}">
      <dsp:nvSpPr>
        <dsp:cNvPr id="0" name=""/>
        <dsp:cNvSpPr/>
      </dsp:nvSpPr>
      <dsp:spPr>
        <a:xfrm>
          <a:off x="4867503" y="3397845"/>
          <a:ext cx="1076268" cy="360018"/>
        </a:xfrm>
        <a:custGeom>
          <a:avLst/>
          <a:gdLst/>
          <a:ahLst/>
          <a:cxnLst/>
          <a:rect l="0" t="0" r="0" b="0"/>
          <a:pathLst>
            <a:path>
              <a:moveTo>
                <a:pt x="1076268" y="0"/>
              </a:moveTo>
              <a:lnTo>
                <a:pt x="1076268" y="245341"/>
              </a:lnTo>
              <a:lnTo>
                <a:pt x="0" y="245341"/>
              </a:lnTo>
              <a:lnTo>
                <a:pt x="0" y="36001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AF3CCC-BD36-4870-83DF-069664DC31AA}">
      <dsp:nvSpPr>
        <dsp:cNvPr id="0" name=""/>
        <dsp:cNvSpPr/>
      </dsp:nvSpPr>
      <dsp:spPr>
        <a:xfrm>
          <a:off x="2889415" y="3397845"/>
          <a:ext cx="3054355" cy="390540"/>
        </a:xfrm>
        <a:custGeom>
          <a:avLst/>
          <a:gdLst/>
          <a:ahLst/>
          <a:cxnLst/>
          <a:rect l="0" t="0" r="0" b="0"/>
          <a:pathLst>
            <a:path>
              <a:moveTo>
                <a:pt x="3054355" y="0"/>
              </a:moveTo>
              <a:lnTo>
                <a:pt x="3054355" y="275864"/>
              </a:lnTo>
              <a:lnTo>
                <a:pt x="0" y="275864"/>
              </a:lnTo>
              <a:lnTo>
                <a:pt x="0" y="39054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803CC91-8875-4C99-AEE6-7B8E5C20A55B}">
      <dsp:nvSpPr>
        <dsp:cNvPr id="0" name=""/>
        <dsp:cNvSpPr/>
      </dsp:nvSpPr>
      <dsp:spPr>
        <a:xfrm>
          <a:off x="873467" y="3397845"/>
          <a:ext cx="5070303" cy="360018"/>
        </a:xfrm>
        <a:custGeom>
          <a:avLst/>
          <a:gdLst/>
          <a:ahLst/>
          <a:cxnLst/>
          <a:rect l="0" t="0" r="0" b="0"/>
          <a:pathLst>
            <a:path>
              <a:moveTo>
                <a:pt x="5070303" y="0"/>
              </a:moveTo>
              <a:lnTo>
                <a:pt x="5070303" y="245341"/>
              </a:lnTo>
              <a:lnTo>
                <a:pt x="0" y="245341"/>
              </a:lnTo>
              <a:lnTo>
                <a:pt x="0" y="36001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093E23-0FB2-4D08-BDB4-968D9EEF70A6}">
      <dsp:nvSpPr>
        <dsp:cNvPr id="0" name=""/>
        <dsp:cNvSpPr/>
      </dsp:nvSpPr>
      <dsp:spPr>
        <a:xfrm>
          <a:off x="5898051" y="1975966"/>
          <a:ext cx="91440" cy="360018"/>
        </a:xfrm>
        <a:custGeom>
          <a:avLst/>
          <a:gdLst/>
          <a:ahLst/>
          <a:cxnLst/>
          <a:rect l="0" t="0" r="0" b="0"/>
          <a:pathLst>
            <a:path>
              <a:moveTo>
                <a:pt x="45720" y="0"/>
              </a:moveTo>
              <a:lnTo>
                <a:pt x="45720" y="36001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149814-A800-451B-A56F-5D3D5B5E036B}">
      <dsp:nvSpPr>
        <dsp:cNvPr id="0" name=""/>
        <dsp:cNvSpPr/>
      </dsp:nvSpPr>
      <dsp:spPr>
        <a:xfrm>
          <a:off x="5898051" y="527345"/>
          <a:ext cx="91440" cy="360018"/>
        </a:xfrm>
        <a:custGeom>
          <a:avLst/>
          <a:gdLst/>
          <a:ahLst/>
          <a:cxnLst/>
          <a:rect l="0" t="0" r="0" b="0"/>
          <a:pathLst>
            <a:path>
              <a:moveTo>
                <a:pt x="45720" y="0"/>
              </a:moveTo>
              <a:lnTo>
                <a:pt x="45720" y="36001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C4D990-A841-465F-BC4E-76E48ACC4B03}">
      <dsp:nvSpPr>
        <dsp:cNvPr id="0" name=""/>
        <dsp:cNvSpPr/>
      </dsp:nvSpPr>
      <dsp:spPr>
        <a:xfrm>
          <a:off x="4233336" y="66975"/>
          <a:ext cx="3420870" cy="46037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DAC7AC-2AC2-4C5D-A177-E5721060CBBA}">
      <dsp:nvSpPr>
        <dsp:cNvPr id="0" name=""/>
        <dsp:cNvSpPr/>
      </dsp:nvSpPr>
      <dsp:spPr>
        <a:xfrm>
          <a:off x="4370878" y="197641"/>
          <a:ext cx="3420870" cy="46037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IN" sz="2400" kern="1200" dirty="0"/>
            <a:t>Director (Power System)</a:t>
          </a:r>
        </a:p>
      </dsp:txBody>
      <dsp:txXfrm>
        <a:off x="4384362" y="211125"/>
        <a:ext cx="3393902" cy="433402"/>
      </dsp:txXfrm>
    </dsp:sp>
    <dsp:sp modelId="{328932FC-6C65-4872-9AE3-8E903996B869}">
      <dsp:nvSpPr>
        <dsp:cNvPr id="0" name=""/>
        <dsp:cNvSpPr/>
      </dsp:nvSpPr>
      <dsp:spPr>
        <a:xfrm>
          <a:off x="4350656" y="887364"/>
          <a:ext cx="3186229" cy="10886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79D35A-5A70-4265-8541-E680FE5D60D6}">
      <dsp:nvSpPr>
        <dsp:cNvPr id="0" name=""/>
        <dsp:cNvSpPr/>
      </dsp:nvSpPr>
      <dsp:spPr>
        <a:xfrm>
          <a:off x="4488199" y="1018029"/>
          <a:ext cx="3186229" cy="108860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1422400">
            <a:lnSpc>
              <a:spcPct val="90000"/>
            </a:lnSpc>
            <a:spcBef>
              <a:spcPct val="0"/>
            </a:spcBef>
            <a:spcAft>
              <a:spcPts val="0"/>
            </a:spcAft>
            <a:buNone/>
          </a:pPr>
          <a:r>
            <a:rPr lang="en-IN" sz="2000" b="1" kern="1200" dirty="0">
              <a:solidFill>
                <a:prstClr val="black">
                  <a:hueOff val="0"/>
                  <a:satOff val="0"/>
                  <a:lumOff val="0"/>
                  <a:alphaOff val="0"/>
                </a:prstClr>
              </a:solidFill>
              <a:latin typeface="Calibri" panose="020F0502020204030204"/>
              <a:ea typeface="+mn-ea"/>
              <a:cs typeface="+mn-cs"/>
            </a:rPr>
            <a:t>AGM (Projects) </a:t>
          </a:r>
        </a:p>
        <a:p>
          <a:pPr marL="0" lvl="0" indent="0" algn="ctr" defTabSz="1422400">
            <a:lnSpc>
              <a:spcPct val="90000"/>
            </a:lnSpc>
            <a:spcBef>
              <a:spcPct val="0"/>
            </a:spcBef>
            <a:spcAft>
              <a:spcPts val="0"/>
            </a:spcAft>
            <a:buNone/>
          </a:pPr>
          <a:r>
            <a:rPr lang="en-IN" sz="1800" kern="1200" dirty="0">
              <a:solidFill>
                <a:prstClr val="black">
                  <a:hueOff val="0"/>
                  <a:satOff val="0"/>
                  <a:lumOff val="0"/>
                  <a:alphaOff val="0"/>
                </a:prstClr>
              </a:solidFill>
              <a:latin typeface="Calibri" panose="020F0502020204030204"/>
              <a:ea typeface="+mn-ea"/>
              <a:cs typeface="+mn-cs"/>
            </a:rPr>
            <a:t>Shreedhar Singh</a:t>
          </a:r>
        </a:p>
        <a:p>
          <a:pPr marL="0" lvl="0" indent="0" algn="ctr" defTabSz="1422400">
            <a:lnSpc>
              <a:spcPct val="90000"/>
            </a:lnSpc>
            <a:spcBef>
              <a:spcPct val="0"/>
            </a:spcBef>
            <a:spcAft>
              <a:spcPts val="0"/>
            </a:spcAft>
            <a:buNone/>
          </a:pPr>
          <a:r>
            <a:rPr lang="en-IN" sz="2000" b="1" kern="1200" dirty="0">
              <a:solidFill>
                <a:prstClr val="black">
                  <a:hueOff val="0"/>
                  <a:satOff val="0"/>
                  <a:lumOff val="0"/>
                  <a:alphaOff val="0"/>
                </a:prstClr>
              </a:solidFill>
              <a:latin typeface="Calibri" panose="020F0502020204030204"/>
              <a:ea typeface="+mn-ea"/>
              <a:cs typeface="+mn-cs"/>
            </a:rPr>
            <a:t>Qualification</a:t>
          </a:r>
        </a:p>
        <a:p>
          <a:pPr marL="0" lvl="0" indent="0" algn="ctr" defTabSz="1422400">
            <a:lnSpc>
              <a:spcPct val="90000"/>
            </a:lnSpc>
            <a:spcBef>
              <a:spcPct val="0"/>
            </a:spcBef>
            <a:spcAft>
              <a:spcPts val="0"/>
            </a:spcAft>
            <a:buNone/>
          </a:pPr>
          <a:r>
            <a:rPr lang="en-IN" sz="1800" kern="1200" dirty="0">
              <a:solidFill>
                <a:prstClr val="black">
                  <a:hueOff val="0"/>
                  <a:satOff val="0"/>
                  <a:lumOff val="0"/>
                  <a:alphaOff val="0"/>
                </a:prstClr>
              </a:solidFill>
              <a:latin typeface="Calibri" panose="020F0502020204030204"/>
              <a:ea typeface="+mn-ea"/>
              <a:cs typeface="+mn-cs"/>
            </a:rPr>
            <a:t>BSc Engineering</a:t>
          </a:r>
        </a:p>
      </dsp:txBody>
      <dsp:txXfrm>
        <a:off x="4520083" y="1049913"/>
        <a:ext cx="3122461" cy="1024834"/>
      </dsp:txXfrm>
    </dsp:sp>
    <dsp:sp modelId="{B1534AEA-64B6-4E21-9DE9-868B5AD1544D}">
      <dsp:nvSpPr>
        <dsp:cNvPr id="0" name=""/>
        <dsp:cNvSpPr/>
      </dsp:nvSpPr>
      <dsp:spPr>
        <a:xfrm>
          <a:off x="3673032" y="2335984"/>
          <a:ext cx="4541478" cy="10618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43E5D7-7BBB-42D0-B36A-C92F881A0502}">
      <dsp:nvSpPr>
        <dsp:cNvPr id="0" name=""/>
        <dsp:cNvSpPr/>
      </dsp:nvSpPr>
      <dsp:spPr>
        <a:xfrm>
          <a:off x="3810575" y="2466650"/>
          <a:ext cx="4541478" cy="106186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1422400">
            <a:lnSpc>
              <a:spcPct val="90000"/>
            </a:lnSpc>
            <a:spcBef>
              <a:spcPct val="0"/>
            </a:spcBef>
            <a:spcAft>
              <a:spcPts val="0"/>
            </a:spcAft>
            <a:buNone/>
          </a:pPr>
          <a:r>
            <a:rPr lang="en-IN" sz="2000" b="1" kern="1200" dirty="0">
              <a:solidFill>
                <a:prstClr val="black">
                  <a:hueOff val="0"/>
                  <a:satOff val="0"/>
                  <a:lumOff val="0"/>
                  <a:alphaOff val="0"/>
                </a:prstClr>
              </a:solidFill>
              <a:latin typeface="Calibri" panose="020F0502020204030204"/>
              <a:ea typeface="+mn-ea"/>
              <a:cs typeface="+mn-cs"/>
            </a:rPr>
            <a:t>DGM (PS)</a:t>
          </a:r>
        </a:p>
        <a:p>
          <a:pPr marL="0" lvl="0" indent="0" algn="ctr" defTabSz="1422400">
            <a:lnSpc>
              <a:spcPct val="90000"/>
            </a:lnSpc>
            <a:spcBef>
              <a:spcPct val="0"/>
            </a:spcBef>
            <a:spcAft>
              <a:spcPts val="0"/>
            </a:spcAft>
            <a:buNone/>
          </a:pPr>
          <a:r>
            <a:rPr lang="en-IN" sz="2000" b="1" kern="1200" dirty="0">
              <a:solidFill>
                <a:prstClr val="black">
                  <a:hueOff val="0"/>
                  <a:satOff val="0"/>
                  <a:lumOff val="0"/>
                  <a:alphaOff val="0"/>
                </a:prstClr>
              </a:solidFill>
              <a:latin typeface="Calibri" panose="020F0502020204030204"/>
              <a:ea typeface="+mn-ea"/>
              <a:cs typeface="+mn-cs"/>
            </a:rPr>
            <a:t>Anita Mohan Goel</a:t>
          </a:r>
        </a:p>
        <a:p>
          <a:pPr marL="0" lvl="0" indent="0" algn="ctr" defTabSz="1422400">
            <a:lnSpc>
              <a:spcPct val="90000"/>
            </a:lnSpc>
            <a:spcBef>
              <a:spcPct val="0"/>
            </a:spcBef>
            <a:spcAft>
              <a:spcPts val="0"/>
            </a:spcAft>
            <a:buNone/>
          </a:pPr>
          <a:r>
            <a:rPr lang="en-IN" sz="2000" b="1" kern="1200" dirty="0">
              <a:solidFill>
                <a:prstClr val="black">
                  <a:hueOff val="0"/>
                  <a:satOff val="0"/>
                  <a:lumOff val="0"/>
                  <a:alphaOff val="0"/>
                </a:prstClr>
              </a:solidFill>
              <a:latin typeface="Calibri" panose="020F0502020204030204"/>
              <a:ea typeface="+mn-ea"/>
              <a:cs typeface="+mn-cs"/>
            </a:rPr>
            <a:t>BTech-Mechanical, MTech (Energy)</a:t>
          </a:r>
        </a:p>
      </dsp:txBody>
      <dsp:txXfrm>
        <a:off x="3841676" y="2497751"/>
        <a:ext cx="4479276" cy="999658"/>
      </dsp:txXfrm>
    </dsp:sp>
    <dsp:sp modelId="{24BDD03B-3F5C-4A1F-AB33-660736937E19}">
      <dsp:nvSpPr>
        <dsp:cNvPr id="0" name=""/>
        <dsp:cNvSpPr/>
      </dsp:nvSpPr>
      <dsp:spPr>
        <a:xfrm>
          <a:off x="2603" y="3757864"/>
          <a:ext cx="1741729" cy="19368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94079E-080F-4F9F-973A-0F9154B69A8D}">
      <dsp:nvSpPr>
        <dsp:cNvPr id="0" name=""/>
        <dsp:cNvSpPr/>
      </dsp:nvSpPr>
      <dsp:spPr>
        <a:xfrm>
          <a:off x="140145" y="3888529"/>
          <a:ext cx="1741729" cy="193685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1422400">
            <a:lnSpc>
              <a:spcPct val="90000"/>
            </a:lnSpc>
            <a:spcBef>
              <a:spcPct val="0"/>
            </a:spcBef>
            <a:spcAft>
              <a:spcPts val="0"/>
            </a:spcAft>
            <a:buNone/>
          </a:pPr>
          <a:r>
            <a:rPr lang="en-IN" sz="2000" b="1" kern="1200" dirty="0">
              <a:solidFill>
                <a:prstClr val="black">
                  <a:hueOff val="0"/>
                  <a:satOff val="0"/>
                  <a:lumOff val="0"/>
                  <a:alphaOff val="0"/>
                </a:prstClr>
              </a:solidFill>
              <a:latin typeface="Calibri" panose="020F0502020204030204"/>
              <a:ea typeface="+mn-ea"/>
              <a:cs typeface="+mn-cs"/>
            </a:rPr>
            <a:t>MGR</a:t>
          </a:r>
        </a:p>
        <a:p>
          <a:pPr marL="0" lvl="0" indent="0" algn="ctr" defTabSz="1422400">
            <a:lnSpc>
              <a:spcPct val="90000"/>
            </a:lnSpc>
            <a:spcBef>
              <a:spcPct val="0"/>
            </a:spcBef>
            <a:spcAft>
              <a:spcPts val="0"/>
            </a:spcAft>
            <a:buNone/>
          </a:pPr>
          <a:r>
            <a:rPr lang="en-IN" sz="2000" b="1" kern="1200" dirty="0">
              <a:solidFill>
                <a:prstClr val="black">
                  <a:hueOff val="0"/>
                  <a:satOff val="0"/>
                  <a:lumOff val="0"/>
                  <a:alphaOff val="0"/>
                </a:prstClr>
              </a:solidFill>
              <a:latin typeface="Calibri" panose="020F0502020204030204"/>
              <a:ea typeface="+mn-ea"/>
              <a:cs typeface="+mn-cs"/>
            </a:rPr>
            <a:t>Aditee,</a:t>
          </a:r>
        </a:p>
        <a:p>
          <a:pPr marL="0" lvl="0" indent="0" algn="ctr" defTabSz="1422400">
            <a:lnSpc>
              <a:spcPct val="90000"/>
            </a:lnSpc>
            <a:spcBef>
              <a:spcPct val="0"/>
            </a:spcBef>
            <a:spcAft>
              <a:spcPts val="0"/>
            </a:spcAft>
            <a:buNone/>
          </a:pPr>
          <a:r>
            <a:rPr lang="en-IN" sz="2000" b="1" kern="1200" dirty="0">
              <a:solidFill>
                <a:prstClr val="black">
                  <a:hueOff val="0"/>
                  <a:satOff val="0"/>
                  <a:lumOff val="0"/>
                  <a:alphaOff val="0"/>
                </a:prstClr>
              </a:solidFill>
              <a:latin typeface="Calibri" panose="020F0502020204030204"/>
              <a:ea typeface="+mn-ea"/>
              <a:cs typeface="+mn-cs"/>
            </a:rPr>
            <a:t> BE (Power </a:t>
          </a:r>
          <a:r>
            <a:rPr lang="en-IN" sz="2000" b="1" kern="1200" dirty="0" err="1">
              <a:solidFill>
                <a:prstClr val="black">
                  <a:hueOff val="0"/>
                  <a:satOff val="0"/>
                  <a:lumOff val="0"/>
                  <a:alphaOff val="0"/>
                </a:prstClr>
              </a:solidFill>
              <a:latin typeface="Calibri" panose="020F0502020204030204"/>
              <a:ea typeface="+mn-ea"/>
              <a:cs typeface="+mn-cs"/>
            </a:rPr>
            <a:t>Engg</a:t>
          </a:r>
          <a:r>
            <a:rPr lang="en-IN" sz="2000" b="1" kern="1200" dirty="0">
              <a:solidFill>
                <a:prstClr val="black">
                  <a:hueOff val="0"/>
                  <a:satOff val="0"/>
                  <a:lumOff val="0"/>
                  <a:alphaOff val="0"/>
                </a:prstClr>
              </a:solidFill>
              <a:latin typeface="Calibri" panose="020F0502020204030204"/>
              <a:ea typeface="+mn-ea"/>
              <a:cs typeface="+mn-cs"/>
            </a:rPr>
            <a:t>), MSc (Env)</a:t>
          </a:r>
        </a:p>
      </dsp:txBody>
      <dsp:txXfrm>
        <a:off x="191159" y="3939543"/>
        <a:ext cx="1639701" cy="1834824"/>
      </dsp:txXfrm>
    </dsp:sp>
    <dsp:sp modelId="{8D35B32D-7859-46BE-B102-B8F452D3B13E}">
      <dsp:nvSpPr>
        <dsp:cNvPr id="0" name=""/>
        <dsp:cNvSpPr/>
      </dsp:nvSpPr>
      <dsp:spPr>
        <a:xfrm>
          <a:off x="2019417" y="3788386"/>
          <a:ext cx="1739996" cy="18483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57931E-6FC4-459C-B1D5-2FD527CF09F8}">
      <dsp:nvSpPr>
        <dsp:cNvPr id="0" name=""/>
        <dsp:cNvSpPr/>
      </dsp:nvSpPr>
      <dsp:spPr>
        <a:xfrm>
          <a:off x="2156960" y="3919052"/>
          <a:ext cx="1739996" cy="184832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1422400">
            <a:lnSpc>
              <a:spcPct val="90000"/>
            </a:lnSpc>
            <a:spcBef>
              <a:spcPct val="0"/>
            </a:spcBef>
            <a:spcAft>
              <a:spcPts val="0"/>
            </a:spcAft>
            <a:buNone/>
          </a:pPr>
          <a:r>
            <a:rPr lang="en-IN" sz="2000" b="1" kern="1200" dirty="0">
              <a:solidFill>
                <a:prstClr val="black">
                  <a:hueOff val="0"/>
                  <a:satOff val="0"/>
                  <a:lumOff val="0"/>
                  <a:alphaOff val="0"/>
                </a:prstClr>
              </a:solidFill>
              <a:latin typeface="Calibri" panose="020F0502020204030204"/>
              <a:ea typeface="+mn-ea"/>
              <a:cs typeface="+mn-cs"/>
            </a:rPr>
            <a:t>MGR</a:t>
          </a:r>
        </a:p>
        <a:p>
          <a:pPr marL="0" lvl="0" indent="0" algn="ctr" defTabSz="1422400">
            <a:lnSpc>
              <a:spcPct val="90000"/>
            </a:lnSpc>
            <a:spcBef>
              <a:spcPct val="0"/>
            </a:spcBef>
            <a:spcAft>
              <a:spcPts val="0"/>
            </a:spcAft>
            <a:buNone/>
          </a:pPr>
          <a:r>
            <a:rPr lang="en-IN" sz="2000" b="1" kern="1200" dirty="0">
              <a:solidFill>
                <a:prstClr val="black">
                  <a:hueOff val="0"/>
                  <a:satOff val="0"/>
                  <a:lumOff val="0"/>
                  <a:alphaOff val="0"/>
                </a:prstClr>
              </a:solidFill>
              <a:latin typeface="Calibri" panose="020F0502020204030204"/>
              <a:ea typeface="+mn-ea"/>
              <a:cs typeface="+mn-cs"/>
            </a:rPr>
            <a:t>Aalok,</a:t>
          </a:r>
        </a:p>
        <a:p>
          <a:pPr marL="0" lvl="0" indent="0" algn="ctr" defTabSz="1422400">
            <a:lnSpc>
              <a:spcPct val="90000"/>
            </a:lnSpc>
            <a:spcBef>
              <a:spcPct val="0"/>
            </a:spcBef>
            <a:spcAft>
              <a:spcPts val="0"/>
            </a:spcAft>
            <a:buNone/>
          </a:pPr>
          <a:r>
            <a:rPr lang="en-IN" sz="2000" b="1" kern="1200" dirty="0">
              <a:solidFill>
                <a:prstClr val="black">
                  <a:hueOff val="0"/>
                  <a:satOff val="0"/>
                  <a:lumOff val="0"/>
                  <a:alphaOff val="0"/>
                </a:prstClr>
              </a:solidFill>
              <a:latin typeface="Calibri" panose="020F0502020204030204"/>
              <a:ea typeface="+mn-ea"/>
              <a:cs typeface="+mn-cs"/>
            </a:rPr>
            <a:t>BTech (EC)</a:t>
          </a:r>
        </a:p>
      </dsp:txBody>
      <dsp:txXfrm>
        <a:off x="2207923" y="3970015"/>
        <a:ext cx="1638070" cy="1746400"/>
      </dsp:txXfrm>
    </dsp:sp>
    <dsp:sp modelId="{EC3FB6AA-B14E-4CAC-B18E-303A70B4D84D}">
      <dsp:nvSpPr>
        <dsp:cNvPr id="0" name=""/>
        <dsp:cNvSpPr/>
      </dsp:nvSpPr>
      <dsp:spPr>
        <a:xfrm>
          <a:off x="4034499" y="3757864"/>
          <a:ext cx="1666007" cy="18875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EF34DB-1A57-435B-9C34-0E97B1E86D68}">
      <dsp:nvSpPr>
        <dsp:cNvPr id="0" name=""/>
        <dsp:cNvSpPr/>
      </dsp:nvSpPr>
      <dsp:spPr>
        <a:xfrm>
          <a:off x="4172042" y="3888529"/>
          <a:ext cx="1666007" cy="188759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1422400">
            <a:lnSpc>
              <a:spcPct val="90000"/>
            </a:lnSpc>
            <a:spcBef>
              <a:spcPct val="0"/>
            </a:spcBef>
            <a:spcAft>
              <a:spcPts val="0"/>
            </a:spcAft>
            <a:buNone/>
          </a:pPr>
          <a:r>
            <a:rPr lang="en-IN" sz="2000" b="1" kern="1200" dirty="0">
              <a:solidFill>
                <a:prstClr val="black">
                  <a:hueOff val="0"/>
                  <a:satOff val="0"/>
                  <a:lumOff val="0"/>
                  <a:alphaOff val="0"/>
                </a:prstClr>
              </a:solidFill>
              <a:latin typeface="Calibri" panose="020F0502020204030204"/>
              <a:ea typeface="+mn-ea"/>
              <a:cs typeface="+mn-cs"/>
            </a:rPr>
            <a:t>Sr. Engr.  Dileep</a:t>
          </a:r>
        </a:p>
        <a:p>
          <a:pPr marL="0" lvl="0" indent="0" algn="ctr" defTabSz="1422400">
            <a:lnSpc>
              <a:spcPct val="90000"/>
            </a:lnSpc>
            <a:spcBef>
              <a:spcPct val="0"/>
            </a:spcBef>
            <a:spcAft>
              <a:spcPts val="0"/>
            </a:spcAft>
            <a:buNone/>
          </a:pPr>
          <a:r>
            <a:rPr lang="en-IN" sz="2000" b="1" kern="1200" dirty="0">
              <a:solidFill>
                <a:prstClr val="black">
                  <a:hueOff val="0"/>
                  <a:satOff val="0"/>
                  <a:lumOff val="0"/>
                  <a:alphaOff val="0"/>
                </a:prstClr>
              </a:solidFill>
              <a:latin typeface="Calibri" panose="020F0502020204030204"/>
              <a:ea typeface="+mn-ea"/>
              <a:cs typeface="+mn-cs"/>
            </a:rPr>
            <a:t>BTech Civil</a:t>
          </a:r>
        </a:p>
        <a:p>
          <a:pPr marL="0" lvl="0" indent="0" algn="ctr" defTabSz="1422400">
            <a:lnSpc>
              <a:spcPct val="90000"/>
            </a:lnSpc>
            <a:spcBef>
              <a:spcPct val="0"/>
            </a:spcBef>
            <a:spcAft>
              <a:spcPts val="0"/>
            </a:spcAft>
            <a:buNone/>
          </a:pPr>
          <a:r>
            <a:rPr lang="en-IN" sz="2000" b="1" kern="1200" dirty="0">
              <a:solidFill>
                <a:prstClr val="black">
                  <a:hueOff val="0"/>
                  <a:satOff val="0"/>
                  <a:lumOff val="0"/>
                  <a:alphaOff val="0"/>
                </a:prstClr>
              </a:solidFill>
              <a:latin typeface="Calibri" panose="020F0502020204030204"/>
              <a:ea typeface="+mn-ea"/>
              <a:cs typeface="+mn-cs"/>
            </a:rPr>
            <a:t>MTech Structural</a:t>
          </a:r>
        </a:p>
      </dsp:txBody>
      <dsp:txXfrm>
        <a:off x="4220838" y="3937325"/>
        <a:ext cx="1568415" cy="1790006"/>
      </dsp:txXfrm>
    </dsp:sp>
    <dsp:sp modelId="{D005CCF5-DEFE-421D-B439-3ED8E4C83EA8}">
      <dsp:nvSpPr>
        <dsp:cNvPr id="0" name=""/>
        <dsp:cNvSpPr/>
      </dsp:nvSpPr>
      <dsp:spPr>
        <a:xfrm>
          <a:off x="5975592" y="3757864"/>
          <a:ext cx="1662603" cy="19395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76B4F7-1107-48AA-BA29-7AF106895401}">
      <dsp:nvSpPr>
        <dsp:cNvPr id="0" name=""/>
        <dsp:cNvSpPr/>
      </dsp:nvSpPr>
      <dsp:spPr>
        <a:xfrm>
          <a:off x="6113135" y="3888529"/>
          <a:ext cx="1662603" cy="193950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ts val="0"/>
            </a:spcAft>
          </a:pPr>
          <a:r>
            <a:rPr lang="en-IN" sz="2000" b="1" kern="1200" dirty="0">
              <a:solidFill>
                <a:prstClr val="black">
                  <a:hueOff val="0"/>
                  <a:satOff val="0"/>
                  <a:lumOff val="0"/>
                  <a:alphaOff val="0"/>
                </a:prstClr>
              </a:solidFill>
              <a:latin typeface="Calibri" panose="020F0502020204030204"/>
              <a:ea typeface="+mn-ea"/>
              <a:cs typeface="+mn-cs"/>
            </a:rPr>
            <a:t>Sr. Engr. </a:t>
          </a:r>
        </a:p>
        <a:p>
          <a:pPr lvl="0" algn="ctr" defTabSz="889000">
            <a:lnSpc>
              <a:spcPct val="90000"/>
            </a:lnSpc>
            <a:spcBef>
              <a:spcPct val="0"/>
            </a:spcBef>
            <a:spcAft>
              <a:spcPts val="0"/>
            </a:spcAft>
          </a:pPr>
          <a:r>
            <a:rPr lang="en-IN" sz="2000" b="1" kern="1200" dirty="0">
              <a:solidFill>
                <a:prstClr val="black">
                  <a:hueOff val="0"/>
                  <a:satOff val="0"/>
                  <a:lumOff val="0"/>
                  <a:alphaOff val="0"/>
                </a:prstClr>
              </a:solidFill>
              <a:latin typeface="Calibri" panose="020F0502020204030204"/>
              <a:ea typeface="+mn-ea"/>
              <a:cs typeface="+mn-cs"/>
            </a:rPr>
            <a:t>Karishma</a:t>
          </a:r>
        </a:p>
        <a:p>
          <a:pPr lvl="0" algn="ctr" defTabSz="889000">
            <a:lnSpc>
              <a:spcPct val="90000"/>
            </a:lnSpc>
            <a:spcBef>
              <a:spcPct val="0"/>
            </a:spcBef>
            <a:spcAft>
              <a:spcPts val="0"/>
            </a:spcAft>
          </a:pPr>
          <a:r>
            <a:rPr lang="en-IN" sz="2000" b="1" kern="1200" dirty="0">
              <a:solidFill>
                <a:prstClr val="black">
                  <a:hueOff val="0"/>
                  <a:satOff val="0"/>
                  <a:lumOff val="0"/>
                  <a:alphaOff val="0"/>
                </a:prstClr>
              </a:solidFill>
              <a:latin typeface="Calibri" panose="020F0502020204030204"/>
              <a:ea typeface="+mn-ea"/>
              <a:cs typeface="+mn-cs"/>
            </a:rPr>
            <a:t>BTech - Electrical</a:t>
          </a:r>
        </a:p>
      </dsp:txBody>
      <dsp:txXfrm>
        <a:off x="6161831" y="3937225"/>
        <a:ext cx="1565211" cy="1842117"/>
      </dsp:txXfrm>
    </dsp:sp>
    <dsp:sp modelId="{6DF74AEB-C038-44DB-9707-D7D6F9746F98}">
      <dsp:nvSpPr>
        <dsp:cNvPr id="0" name=""/>
        <dsp:cNvSpPr/>
      </dsp:nvSpPr>
      <dsp:spPr>
        <a:xfrm>
          <a:off x="7913281" y="3757864"/>
          <a:ext cx="1769692" cy="19203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5D3FE3-56D0-405A-B770-C9943578AC15}">
      <dsp:nvSpPr>
        <dsp:cNvPr id="0" name=""/>
        <dsp:cNvSpPr/>
      </dsp:nvSpPr>
      <dsp:spPr>
        <a:xfrm>
          <a:off x="8050824" y="3888529"/>
          <a:ext cx="1769692" cy="19203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algn="ctr" defTabSz="889000">
            <a:lnSpc>
              <a:spcPct val="90000"/>
            </a:lnSpc>
            <a:spcBef>
              <a:spcPct val="0"/>
            </a:spcBef>
            <a:spcAft>
              <a:spcPts val="0"/>
            </a:spcAft>
            <a:buNone/>
          </a:pPr>
          <a:r>
            <a:rPr lang="en-IN" sz="2000" b="1" kern="1200" dirty="0">
              <a:solidFill>
                <a:prstClr val="black">
                  <a:hueOff val="0"/>
                  <a:satOff val="0"/>
                  <a:lumOff val="0"/>
                  <a:alphaOff val="0"/>
                </a:prstClr>
              </a:solidFill>
              <a:latin typeface="Calibri" panose="020F0502020204030204"/>
              <a:ea typeface="+mn-ea"/>
              <a:cs typeface="+mn-cs"/>
            </a:rPr>
            <a:t>Sr. Engr. Ashutosh</a:t>
          </a:r>
        </a:p>
        <a:p>
          <a:pPr marL="0" lvl="0" algn="ctr" defTabSz="889000">
            <a:lnSpc>
              <a:spcPct val="90000"/>
            </a:lnSpc>
            <a:spcBef>
              <a:spcPct val="0"/>
            </a:spcBef>
            <a:spcAft>
              <a:spcPts val="0"/>
            </a:spcAft>
            <a:buNone/>
          </a:pPr>
          <a:r>
            <a:rPr lang="en-IN" sz="2000" b="1" kern="1200" dirty="0">
              <a:solidFill>
                <a:prstClr val="black">
                  <a:hueOff val="0"/>
                  <a:satOff val="0"/>
                  <a:lumOff val="0"/>
                  <a:alphaOff val="0"/>
                </a:prstClr>
              </a:solidFill>
              <a:latin typeface="Calibri" panose="020F0502020204030204"/>
              <a:ea typeface="+mn-ea"/>
              <a:cs typeface="+mn-cs"/>
            </a:rPr>
            <a:t>BTech Mechanical</a:t>
          </a:r>
        </a:p>
      </dsp:txBody>
      <dsp:txXfrm>
        <a:off x="8102657" y="3940362"/>
        <a:ext cx="1666026" cy="1816671"/>
      </dsp:txXfrm>
    </dsp:sp>
    <dsp:sp modelId="{0CAB6761-B0CA-4D0B-B31A-ECD75618AE5F}">
      <dsp:nvSpPr>
        <dsp:cNvPr id="0" name=""/>
        <dsp:cNvSpPr/>
      </dsp:nvSpPr>
      <dsp:spPr>
        <a:xfrm>
          <a:off x="9958060" y="3757864"/>
          <a:ext cx="1926879" cy="18561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86B5D7-4839-4D3D-8236-ABE23E90C3C4}">
      <dsp:nvSpPr>
        <dsp:cNvPr id="0" name=""/>
        <dsp:cNvSpPr/>
      </dsp:nvSpPr>
      <dsp:spPr>
        <a:xfrm>
          <a:off x="10095603" y="3888529"/>
          <a:ext cx="1926879" cy="185617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algn="ctr" defTabSz="889000">
            <a:lnSpc>
              <a:spcPct val="90000"/>
            </a:lnSpc>
            <a:spcBef>
              <a:spcPct val="0"/>
            </a:spcBef>
            <a:spcAft>
              <a:spcPts val="0"/>
            </a:spcAft>
            <a:buNone/>
          </a:pPr>
          <a:r>
            <a:rPr lang="en-IN" sz="2000" b="1" kern="1200" dirty="0">
              <a:solidFill>
                <a:prstClr val="black">
                  <a:hueOff val="0"/>
                  <a:satOff val="0"/>
                  <a:lumOff val="0"/>
                  <a:alphaOff val="0"/>
                </a:prstClr>
              </a:solidFill>
              <a:latin typeface="Calibri" panose="020F0502020204030204"/>
              <a:ea typeface="+mn-ea"/>
              <a:cs typeface="+mn-cs"/>
            </a:rPr>
            <a:t>Sr. Engr. </a:t>
          </a:r>
        </a:p>
        <a:p>
          <a:pPr marL="0" lvl="0" algn="ctr" defTabSz="889000">
            <a:lnSpc>
              <a:spcPct val="90000"/>
            </a:lnSpc>
            <a:spcBef>
              <a:spcPct val="0"/>
            </a:spcBef>
            <a:spcAft>
              <a:spcPts val="0"/>
            </a:spcAft>
            <a:buNone/>
          </a:pPr>
          <a:r>
            <a:rPr lang="en-IN" sz="2000" b="1" kern="1200" dirty="0">
              <a:solidFill>
                <a:prstClr val="black">
                  <a:hueOff val="0"/>
                  <a:satOff val="0"/>
                  <a:lumOff val="0"/>
                  <a:alphaOff val="0"/>
                </a:prstClr>
              </a:solidFill>
              <a:latin typeface="Calibri" panose="020F0502020204030204"/>
              <a:ea typeface="+mn-ea"/>
              <a:cs typeface="+mn-cs"/>
            </a:rPr>
            <a:t>Ajay</a:t>
          </a:r>
        </a:p>
        <a:p>
          <a:pPr marL="0" lvl="0" algn="ctr" defTabSz="889000">
            <a:lnSpc>
              <a:spcPct val="90000"/>
            </a:lnSpc>
            <a:spcBef>
              <a:spcPct val="0"/>
            </a:spcBef>
            <a:spcAft>
              <a:spcPts val="0"/>
            </a:spcAft>
            <a:buNone/>
          </a:pPr>
          <a:r>
            <a:rPr lang="en-IN" sz="2000" b="1" kern="1200" dirty="0">
              <a:solidFill>
                <a:prstClr val="black">
                  <a:hueOff val="0"/>
                  <a:satOff val="0"/>
                  <a:lumOff val="0"/>
                  <a:alphaOff val="0"/>
                </a:prstClr>
              </a:solidFill>
              <a:latin typeface="Calibri" panose="020F0502020204030204"/>
              <a:ea typeface="+mn-ea"/>
              <a:cs typeface="+mn-cs"/>
            </a:rPr>
            <a:t>BTech Mechanical</a:t>
          </a:r>
        </a:p>
      </dsp:txBody>
      <dsp:txXfrm>
        <a:off x="10149969" y="3942895"/>
        <a:ext cx="1818147" cy="17474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A14012-2057-4F07-8198-FAB6C9F4992E}">
      <dsp:nvSpPr>
        <dsp:cNvPr id="0" name=""/>
        <dsp:cNvSpPr/>
      </dsp:nvSpPr>
      <dsp:spPr>
        <a:xfrm>
          <a:off x="5768523" y="1213944"/>
          <a:ext cx="4086501" cy="556444"/>
        </a:xfrm>
        <a:custGeom>
          <a:avLst/>
          <a:gdLst/>
          <a:ahLst/>
          <a:cxnLst/>
          <a:rect l="0" t="0" r="0" b="0"/>
          <a:pathLst>
            <a:path>
              <a:moveTo>
                <a:pt x="0" y="0"/>
              </a:moveTo>
              <a:lnTo>
                <a:pt x="0" y="379466"/>
              </a:lnTo>
              <a:lnTo>
                <a:pt x="4086501" y="379466"/>
              </a:lnTo>
              <a:lnTo>
                <a:pt x="4086501" y="5564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8C5835-1FFA-4F4C-92C3-2A439F3F2E87}">
      <dsp:nvSpPr>
        <dsp:cNvPr id="0" name=""/>
        <dsp:cNvSpPr/>
      </dsp:nvSpPr>
      <dsp:spPr>
        <a:xfrm>
          <a:off x="5768523" y="1213944"/>
          <a:ext cx="157513" cy="555611"/>
        </a:xfrm>
        <a:custGeom>
          <a:avLst/>
          <a:gdLst/>
          <a:ahLst/>
          <a:cxnLst/>
          <a:rect l="0" t="0" r="0" b="0"/>
          <a:pathLst>
            <a:path>
              <a:moveTo>
                <a:pt x="0" y="0"/>
              </a:moveTo>
              <a:lnTo>
                <a:pt x="0" y="378632"/>
              </a:lnTo>
              <a:lnTo>
                <a:pt x="157513" y="378632"/>
              </a:lnTo>
              <a:lnTo>
                <a:pt x="157513" y="5556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EFE95CA-2AA2-4364-8D6D-D6D21DCE20D7}">
      <dsp:nvSpPr>
        <dsp:cNvPr id="0" name=""/>
        <dsp:cNvSpPr/>
      </dsp:nvSpPr>
      <dsp:spPr>
        <a:xfrm>
          <a:off x="2076028" y="1213944"/>
          <a:ext cx="3692494" cy="555611"/>
        </a:xfrm>
        <a:custGeom>
          <a:avLst/>
          <a:gdLst/>
          <a:ahLst/>
          <a:cxnLst/>
          <a:rect l="0" t="0" r="0" b="0"/>
          <a:pathLst>
            <a:path>
              <a:moveTo>
                <a:pt x="3692494" y="0"/>
              </a:moveTo>
              <a:lnTo>
                <a:pt x="3692494" y="378632"/>
              </a:lnTo>
              <a:lnTo>
                <a:pt x="0" y="378632"/>
              </a:lnTo>
              <a:lnTo>
                <a:pt x="0" y="5556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63E823E-6141-4CEB-AA6D-D53D16669986}">
      <dsp:nvSpPr>
        <dsp:cNvPr id="0" name=""/>
        <dsp:cNvSpPr/>
      </dsp:nvSpPr>
      <dsp:spPr>
        <a:xfrm>
          <a:off x="4813317" y="833"/>
          <a:ext cx="1910410" cy="12131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84BD7D-7192-4220-A5F3-21142ABC9C83}">
      <dsp:nvSpPr>
        <dsp:cNvPr id="0" name=""/>
        <dsp:cNvSpPr/>
      </dsp:nvSpPr>
      <dsp:spPr>
        <a:xfrm>
          <a:off x="5025585" y="202488"/>
          <a:ext cx="1910410" cy="12131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IN" sz="2700" kern="1200" dirty="0"/>
            <a:t>DGM (PS)</a:t>
          </a:r>
        </a:p>
        <a:p>
          <a:pPr lvl="0" algn="ctr" defTabSz="1200150">
            <a:lnSpc>
              <a:spcPct val="90000"/>
            </a:lnSpc>
            <a:spcBef>
              <a:spcPct val="0"/>
            </a:spcBef>
            <a:spcAft>
              <a:spcPct val="35000"/>
            </a:spcAft>
          </a:pPr>
          <a:r>
            <a:rPr lang="en-IN" sz="2700" kern="1200" dirty="0"/>
            <a:t>(Anita)</a:t>
          </a:r>
        </a:p>
      </dsp:txBody>
      <dsp:txXfrm>
        <a:off x="5061116" y="238019"/>
        <a:ext cx="1839348" cy="1142048"/>
      </dsp:txXfrm>
    </dsp:sp>
    <dsp:sp modelId="{7A959811-8173-4F46-8C9F-D75FF51D25B4}">
      <dsp:nvSpPr>
        <dsp:cNvPr id="0" name=""/>
        <dsp:cNvSpPr/>
      </dsp:nvSpPr>
      <dsp:spPr>
        <a:xfrm>
          <a:off x="236494" y="1769555"/>
          <a:ext cx="3679069" cy="12131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69D891-86BE-44D0-B088-7B9A67985EE7}">
      <dsp:nvSpPr>
        <dsp:cNvPr id="0" name=""/>
        <dsp:cNvSpPr/>
      </dsp:nvSpPr>
      <dsp:spPr>
        <a:xfrm>
          <a:off x="448762" y="1971210"/>
          <a:ext cx="3679069" cy="12131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IN" sz="3100" kern="1200" dirty="0"/>
            <a:t>Manager </a:t>
          </a:r>
        </a:p>
        <a:p>
          <a:pPr lvl="0" algn="ctr" defTabSz="1377950">
            <a:lnSpc>
              <a:spcPct val="90000"/>
            </a:lnSpc>
            <a:spcBef>
              <a:spcPct val="0"/>
            </a:spcBef>
            <a:spcAft>
              <a:spcPct val="35000"/>
            </a:spcAft>
          </a:pPr>
          <a:r>
            <a:rPr lang="en-IN" sz="2800" kern="1200" dirty="0"/>
            <a:t>(Ms Aditee)</a:t>
          </a:r>
        </a:p>
      </dsp:txBody>
      <dsp:txXfrm>
        <a:off x="484293" y="2006741"/>
        <a:ext cx="3608007" cy="1142048"/>
      </dsp:txXfrm>
    </dsp:sp>
    <dsp:sp modelId="{BA3E16DB-19B4-4FBE-B5C3-758B11614206}">
      <dsp:nvSpPr>
        <dsp:cNvPr id="0" name=""/>
        <dsp:cNvSpPr/>
      </dsp:nvSpPr>
      <dsp:spPr>
        <a:xfrm>
          <a:off x="4340099" y="1769555"/>
          <a:ext cx="3171874" cy="12131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7A1CF4-8F45-4CAF-8AE9-20CACCF67545}">
      <dsp:nvSpPr>
        <dsp:cNvPr id="0" name=""/>
        <dsp:cNvSpPr/>
      </dsp:nvSpPr>
      <dsp:spPr>
        <a:xfrm>
          <a:off x="4552367" y="1971210"/>
          <a:ext cx="3171874" cy="12131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IN" sz="3100" kern="1200" dirty="0"/>
            <a:t>Sr. Engineer </a:t>
          </a:r>
          <a:r>
            <a:rPr lang="en-IN" sz="2800" kern="1200" dirty="0"/>
            <a:t>(Mr Dileep)</a:t>
          </a:r>
          <a:endParaRPr lang="en-IN" sz="3100" kern="1200" dirty="0"/>
        </a:p>
      </dsp:txBody>
      <dsp:txXfrm>
        <a:off x="4587898" y="2006741"/>
        <a:ext cx="3100812" cy="1142048"/>
      </dsp:txXfrm>
    </dsp:sp>
    <dsp:sp modelId="{5E3E2A40-84B6-48A4-BA29-CE4416E932FC}">
      <dsp:nvSpPr>
        <dsp:cNvPr id="0" name=""/>
        <dsp:cNvSpPr/>
      </dsp:nvSpPr>
      <dsp:spPr>
        <a:xfrm>
          <a:off x="8173003" y="1770389"/>
          <a:ext cx="3364042" cy="12131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B31C48-1931-44E9-80BB-541427C57903}">
      <dsp:nvSpPr>
        <dsp:cNvPr id="0" name=""/>
        <dsp:cNvSpPr/>
      </dsp:nvSpPr>
      <dsp:spPr>
        <a:xfrm>
          <a:off x="8385271" y="1972044"/>
          <a:ext cx="3364042" cy="12131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IN" sz="2700" kern="1200" dirty="0"/>
            <a:t>Sr. Engineer </a:t>
          </a:r>
          <a:r>
            <a:rPr lang="en-IN" sz="2400" kern="1200" dirty="0"/>
            <a:t>(Mr Ashutosh)</a:t>
          </a:r>
          <a:endParaRPr lang="en-IN" sz="2700" kern="1200" dirty="0"/>
        </a:p>
      </dsp:txBody>
      <dsp:txXfrm>
        <a:off x="8420802" y="2007575"/>
        <a:ext cx="3292980" cy="11420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A14012-2057-4F07-8198-FAB6C9F4992E}">
      <dsp:nvSpPr>
        <dsp:cNvPr id="0" name=""/>
        <dsp:cNvSpPr/>
      </dsp:nvSpPr>
      <dsp:spPr>
        <a:xfrm>
          <a:off x="5830700" y="1148028"/>
          <a:ext cx="3996903" cy="525416"/>
        </a:xfrm>
        <a:custGeom>
          <a:avLst/>
          <a:gdLst/>
          <a:ahLst/>
          <a:cxnLst/>
          <a:rect l="0" t="0" r="0" b="0"/>
          <a:pathLst>
            <a:path>
              <a:moveTo>
                <a:pt x="0" y="0"/>
              </a:moveTo>
              <a:lnTo>
                <a:pt x="0" y="358333"/>
              </a:lnTo>
              <a:lnTo>
                <a:pt x="3996903" y="358333"/>
              </a:lnTo>
              <a:lnTo>
                <a:pt x="3996903" y="52541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8C5835-1FFA-4F4C-92C3-2A439F3F2E87}">
      <dsp:nvSpPr>
        <dsp:cNvPr id="0" name=""/>
        <dsp:cNvSpPr/>
      </dsp:nvSpPr>
      <dsp:spPr>
        <a:xfrm>
          <a:off x="5623954" y="1148028"/>
          <a:ext cx="206746" cy="524545"/>
        </a:xfrm>
        <a:custGeom>
          <a:avLst/>
          <a:gdLst/>
          <a:ahLst/>
          <a:cxnLst/>
          <a:rect l="0" t="0" r="0" b="0"/>
          <a:pathLst>
            <a:path>
              <a:moveTo>
                <a:pt x="206746" y="0"/>
              </a:moveTo>
              <a:lnTo>
                <a:pt x="206746" y="357462"/>
              </a:lnTo>
              <a:lnTo>
                <a:pt x="0" y="357462"/>
              </a:lnTo>
              <a:lnTo>
                <a:pt x="0" y="52454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EFE95CA-2AA2-4364-8D6D-D6D21DCE20D7}">
      <dsp:nvSpPr>
        <dsp:cNvPr id="0" name=""/>
        <dsp:cNvSpPr/>
      </dsp:nvSpPr>
      <dsp:spPr>
        <a:xfrm>
          <a:off x="1426651" y="1148028"/>
          <a:ext cx="4404048" cy="508488"/>
        </a:xfrm>
        <a:custGeom>
          <a:avLst/>
          <a:gdLst/>
          <a:ahLst/>
          <a:cxnLst/>
          <a:rect l="0" t="0" r="0" b="0"/>
          <a:pathLst>
            <a:path>
              <a:moveTo>
                <a:pt x="4404048" y="0"/>
              </a:moveTo>
              <a:lnTo>
                <a:pt x="4404048" y="341405"/>
              </a:lnTo>
              <a:lnTo>
                <a:pt x="0" y="341405"/>
              </a:lnTo>
              <a:lnTo>
                <a:pt x="0" y="50848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63E823E-6141-4CEB-AA6D-D53D16669986}">
      <dsp:nvSpPr>
        <dsp:cNvPr id="0" name=""/>
        <dsp:cNvSpPr/>
      </dsp:nvSpPr>
      <dsp:spPr>
        <a:xfrm>
          <a:off x="4454177" y="2745"/>
          <a:ext cx="2753044" cy="114528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84BD7D-7192-4220-A5F3-21142ABC9C83}">
      <dsp:nvSpPr>
        <dsp:cNvPr id="0" name=""/>
        <dsp:cNvSpPr/>
      </dsp:nvSpPr>
      <dsp:spPr>
        <a:xfrm>
          <a:off x="4654577" y="193124"/>
          <a:ext cx="2753044" cy="114528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IN" sz="2400" kern="1200" dirty="0"/>
            <a:t>DGM (PS)</a:t>
          </a:r>
        </a:p>
        <a:p>
          <a:pPr lvl="0" algn="ctr" defTabSz="1066800">
            <a:lnSpc>
              <a:spcPct val="90000"/>
            </a:lnSpc>
            <a:spcBef>
              <a:spcPct val="0"/>
            </a:spcBef>
            <a:spcAft>
              <a:spcPct val="35000"/>
            </a:spcAft>
          </a:pPr>
          <a:r>
            <a:rPr lang="en-IN" sz="2400" kern="1200" dirty="0"/>
            <a:t>(Anita Mohan Goel)</a:t>
          </a:r>
        </a:p>
      </dsp:txBody>
      <dsp:txXfrm>
        <a:off x="4688121" y="226668"/>
        <a:ext cx="2685956" cy="1078195"/>
      </dsp:txXfrm>
    </dsp:sp>
    <dsp:sp modelId="{7A959811-8173-4F46-8C9F-D75FF51D25B4}">
      <dsp:nvSpPr>
        <dsp:cNvPr id="0" name=""/>
        <dsp:cNvSpPr/>
      </dsp:nvSpPr>
      <dsp:spPr>
        <a:xfrm>
          <a:off x="-200399" y="1656517"/>
          <a:ext cx="3254101" cy="114528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69D891-86BE-44D0-B088-7B9A67985EE7}">
      <dsp:nvSpPr>
        <dsp:cNvPr id="0" name=""/>
        <dsp:cNvSpPr/>
      </dsp:nvSpPr>
      <dsp:spPr>
        <a:xfrm>
          <a:off x="0" y="1846897"/>
          <a:ext cx="3254101" cy="114528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IN" sz="3100" kern="1200" dirty="0"/>
            <a:t>Manager </a:t>
          </a:r>
        </a:p>
        <a:p>
          <a:pPr lvl="0" algn="ctr" defTabSz="1377950">
            <a:lnSpc>
              <a:spcPct val="90000"/>
            </a:lnSpc>
            <a:spcBef>
              <a:spcPct val="0"/>
            </a:spcBef>
            <a:spcAft>
              <a:spcPct val="35000"/>
            </a:spcAft>
          </a:pPr>
          <a:r>
            <a:rPr lang="en-IN" sz="2800" kern="1200" dirty="0"/>
            <a:t>(Mr Aalok)</a:t>
          </a:r>
        </a:p>
      </dsp:txBody>
      <dsp:txXfrm>
        <a:off x="33544" y="1880441"/>
        <a:ext cx="3187013" cy="1078195"/>
      </dsp:txXfrm>
    </dsp:sp>
    <dsp:sp modelId="{BA3E16DB-19B4-4FBE-B5C3-758B11614206}">
      <dsp:nvSpPr>
        <dsp:cNvPr id="0" name=""/>
        <dsp:cNvSpPr/>
      </dsp:nvSpPr>
      <dsp:spPr>
        <a:xfrm>
          <a:off x="3659765" y="1672574"/>
          <a:ext cx="3928376" cy="114528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7A1CF4-8F45-4CAF-8AE9-20CACCF67545}">
      <dsp:nvSpPr>
        <dsp:cNvPr id="0" name=""/>
        <dsp:cNvSpPr/>
      </dsp:nvSpPr>
      <dsp:spPr>
        <a:xfrm>
          <a:off x="3860165" y="1862954"/>
          <a:ext cx="3928376" cy="114528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IN" sz="2800" kern="1200" dirty="0"/>
            <a:t>Sr. Engineer </a:t>
          </a:r>
        </a:p>
        <a:p>
          <a:pPr lvl="0" algn="ctr" defTabSz="1244600">
            <a:lnSpc>
              <a:spcPct val="90000"/>
            </a:lnSpc>
            <a:spcBef>
              <a:spcPct val="0"/>
            </a:spcBef>
            <a:spcAft>
              <a:spcPct val="35000"/>
            </a:spcAft>
          </a:pPr>
          <a:r>
            <a:rPr lang="en-IN" sz="2400" kern="1200" dirty="0"/>
            <a:t>(Miss Karishma )</a:t>
          </a:r>
          <a:endParaRPr lang="en-IN" sz="2800" kern="1200" dirty="0"/>
        </a:p>
      </dsp:txBody>
      <dsp:txXfrm>
        <a:off x="3893709" y="1896498"/>
        <a:ext cx="3861288" cy="1078195"/>
      </dsp:txXfrm>
    </dsp:sp>
    <dsp:sp modelId="{5E3E2A40-84B6-48A4-BA29-CE4416E932FC}">
      <dsp:nvSpPr>
        <dsp:cNvPr id="0" name=""/>
        <dsp:cNvSpPr/>
      </dsp:nvSpPr>
      <dsp:spPr>
        <a:xfrm>
          <a:off x="7993806" y="1673445"/>
          <a:ext cx="3667594" cy="114528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B31C48-1931-44E9-80BB-541427C57903}">
      <dsp:nvSpPr>
        <dsp:cNvPr id="0" name=""/>
        <dsp:cNvSpPr/>
      </dsp:nvSpPr>
      <dsp:spPr>
        <a:xfrm>
          <a:off x="8194205" y="1863824"/>
          <a:ext cx="3667594" cy="114528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IN" sz="2700" kern="1200" dirty="0"/>
            <a:t>Sr. Engineer </a:t>
          </a:r>
        </a:p>
        <a:p>
          <a:pPr lvl="0" algn="ctr" defTabSz="1200150">
            <a:lnSpc>
              <a:spcPct val="90000"/>
            </a:lnSpc>
            <a:spcBef>
              <a:spcPct val="0"/>
            </a:spcBef>
            <a:spcAft>
              <a:spcPct val="35000"/>
            </a:spcAft>
          </a:pPr>
          <a:r>
            <a:rPr lang="en-IN" sz="2400" kern="1200" dirty="0"/>
            <a:t>(Mr Ajay)</a:t>
          </a:r>
          <a:endParaRPr lang="en-IN" sz="2700" kern="1200" dirty="0"/>
        </a:p>
      </dsp:txBody>
      <dsp:txXfrm>
        <a:off x="8227749" y="1897368"/>
        <a:ext cx="3600506" cy="107819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0.89125</cdr:x>
      <cdr:y>0.70754</cdr:y>
    </cdr:from>
    <cdr:to>
      <cdr:x>1</cdr:x>
      <cdr:y>1</cdr:y>
    </cdr:to>
    <cdr:sp macro="" textlink="">
      <cdr:nvSpPr>
        <cdr:cNvPr id="2" name="TextBox 1"/>
        <cdr:cNvSpPr txBox="1"/>
      </cdr:nvSpPr>
      <cdr:spPr>
        <a:xfrm xmlns:a="http://schemas.openxmlformats.org/drawingml/2006/main">
          <a:off x="7493795" y="2212182"/>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IN" sz="110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468DEFD1-A745-6D1E-08DC-9F2C5E19F2D7}"/>
              </a:ext>
            </a:extLst>
          </p:cNvPr>
          <p:cNvSpPr>
            <a:spLocks noGrp="1"/>
          </p:cNvSpPr>
          <p:nvPr>
            <p:ph type="hdr" sz="quarter"/>
          </p:nvPr>
        </p:nvSpPr>
        <p:spPr>
          <a:xfrm>
            <a:off x="0" y="0"/>
            <a:ext cx="2919413" cy="495300"/>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xmlns="" id="{0B70FFD5-1760-384C-135A-634F21194656}"/>
              </a:ext>
            </a:extLst>
          </p:cNvPr>
          <p:cNvSpPr>
            <a:spLocks noGrp="1"/>
          </p:cNvSpPr>
          <p:nvPr>
            <p:ph type="dt" sz="quarter" idx="1"/>
          </p:nvPr>
        </p:nvSpPr>
        <p:spPr>
          <a:xfrm>
            <a:off x="3814763" y="0"/>
            <a:ext cx="2919412" cy="495300"/>
          </a:xfrm>
          <a:prstGeom prst="rect">
            <a:avLst/>
          </a:prstGeom>
        </p:spPr>
        <p:txBody>
          <a:bodyPr vert="horz" lIns="91440" tIns="45720" rIns="91440" bIns="45720" rtlCol="0"/>
          <a:lstStyle>
            <a:lvl1pPr algn="r">
              <a:defRPr sz="1200"/>
            </a:lvl1pPr>
          </a:lstStyle>
          <a:p>
            <a:fld id="{91D81B41-22C8-4029-B834-06C8EB03D1F6}" type="datetimeFigureOut">
              <a:rPr lang="en-IN" smtClean="0"/>
              <a:t>15-09-2025</a:t>
            </a:fld>
            <a:endParaRPr lang="en-IN"/>
          </a:p>
        </p:txBody>
      </p:sp>
      <p:sp>
        <p:nvSpPr>
          <p:cNvPr id="4" name="Footer Placeholder 3">
            <a:extLst>
              <a:ext uri="{FF2B5EF4-FFF2-40B4-BE49-F238E27FC236}">
                <a16:creationId xmlns:a16="http://schemas.microsoft.com/office/drawing/2014/main" xmlns="" id="{D35B8518-FB49-5DF9-C1C6-4BEA8E461E71}"/>
              </a:ext>
            </a:extLst>
          </p:cNvPr>
          <p:cNvSpPr>
            <a:spLocks noGrp="1"/>
          </p:cNvSpPr>
          <p:nvPr>
            <p:ph type="ftr" sz="quarter" idx="2"/>
          </p:nvPr>
        </p:nvSpPr>
        <p:spPr>
          <a:xfrm>
            <a:off x="0" y="9371013"/>
            <a:ext cx="2919413" cy="4953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xmlns="" id="{96AE9FE8-ED74-6928-87EE-D0B357F9E1D6}"/>
              </a:ext>
            </a:extLst>
          </p:cNvPr>
          <p:cNvSpPr>
            <a:spLocks noGrp="1"/>
          </p:cNvSpPr>
          <p:nvPr>
            <p:ph type="sldNum" sz="quarter" idx="3"/>
          </p:nvPr>
        </p:nvSpPr>
        <p:spPr>
          <a:xfrm>
            <a:off x="3814763" y="9371013"/>
            <a:ext cx="2919412" cy="495300"/>
          </a:xfrm>
          <a:prstGeom prst="rect">
            <a:avLst/>
          </a:prstGeom>
        </p:spPr>
        <p:txBody>
          <a:bodyPr vert="horz" lIns="91440" tIns="45720" rIns="91440" bIns="45720" rtlCol="0" anchor="b"/>
          <a:lstStyle>
            <a:lvl1pPr algn="r">
              <a:defRPr sz="1200"/>
            </a:lvl1pPr>
          </a:lstStyle>
          <a:p>
            <a:fld id="{5B2D357C-C53A-4EAB-85EF-F1C1045C3611}" type="slidenum">
              <a:rPr lang="en-IN" smtClean="0"/>
              <a:t>‹#›</a:t>
            </a:fld>
            <a:endParaRPr lang="en-IN"/>
          </a:p>
        </p:txBody>
      </p:sp>
    </p:spTree>
    <p:extLst>
      <p:ext uri="{BB962C8B-B14F-4D97-AF65-F5344CB8AC3E}">
        <p14:creationId xmlns:p14="http://schemas.microsoft.com/office/powerpoint/2010/main" val="25575087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3"/>
            <a:ext cx="2918832" cy="495029"/>
          </a:xfrm>
          <a:prstGeom prst="rect">
            <a:avLst/>
          </a:prstGeom>
        </p:spPr>
        <p:txBody>
          <a:bodyPr vert="horz" lIns="91399" tIns="45700" rIns="91399" bIns="45700" rtlCol="0"/>
          <a:lstStyle>
            <a:lvl1pPr algn="l">
              <a:defRPr sz="1200"/>
            </a:lvl1pPr>
          </a:lstStyle>
          <a:p>
            <a:endParaRPr lang="en-IN"/>
          </a:p>
        </p:txBody>
      </p:sp>
      <p:sp>
        <p:nvSpPr>
          <p:cNvPr id="3" name="Date Placeholder 2"/>
          <p:cNvSpPr>
            <a:spLocks noGrp="1"/>
          </p:cNvSpPr>
          <p:nvPr>
            <p:ph type="dt" idx="1"/>
          </p:nvPr>
        </p:nvSpPr>
        <p:spPr>
          <a:xfrm>
            <a:off x="3815372" y="3"/>
            <a:ext cx="2918832" cy="495029"/>
          </a:xfrm>
          <a:prstGeom prst="rect">
            <a:avLst/>
          </a:prstGeom>
        </p:spPr>
        <p:txBody>
          <a:bodyPr vert="horz" lIns="91399" tIns="45700" rIns="91399" bIns="45700" rtlCol="0"/>
          <a:lstStyle>
            <a:lvl1pPr algn="r">
              <a:defRPr sz="1200"/>
            </a:lvl1pPr>
          </a:lstStyle>
          <a:p>
            <a:fld id="{DF16E867-EC0C-42CE-B2B2-CEF77EDA0F9F}" type="datetimeFigureOut">
              <a:rPr lang="en-IN" smtClean="0"/>
              <a:t>15-09-2025</a:t>
            </a:fld>
            <a:endParaRPr lang="en-IN"/>
          </a:p>
        </p:txBody>
      </p:sp>
      <p:sp>
        <p:nvSpPr>
          <p:cNvPr id="4" name="Slide Image Placeholder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399" tIns="45700" rIns="91399" bIns="45700" rtlCol="0" anchor="ctr"/>
          <a:lstStyle/>
          <a:p>
            <a:endParaRPr lang="en-IN"/>
          </a:p>
        </p:txBody>
      </p:sp>
      <p:sp>
        <p:nvSpPr>
          <p:cNvPr id="5" name="Notes Placeholder 4"/>
          <p:cNvSpPr>
            <a:spLocks noGrp="1"/>
          </p:cNvSpPr>
          <p:nvPr>
            <p:ph type="body" sz="quarter" idx="3"/>
          </p:nvPr>
        </p:nvSpPr>
        <p:spPr>
          <a:xfrm>
            <a:off x="673577" y="4748167"/>
            <a:ext cx="5388610" cy="3884861"/>
          </a:xfrm>
          <a:prstGeom prst="rect">
            <a:avLst/>
          </a:prstGeom>
        </p:spPr>
        <p:txBody>
          <a:bodyPr vert="horz" lIns="91399" tIns="45700" rIns="91399" bIns="4570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371287"/>
            <a:ext cx="2918832" cy="495027"/>
          </a:xfrm>
          <a:prstGeom prst="rect">
            <a:avLst/>
          </a:prstGeom>
        </p:spPr>
        <p:txBody>
          <a:bodyPr vert="horz" lIns="91399" tIns="45700" rIns="91399" bIns="45700" rtlCol="0" anchor="b"/>
          <a:lstStyle>
            <a:lvl1pPr algn="l">
              <a:defRPr sz="1200"/>
            </a:lvl1pPr>
          </a:lstStyle>
          <a:p>
            <a:endParaRPr lang="en-IN"/>
          </a:p>
        </p:txBody>
      </p:sp>
      <p:sp>
        <p:nvSpPr>
          <p:cNvPr id="7" name="Slide Number Placeholder 6"/>
          <p:cNvSpPr>
            <a:spLocks noGrp="1"/>
          </p:cNvSpPr>
          <p:nvPr>
            <p:ph type="sldNum" sz="quarter" idx="5"/>
          </p:nvPr>
        </p:nvSpPr>
        <p:spPr>
          <a:xfrm>
            <a:off x="3815372" y="9371287"/>
            <a:ext cx="2918832" cy="495027"/>
          </a:xfrm>
          <a:prstGeom prst="rect">
            <a:avLst/>
          </a:prstGeom>
        </p:spPr>
        <p:txBody>
          <a:bodyPr vert="horz" lIns="91399" tIns="45700" rIns="91399" bIns="45700" rtlCol="0" anchor="b"/>
          <a:lstStyle>
            <a:lvl1pPr algn="r">
              <a:defRPr sz="1200"/>
            </a:lvl1pPr>
          </a:lstStyle>
          <a:p>
            <a:fld id="{397ABA0D-EA83-4A17-BDD7-D87ADB6A0CBD}" type="slidenum">
              <a:rPr lang="en-IN" smtClean="0"/>
              <a:t>‹#›</a:t>
            </a:fld>
            <a:endParaRPr lang="en-IN"/>
          </a:p>
        </p:txBody>
      </p:sp>
    </p:spTree>
    <p:extLst>
      <p:ext uri="{BB962C8B-B14F-4D97-AF65-F5344CB8AC3E}">
        <p14:creationId xmlns:p14="http://schemas.microsoft.com/office/powerpoint/2010/main" val="1566082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97ABA0D-EA83-4A17-BDD7-D87ADB6A0CBD}" type="slidenum">
              <a:rPr lang="en-IN" smtClean="0"/>
              <a:t>1</a:t>
            </a:fld>
            <a:endParaRPr lang="en-IN"/>
          </a:p>
        </p:txBody>
      </p:sp>
    </p:spTree>
    <p:extLst>
      <p:ext uri="{BB962C8B-B14F-4D97-AF65-F5344CB8AC3E}">
        <p14:creationId xmlns:p14="http://schemas.microsoft.com/office/powerpoint/2010/main" val="128074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E4FB1B2-2F58-AC5D-4435-B2BA93C913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xmlns="" id="{E9670B83-169D-3D64-DB5D-B7B83D1B05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xmlns="" id="{7459815B-AA78-B5D1-ACE8-0973C2B46C90}"/>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xmlns="" id="{FA86B90F-A4FA-8EAD-6F81-BBF71B32649F}"/>
              </a:ext>
            </a:extLst>
          </p:cNvPr>
          <p:cNvSpPr>
            <a:spLocks noGrp="1"/>
          </p:cNvSpPr>
          <p:nvPr>
            <p:ph type="sldNum" sz="quarter" idx="5"/>
          </p:nvPr>
        </p:nvSpPr>
        <p:spPr/>
        <p:txBody>
          <a:bodyPr/>
          <a:lstStyle/>
          <a:p>
            <a:fld id="{397ABA0D-EA83-4A17-BDD7-D87ADB6A0CBD}" type="slidenum">
              <a:rPr lang="en-IN" smtClean="0"/>
              <a:t>17</a:t>
            </a:fld>
            <a:endParaRPr lang="en-IN"/>
          </a:p>
        </p:txBody>
      </p:sp>
    </p:spTree>
    <p:extLst>
      <p:ext uri="{BB962C8B-B14F-4D97-AF65-F5344CB8AC3E}">
        <p14:creationId xmlns:p14="http://schemas.microsoft.com/office/powerpoint/2010/main" val="1265421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97ABA0D-EA83-4A17-BDD7-D87ADB6A0CBD}" type="slidenum">
              <a:rPr lang="en-IN" smtClean="0"/>
              <a:t>18</a:t>
            </a:fld>
            <a:endParaRPr lang="en-IN"/>
          </a:p>
        </p:txBody>
      </p:sp>
    </p:spTree>
    <p:extLst>
      <p:ext uri="{BB962C8B-B14F-4D97-AF65-F5344CB8AC3E}">
        <p14:creationId xmlns:p14="http://schemas.microsoft.com/office/powerpoint/2010/main" val="3372565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97ABA0D-EA83-4A17-BDD7-D87ADB6A0CBD}" type="slidenum">
              <a:rPr lang="en-IN" smtClean="0"/>
              <a:t>20</a:t>
            </a:fld>
            <a:endParaRPr lang="en-IN"/>
          </a:p>
        </p:txBody>
      </p:sp>
    </p:spTree>
    <p:extLst>
      <p:ext uri="{BB962C8B-B14F-4D97-AF65-F5344CB8AC3E}">
        <p14:creationId xmlns:p14="http://schemas.microsoft.com/office/powerpoint/2010/main" val="152333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3A2D5F-1943-495D-90CA-45DDE6717B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8259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63A2D5F-1943-495D-90CA-45DDE6717BEB}" type="slidenum">
              <a:rPr lang="en-US" smtClean="0"/>
              <a:t>64</a:t>
            </a:fld>
            <a:endParaRPr lang="en-US"/>
          </a:p>
        </p:txBody>
      </p:sp>
    </p:spTree>
    <p:extLst>
      <p:ext uri="{BB962C8B-B14F-4D97-AF65-F5344CB8AC3E}">
        <p14:creationId xmlns:p14="http://schemas.microsoft.com/office/powerpoint/2010/main" val="805932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9E0289-9E66-669D-8135-EEA606D2C6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A86684D3-752A-70AA-9673-1171569CC5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8A3785E2-5360-BAF2-D7CA-438107394A3B}"/>
              </a:ext>
            </a:extLst>
          </p:cNvPr>
          <p:cNvSpPr>
            <a:spLocks noGrp="1"/>
          </p:cNvSpPr>
          <p:nvPr>
            <p:ph type="dt" sz="half" idx="10"/>
          </p:nvPr>
        </p:nvSpPr>
        <p:spPr/>
        <p:txBody>
          <a:bodyPr/>
          <a:lstStyle/>
          <a:p>
            <a:fld id="{56E43B78-4B15-48B7-844B-FAF50BD23CF6}" type="datetimeFigureOut">
              <a:rPr lang="en-IN" smtClean="0"/>
              <a:t>15-09-2025</a:t>
            </a:fld>
            <a:endParaRPr lang="en-IN"/>
          </a:p>
        </p:txBody>
      </p:sp>
      <p:sp>
        <p:nvSpPr>
          <p:cNvPr id="5" name="Footer Placeholder 4">
            <a:extLst>
              <a:ext uri="{FF2B5EF4-FFF2-40B4-BE49-F238E27FC236}">
                <a16:creationId xmlns:a16="http://schemas.microsoft.com/office/drawing/2014/main" xmlns="" id="{C18B17CA-EF6D-FD48-38BA-C1A9A2C6E99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4CC9C51A-D4E2-1C1D-1291-71C3776C4348}"/>
              </a:ext>
            </a:extLst>
          </p:cNvPr>
          <p:cNvSpPr>
            <a:spLocks noGrp="1"/>
          </p:cNvSpPr>
          <p:nvPr>
            <p:ph type="sldNum" sz="quarter" idx="12"/>
          </p:nvPr>
        </p:nvSpPr>
        <p:spPr/>
        <p:txBody>
          <a:bodyPr/>
          <a:lstStyle/>
          <a:p>
            <a:fld id="{0A5CC0E9-971B-4AE6-BC05-046D8314A3D2}" type="slidenum">
              <a:rPr lang="en-IN" smtClean="0"/>
              <a:t>‹#›</a:t>
            </a:fld>
            <a:endParaRPr lang="en-IN"/>
          </a:p>
        </p:txBody>
      </p:sp>
      <p:cxnSp>
        <p:nvCxnSpPr>
          <p:cNvPr id="8" name="Straight Connector 7">
            <a:extLst>
              <a:ext uri="{FF2B5EF4-FFF2-40B4-BE49-F238E27FC236}">
                <a16:creationId xmlns:a16="http://schemas.microsoft.com/office/drawing/2014/main" xmlns="" id="{B9ED1CF2-CA34-392A-5E17-2289800E0C04}"/>
              </a:ext>
            </a:extLst>
          </p:cNvPr>
          <p:cNvCxnSpPr/>
          <p:nvPr userDrawn="1"/>
        </p:nvCxnSpPr>
        <p:spPr>
          <a:xfrm>
            <a:off x="0" y="92891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5530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13597A-FD8C-FA10-852D-1DA54307AE5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91B2E977-2B42-ABC8-5A52-CE68EF982E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7A02775C-D021-E428-FCBB-D152CFC4723F}"/>
              </a:ext>
            </a:extLst>
          </p:cNvPr>
          <p:cNvSpPr>
            <a:spLocks noGrp="1"/>
          </p:cNvSpPr>
          <p:nvPr>
            <p:ph type="dt" sz="half" idx="10"/>
          </p:nvPr>
        </p:nvSpPr>
        <p:spPr/>
        <p:txBody>
          <a:bodyPr/>
          <a:lstStyle/>
          <a:p>
            <a:fld id="{56E43B78-4B15-48B7-844B-FAF50BD23CF6}" type="datetimeFigureOut">
              <a:rPr lang="en-IN" smtClean="0"/>
              <a:t>15-09-2025</a:t>
            </a:fld>
            <a:endParaRPr lang="en-IN"/>
          </a:p>
        </p:txBody>
      </p:sp>
      <p:sp>
        <p:nvSpPr>
          <p:cNvPr id="5" name="Footer Placeholder 4">
            <a:extLst>
              <a:ext uri="{FF2B5EF4-FFF2-40B4-BE49-F238E27FC236}">
                <a16:creationId xmlns:a16="http://schemas.microsoft.com/office/drawing/2014/main" xmlns="" id="{DD6AB808-FC26-E334-0B92-B6A1C8CF8D4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D74BECF7-A0AB-9D41-E3F1-83335D166B6A}"/>
              </a:ext>
            </a:extLst>
          </p:cNvPr>
          <p:cNvSpPr>
            <a:spLocks noGrp="1"/>
          </p:cNvSpPr>
          <p:nvPr>
            <p:ph type="sldNum" sz="quarter" idx="12"/>
          </p:nvPr>
        </p:nvSpPr>
        <p:spPr/>
        <p:txBody>
          <a:bodyPr/>
          <a:lstStyle/>
          <a:p>
            <a:fld id="{0A5CC0E9-971B-4AE6-BC05-046D8314A3D2}" type="slidenum">
              <a:rPr lang="en-IN" smtClean="0"/>
              <a:t>‹#›</a:t>
            </a:fld>
            <a:endParaRPr lang="en-IN"/>
          </a:p>
        </p:txBody>
      </p:sp>
    </p:spTree>
    <p:extLst>
      <p:ext uri="{BB962C8B-B14F-4D97-AF65-F5344CB8AC3E}">
        <p14:creationId xmlns:p14="http://schemas.microsoft.com/office/powerpoint/2010/main" val="4183342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406B147A-8B8E-7BD3-5DE1-4C6B9DB0D54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AAE5D85B-332D-00BC-9635-77216FAB3E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EC9CB000-2EC0-C826-E293-55C4EAAB3DB6}"/>
              </a:ext>
            </a:extLst>
          </p:cNvPr>
          <p:cNvSpPr>
            <a:spLocks noGrp="1"/>
          </p:cNvSpPr>
          <p:nvPr>
            <p:ph type="dt" sz="half" idx="10"/>
          </p:nvPr>
        </p:nvSpPr>
        <p:spPr/>
        <p:txBody>
          <a:bodyPr/>
          <a:lstStyle/>
          <a:p>
            <a:fld id="{56E43B78-4B15-48B7-844B-FAF50BD23CF6}" type="datetimeFigureOut">
              <a:rPr lang="en-IN" smtClean="0"/>
              <a:t>15-09-2025</a:t>
            </a:fld>
            <a:endParaRPr lang="en-IN"/>
          </a:p>
        </p:txBody>
      </p:sp>
      <p:sp>
        <p:nvSpPr>
          <p:cNvPr id="5" name="Footer Placeholder 4">
            <a:extLst>
              <a:ext uri="{FF2B5EF4-FFF2-40B4-BE49-F238E27FC236}">
                <a16:creationId xmlns:a16="http://schemas.microsoft.com/office/drawing/2014/main" xmlns="" id="{B2EC9D97-066E-0685-AA71-FDE1B19DC8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7DF6159A-F254-4EAE-01FF-7C4069D391BA}"/>
              </a:ext>
            </a:extLst>
          </p:cNvPr>
          <p:cNvSpPr>
            <a:spLocks noGrp="1"/>
          </p:cNvSpPr>
          <p:nvPr>
            <p:ph type="sldNum" sz="quarter" idx="12"/>
          </p:nvPr>
        </p:nvSpPr>
        <p:spPr/>
        <p:txBody>
          <a:bodyPr/>
          <a:lstStyle/>
          <a:p>
            <a:fld id="{0A5CC0E9-971B-4AE6-BC05-046D8314A3D2}" type="slidenum">
              <a:rPr lang="en-IN" smtClean="0"/>
              <a:t>‹#›</a:t>
            </a:fld>
            <a:endParaRPr lang="en-IN"/>
          </a:p>
        </p:txBody>
      </p:sp>
    </p:spTree>
    <p:extLst>
      <p:ext uri="{BB962C8B-B14F-4D97-AF65-F5344CB8AC3E}">
        <p14:creationId xmlns:p14="http://schemas.microsoft.com/office/powerpoint/2010/main" val="24366233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EC11A4-8D12-6D63-38D2-F25BD3959D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813E8EFD-C0B0-E7D6-7DF7-0E8D1A0AD9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1D0B0DCC-C344-D466-0D83-2C85266DB6CF}"/>
              </a:ext>
            </a:extLst>
          </p:cNvPr>
          <p:cNvSpPr>
            <a:spLocks noGrp="1"/>
          </p:cNvSpPr>
          <p:nvPr>
            <p:ph type="dt" sz="half" idx="10"/>
          </p:nvPr>
        </p:nvSpPr>
        <p:spPr/>
        <p:txBody>
          <a:bodyPr/>
          <a:lstStyle/>
          <a:p>
            <a:fld id="{05F29C05-E46B-45A3-894C-8239547FA850}" type="datetimeFigureOut">
              <a:rPr lang="en-IN" smtClean="0"/>
              <a:t>15-09-2025</a:t>
            </a:fld>
            <a:endParaRPr lang="en-IN"/>
          </a:p>
        </p:txBody>
      </p:sp>
      <p:sp>
        <p:nvSpPr>
          <p:cNvPr id="5" name="Footer Placeholder 4">
            <a:extLst>
              <a:ext uri="{FF2B5EF4-FFF2-40B4-BE49-F238E27FC236}">
                <a16:creationId xmlns:a16="http://schemas.microsoft.com/office/drawing/2014/main" xmlns="" id="{6FA308C0-8870-356F-7F45-622DDC289F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DD70E75F-631A-84D4-C248-6E19F08A8513}"/>
              </a:ext>
            </a:extLst>
          </p:cNvPr>
          <p:cNvSpPr>
            <a:spLocks noGrp="1"/>
          </p:cNvSpPr>
          <p:nvPr>
            <p:ph type="sldNum" sz="quarter" idx="12"/>
          </p:nvPr>
        </p:nvSpPr>
        <p:spPr/>
        <p:txBody>
          <a:bodyPr/>
          <a:lstStyle/>
          <a:p>
            <a:fld id="{B62025DE-21F8-441D-AA34-105EB979403C}" type="slidenum">
              <a:rPr lang="en-IN" smtClean="0"/>
              <a:t>‹#›</a:t>
            </a:fld>
            <a:endParaRPr lang="en-IN"/>
          </a:p>
        </p:txBody>
      </p:sp>
    </p:spTree>
    <p:extLst>
      <p:ext uri="{BB962C8B-B14F-4D97-AF65-F5344CB8AC3E}">
        <p14:creationId xmlns:p14="http://schemas.microsoft.com/office/powerpoint/2010/main" val="41735973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4A2C61-7E7C-5266-9F92-4DCC37FAD0A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2E849A57-0252-61A6-F43D-50347B969DF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820CFAD6-65B8-A909-7215-E5089330F9F5}"/>
              </a:ext>
            </a:extLst>
          </p:cNvPr>
          <p:cNvSpPr>
            <a:spLocks noGrp="1"/>
          </p:cNvSpPr>
          <p:nvPr>
            <p:ph type="dt" sz="half" idx="10"/>
          </p:nvPr>
        </p:nvSpPr>
        <p:spPr/>
        <p:txBody>
          <a:bodyPr/>
          <a:lstStyle/>
          <a:p>
            <a:fld id="{05F29C05-E46B-45A3-894C-8239547FA850}" type="datetimeFigureOut">
              <a:rPr lang="en-IN" smtClean="0"/>
              <a:t>15-09-2025</a:t>
            </a:fld>
            <a:endParaRPr lang="en-IN"/>
          </a:p>
        </p:txBody>
      </p:sp>
      <p:sp>
        <p:nvSpPr>
          <p:cNvPr id="5" name="Footer Placeholder 4">
            <a:extLst>
              <a:ext uri="{FF2B5EF4-FFF2-40B4-BE49-F238E27FC236}">
                <a16:creationId xmlns:a16="http://schemas.microsoft.com/office/drawing/2014/main" xmlns="" id="{2D1A508B-9952-3294-A6BB-824513B8065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EFD1B36F-D48B-9E38-8B61-5709AFA0A066}"/>
              </a:ext>
            </a:extLst>
          </p:cNvPr>
          <p:cNvSpPr>
            <a:spLocks noGrp="1"/>
          </p:cNvSpPr>
          <p:nvPr>
            <p:ph type="sldNum" sz="quarter" idx="12"/>
          </p:nvPr>
        </p:nvSpPr>
        <p:spPr/>
        <p:txBody>
          <a:bodyPr/>
          <a:lstStyle/>
          <a:p>
            <a:fld id="{B62025DE-21F8-441D-AA34-105EB979403C}" type="slidenum">
              <a:rPr lang="en-IN" smtClean="0"/>
              <a:t>‹#›</a:t>
            </a:fld>
            <a:endParaRPr lang="en-IN"/>
          </a:p>
        </p:txBody>
      </p:sp>
    </p:spTree>
    <p:extLst>
      <p:ext uri="{BB962C8B-B14F-4D97-AF65-F5344CB8AC3E}">
        <p14:creationId xmlns:p14="http://schemas.microsoft.com/office/powerpoint/2010/main" val="22575911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421BC5-84A7-C22A-EE39-463137B3CB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CCF49508-A730-568C-5B70-A9625453C9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3E131A87-90EE-7090-B6E2-C6664A9AB4B2}"/>
              </a:ext>
            </a:extLst>
          </p:cNvPr>
          <p:cNvSpPr>
            <a:spLocks noGrp="1"/>
          </p:cNvSpPr>
          <p:nvPr>
            <p:ph type="dt" sz="half" idx="10"/>
          </p:nvPr>
        </p:nvSpPr>
        <p:spPr/>
        <p:txBody>
          <a:bodyPr/>
          <a:lstStyle/>
          <a:p>
            <a:fld id="{05F29C05-E46B-45A3-894C-8239547FA850}" type="datetimeFigureOut">
              <a:rPr lang="en-IN" smtClean="0"/>
              <a:t>15-09-2025</a:t>
            </a:fld>
            <a:endParaRPr lang="en-IN"/>
          </a:p>
        </p:txBody>
      </p:sp>
      <p:sp>
        <p:nvSpPr>
          <p:cNvPr id="5" name="Footer Placeholder 4">
            <a:extLst>
              <a:ext uri="{FF2B5EF4-FFF2-40B4-BE49-F238E27FC236}">
                <a16:creationId xmlns:a16="http://schemas.microsoft.com/office/drawing/2014/main" xmlns="" id="{FA60375A-1A11-57F7-9492-96667660F7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8F2DDAB0-C760-7415-FCD4-0C0CE7CE8C65}"/>
              </a:ext>
            </a:extLst>
          </p:cNvPr>
          <p:cNvSpPr>
            <a:spLocks noGrp="1"/>
          </p:cNvSpPr>
          <p:nvPr>
            <p:ph type="sldNum" sz="quarter" idx="12"/>
          </p:nvPr>
        </p:nvSpPr>
        <p:spPr/>
        <p:txBody>
          <a:bodyPr/>
          <a:lstStyle/>
          <a:p>
            <a:fld id="{B62025DE-21F8-441D-AA34-105EB979403C}" type="slidenum">
              <a:rPr lang="en-IN" smtClean="0"/>
              <a:t>‹#›</a:t>
            </a:fld>
            <a:endParaRPr lang="en-IN"/>
          </a:p>
        </p:txBody>
      </p:sp>
    </p:spTree>
    <p:extLst>
      <p:ext uri="{BB962C8B-B14F-4D97-AF65-F5344CB8AC3E}">
        <p14:creationId xmlns:p14="http://schemas.microsoft.com/office/powerpoint/2010/main" val="14457109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D45AF0-705C-D13D-B82D-6C9795401A4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160FFC7C-1F23-E007-95DF-D4F8F17FCE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0E3A19A7-D5D6-42DA-6B51-A5FA18AFCD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0B82F2B9-BB49-A90E-77B9-BBDD2D7E1129}"/>
              </a:ext>
            </a:extLst>
          </p:cNvPr>
          <p:cNvSpPr>
            <a:spLocks noGrp="1"/>
          </p:cNvSpPr>
          <p:nvPr>
            <p:ph type="dt" sz="half" idx="10"/>
          </p:nvPr>
        </p:nvSpPr>
        <p:spPr/>
        <p:txBody>
          <a:bodyPr/>
          <a:lstStyle/>
          <a:p>
            <a:fld id="{05F29C05-E46B-45A3-894C-8239547FA850}" type="datetimeFigureOut">
              <a:rPr lang="en-IN" smtClean="0"/>
              <a:t>15-09-2025</a:t>
            </a:fld>
            <a:endParaRPr lang="en-IN"/>
          </a:p>
        </p:txBody>
      </p:sp>
      <p:sp>
        <p:nvSpPr>
          <p:cNvPr id="6" name="Footer Placeholder 5">
            <a:extLst>
              <a:ext uri="{FF2B5EF4-FFF2-40B4-BE49-F238E27FC236}">
                <a16:creationId xmlns:a16="http://schemas.microsoft.com/office/drawing/2014/main" xmlns="" id="{6FBDA384-156E-7DAE-E507-ECD820F4BE0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48EB623D-E8F7-6C22-7E40-CB69617BC28E}"/>
              </a:ext>
            </a:extLst>
          </p:cNvPr>
          <p:cNvSpPr>
            <a:spLocks noGrp="1"/>
          </p:cNvSpPr>
          <p:nvPr>
            <p:ph type="sldNum" sz="quarter" idx="12"/>
          </p:nvPr>
        </p:nvSpPr>
        <p:spPr/>
        <p:txBody>
          <a:bodyPr/>
          <a:lstStyle/>
          <a:p>
            <a:fld id="{B62025DE-21F8-441D-AA34-105EB979403C}" type="slidenum">
              <a:rPr lang="en-IN" smtClean="0"/>
              <a:t>‹#›</a:t>
            </a:fld>
            <a:endParaRPr lang="en-IN"/>
          </a:p>
        </p:txBody>
      </p:sp>
    </p:spTree>
    <p:extLst>
      <p:ext uri="{BB962C8B-B14F-4D97-AF65-F5344CB8AC3E}">
        <p14:creationId xmlns:p14="http://schemas.microsoft.com/office/powerpoint/2010/main" val="14090130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A38A5D-1391-DED4-A4A8-F2A67E6FE63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F66FC693-AF8C-22D1-C0D4-4EC81664CB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D438F2D0-EA80-1A4B-E06F-9741FA9021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5CA2B4B8-DCE8-31CD-4C47-583699DEE0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5D6B37F1-CAFC-5C05-6856-3277D835D3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68B9C56D-3A2C-5078-C8CF-C3145693ACFE}"/>
              </a:ext>
            </a:extLst>
          </p:cNvPr>
          <p:cNvSpPr>
            <a:spLocks noGrp="1"/>
          </p:cNvSpPr>
          <p:nvPr>
            <p:ph type="dt" sz="half" idx="10"/>
          </p:nvPr>
        </p:nvSpPr>
        <p:spPr/>
        <p:txBody>
          <a:bodyPr/>
          <a:lstStyle/>
          <a:p>
            <a:fld id="{05F29C05-E46B-45A3-894C-8239547FA850}" type="datetimeFigureOut">
              <a:rPr lang="en-IN" smtClean="0"/>
              <a:t>15-09-2025</a:t>
            </a:fld>
            <a:endParaRPr lang="en-IN"/>
          </a:p>
        </p:txBody>
      </p:sp>
      <p:sp>
        <p:nvSpPr>
          <p:cNvPr id="8" name="Footer Placeholder 7">
            <a:extLst>
              <a:ext uri="{FF2B5EF4-FFF2-40B4-BE49-F238E27FC236}">
                <a16:creationId xmlns:a16="http://schemas.microsoft.com/office/drawing/2014/main" xmlns="" id="{99E63EE2-0742-0772-E3C9-8E99AF623D9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6EED1BDD-34FF-62EA-FC84-FADF37C3D892}"/>
              </a:ext>
            </a:extLst>
          </p:cNvPr>
          <p:cNvSpPr>
            <a:spLocks noGrp="1"/>
          </p:cNvSpPr>
          <p:nvPr>
            <p:ph type="sldNum" sz="quarter" idx="12"/>
          </p:nvPr>
        </p:nvSpPr>
        <p:spPr/>
        <p:txBody>
          <a:bodyPr/>
          <a:lstStyle/>
          <a:p>
            <a:fld id="{B62025DE-21F8-441D-AA34-105EB979403C}" type="slidenum">
              <a:rPr lang="en-IN" smtClean="0"/>
              <a:t>‹#›</a:t>
            </a:fld>
            <a:endParaRPr lang="en-IN"/>
          </a:p>
        </p:txBody>
      </p:sp>
    </p:spTree>
    <p:extLst>
      <p:ext uri="{BB962C8B-B14F-4D97-AF65-F5344CB8AC3E}">
        <p14:creationId xmlns:p14="http://schemas.microsoft.com/office/powerpoint/2010/main" val="33788292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F54B35-21BB-2B42-05F6-A39E8B1DEC6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07726B93-0116-FD22-680A-575E568C5266}"/>
              </a:ext>
            </a:extLst>
          </p:cNvPr>
          <p:cNvSpPr>
            <a:spLocks noGrp="1"/>
          </p:cNvSpPr>
          <p:nvPr>
            <p:ph type="dt" sz="half" idx="10"/>
          </p:nvPr>
        </p:nvSpPr>
        <p:spPr/>
        <p:txBody>
          <a:bodyPr/>
          <a:lstStyle/>
          <a:p>
            <a:fld id="{05F29C05-E46B-45A3-894C-8239547FA850}" type="datetimeFigureOut">
              <a:rPr lang="en-IN" smtClean="0"/>
              <a:t>15-09-2025</a:t>
            </a:fld>
            <a:endParaRPr lang="en-IN"/>
          </a:p>
        </p:txBody>
      </p:sp>
      <p:sp>
        <p:nvSpPr>
          <p:cNvPr id="4" name="Footer Placeholder 3">
            <a:extLst>
              <a:ext uri="{FF2B5EF4-FFF2-40B4-BE49-F238E27FC236}">
                <a16:creationId xmlns:a16="http://schemas.microsoft.com/office/drawing/2014/main" xmlns="" id="{1673DE9A-9C78-1AF6-6A5E-8A5AF4E6698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898EFC39-4A42-1CC5-B021-10F48CA73D4B}"/>
              </a:ext>
            </a:extLst>
          </p:cNvPr>
          <p:cNvSpPr>
            <a:spLocks noGrp="1"/>
          </p:cNvSpPr>
          <p:nvPr>
            <p:ph type="sldNum" sz="quarter" idx="12"/>
          </p:nvPr>
        </p:nvSpPr>
        <p:spPr/>
        <p:txBody>
          <a:bodyPr/>
          <a:lstStyle/>
          <a:p>
            <a:fld id="{B62025DE-21F8-441D-AA34-105EB979403C}" type="slidenum">
              <a:rPr lang="en-IN" smtClean="0"/>
              <a:t>‹#›</a:t>
            </a:fld>
            <a:endParaRPr lang="en-IN"/>
          </a:p>
        </p:txBody>
      </p:sp>
    </p:spTree>
    <p:extLst>
      <p:ext uri="{BB962C8B-B14F-4D97-AF65-F5344CB8AC3E}">
        <p14:creationId xmlns:p14="http://schemas.microsoft.com/office/powerpoint/2010/main" val="24368922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E81040C-7936-E0CE-5A35-290C85CD98EB}"/>
              </a:ext>
            </a:extLst>
          </p:cNvPr>
          <p:cNvSpPr>
            <a:spLocks noGrp="1"/>
          </p:cNvSpPr>
          <p:nvPr>
            <p:ph type="dt" sz="half" idx="10"/>
          </p:nvPr>
        </p:nvSpPr>
        <p:spPr/>
        <p:txBody>
          <a:bodyPr/>
          <a:lstStyle/>
          <a:p>
            <a:fld id="{05F29C05-E46B-45A3-894C-8239547FA850}" type="datetimeFigureOut">
              <a:rPr lang="en-IN" smtClean="0"/>
              <a:t>15-09-2025</a:t>
            </a:fld>
            <a:endParaRPr lang="en-IN"/>
          </a:p>
        </p:txBody>
      </p:sp>
      <p:sp>
        <p:nvSpPr>
          <p:cNvPr id="3" name="Footer Placeholder 2">
            <a:extLst>
              <a:ext uri="{FF2B5EF4-FFF2-40B4-BE49-F238E27FC236}">
                <a16:creationId xmlns:a16="http://schemas.microsoft.com/office/drawing/2014/main" xmlns="" id="{688F5F38-88FF-3AE3-4C43-F7FC8235F1B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3E52DBFB-8290-9A1E-17A6-83F4ADB5B982}"/>
              </a:ext>
            </a:extLst>
          </p:cNvPr>
          <p:cNvSpPr>
            <a:spLocks noGrp="1"/>
          </p:cNvSpPr>
          <p:nvPr>
            <p:ph type="sldNum" sz="quarter" idx="12"/>
          </p:nvPr>
        </p:nvSpPr>
        <p:spPr/>
        <p:txBody>
          <a:bodyPr/>
          <a:lstStyle/>
          <a:p>
            <a:fld id="{B62025DE-21F8-441D-AA34-105EB979403C}" type="slidenum">
              <a:rPr lang="en-IN" smtClean="0"/>
              <a:t>‹#›</a:t>
            </a:fld>
            <a:endParaRPr lang="en-IN"/>
          </a:p>
        </p:txBody>
      </p:sp>
    </p:spTree>
    <p:extLst>
      <p:ext uri="{BB962C8B-B14F-4D97-AF65-F5344CB8AC3E}">
        <p14:creationId xmlns:p14="http://schemas.microsoft.com/office/powerpoint/2010/main" val="4881548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14CBF05-8D64-ACD9-50B6-142AC51FC2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1A4635CB-A789-856D-5A20-1E870CEEC1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3BE14A54-DF51-35A8-682D-B2158F03FA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F2899904-9D3B-7279-881F-2B0C2F5E1512}"/>
              </a:ext>
            </a:extLst>
          </p:cNvPr>
          <p:cNvSpPr>
            <a:spLocks noGrp="1"/>
          </p:cNvSpPr>
          <p:nvPr>
            <p:ph type="dt" sz="half" idx="10"/>
          </p:nvPr>
        </p:nvSpPr>
        <p:spPr/>
        <p:txBody>
          <a:bodyPr/>
          <a:lstStyle/>
          <a:p>
            <a:fld id="{05F29C05-E46B-45A3-894C-8239547FA850}" type="datetimeFigureOut">
              <a:rPr lang="en-IN" smtClean="0"/>
              <a:t>15-09-2025</a:t>
            </a:fld>
            <a:endParaRPr lang="en-IN"/>
          </a:p>
        </p:txBody>
      </p:sp>
      <p:sp>
        <p:nvSpPr>
          <p:cNvPr id="6" name="Footer Placeholder 5">
            <a:extLst>
              <a:ext uri="{FF2B5EF4-FFF2-40B4-BE49-F238E27FC236}">
                <a16:creationId xmlns:a16="http://schemas.microsoft.com/office/drawing/2014/main" xmlns="" id="{F9269C1C-5761-DA96-15D3-30621DD12EB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4E5C1442-40A6-0E4E-D60B-623A482309FF}"/>
              </a:ext>
            </a:extLst>
          </p:cNvPr>
          <p:cNvSpPr>
            <a:spLocks noGrp="1"/>
          </p:cNvSpPr>
          <p:nvPr>
            <p:ph type="sldNum" sz="quarter" idx="12"/>
          </p:nvPr>
        </p:nvSpPr>
        <p:spPr/>
        <p:txBody>
          <a:bodyPr/>
          <a:lstStyle/>
          <a:p>
            <a:fld id="{B62025DE-21F8-441D-AA34-105EB979403C}" type="slidenum">
              <a:rPr lang="en-IN" smtClean="0"/>
              <a:t>‹#›</a:t>
            </a:fld>
            <a:endParaRPr lang="en-IN"/>
          </a:p>
        </p:txBody>
      </p:sp>
    </p:spTree>
    <p:extLst>
      <p:ext uri="{BB962C8B-B14F-4D97-AF65-F5344CB8AC3E}">
        <p14:creationId xmlns:p14="http://schemas.microsoft.com/office/powerpoint/2010/main" val="31981833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E385A2-CD98-902B-90D2-97993144E66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4FB72A2D-D681-36DC-0D52-8E6D319ABC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8FE9DE84-CE84-5C02-ED65-E3DFFA2FD4C4}"/>
              </a:ext>
            </a:extLst>
          </p:cNvPr>
          <p:cNvSpPr>
            <a:spLocks noGrp="1"/>
          </p:cNvSpPr>
          <p:nvPr>
            <p:ph type="dt" sz="half" idx="10"/>
          </p:nvPr>
        </p:nvSpPr>
        <p:spPr/>
        <p:txBody>
          <a:bodyPr/>
          <a:lstStyle/>
          <a:p>
            <a:fld id="{56E43B78-4B15-48B7-844B-FAF50BD23CF6}" type="datetimeFigureOut">
              <a:rPr lang="en-IN" smtClean="0"/>
              <a:t>15-09-2025</a:t>
            </a:fld>
            <a:endParaRPr lang="en-IN"/>
          </a:p>
        </p:txBody>
      </p:sp>
      <p:sp>
        <p:nvSpPr>
          <p:cNvPr id="5" name="Footer Placeholder 4">
            <a:extLst>
              <a:ext uri="{FF2B5EF4-FFF2-40B4-BE49-F238E27FC236}">
                <a16:creationId xmlns:a16="http://schemas.microsoft.com/office/drawing/2014/main" xmlns="" id="{3A654A08-94AC-3B5A-5375-51058D84CAB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A866AE6A-E83B-7531-7C6E-6D067B9CA907}"/>
              </a:ext>
            </a:extLst>
          </p:cNvPr>
          <p:cNvSpPr>
            <a:spLocks noGrp="1"/>
          </p:cNvSpPr>
          <p:nvPr>
            <p:ph type="sldNum" sz="quarter" idx="12"/>
          </p:nvPr>
        </p:nvSpPr>
        <p:spPr/>
        <p:txBody>
          <a:bodyPr/>
          <a:lstStyle/>
          <a:p>
            <a:fld id="{0A5CC0E9-971B-4AE6-BC05-046D8314A3D2}" type="slidenum">
              <a:rPr lang="en-IN" smtClean="0"/>
              <a:t>‹#›</a:t>
            </a:fld>
            <a:endParaRPr lang="en-IN"/>
          </a:p>
        </p:txBody>
      </p:sp>
      <p:cxnSp>
        <p:nvCxnSpPr>
          <p:cNvPr id="7" name="Straight Connector 6">
            <a:extLst>
              <a:ext uri="{FF2B5EF4-FFF2-40B4-BE49-F238E27FC236}">
                <a16:creationId xmlns:a16="http://schemas.microsoft.com/office/drawing/2014/main" xmlns="" id="{4576F358-C59C-744F-C5FA-9B87E0DC3CEF}"/>
              </a:ext>
            </a:extLst>
          </p:cNvPr>
          <p:cNvCxnSpPr/>
          <p:nvPr userDrawn="1"/>
        </p:nvCxnSpPr>
        <p:spPr>
          <a:xfrm>
            <a:off x="0" y="92891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19293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244472-0140-DA2F-DE65-04F985CE1A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7C3526E3-F547-AB66-3642-E349DF8D6E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1D2A8794-3D08-444C-1BCA-5620499263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7F602E2D-C0BA-C67E-F962-1507B79E3FD2}"/>
              </a:ext>
            </a:extLst>
          </p:cNvPr>
          <p:cNvSpPr>
            <a:spLocks noGrp="1"/>
          </p:cNvSpPr>
          <p:nvPr>
            <p:ph type="dt" sz="half" idx="10"/>
          </p:nvPr>
        </p:nvSpPr>
        <p:spPr/>
        <p:txBody>
          <a:bodyPr/>
          <a:lstStyle/>
          <a:p>
            <a:fld id="{05F29C05-E46B-45A3-894C-8239547FA850}" type="datetimeFigureOut">
              <a:rPr lang="en-IN" smtClean="0"/>
              <a:t>15-09-2025</a:t>
            </a:fld>
            <a:endParaRPr lang="en-IN"/>
          </a:p>
        </p:txBody>
      </p:sp>
      <p:sp>
        <p:nvSpPr>
          <p:cNvPr id="6" name="Footer Placeholder 5">
            <a:extLst>
              <a:ext uri="{FF2B5EF4-FFF2-40B4-BE49-F238E27FC236}">
                <a16:creationId xmlns:a16="http://schemas.microsoft.com/office/drawing/2014/main" xmlns="" id="{AB16610E-31D8-88E8-2CAE-259BE29DAF9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837E0F70-7295-9D1F-D12B-8B095728D1A2}"/>
              </a:ext>
            </a:extLst>
          </p:cNvPr>
          <p:cNvSpPr>
            <a:spLocks noGrp="1"/>
          </p:cNvSpPr>
          <p:nvPr>
            <p:ph type="sldNum" sz="quarter" idx="12"/>
          </p:nvPr>
        </p:nvSpPr>
        <p:spPr/>
        <p:txBody>
          <a:bodyPr/>
          <a:lstStyle/>
          <a:p>
            <a:fld id="{B62025DE-21F8-441D-AA34-105EB979403C}" type="slidenum">
              <a:rPr lang="en-IN" smtClean="0"/>
              <a:t>‹#›</a:t>
            </a:fld>
            <a:endParaRPr lang="en-IN"/>
          </a:p>
        </p:txBody>
      </p:sp>
    </p:spTree>
    <p:extLst>
      <p:ext uri="{BB962C8B-B14F-4D97-AF65-F5344CB8AC3E}">
        <p14:creationId xmlns:p14="http://schemas.microsoft.com/office/powerpoint/2010/main" val="29651785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FC0C07-579D-DE0B-1DBF-8AE310183A4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193B0D26-E72F-8D98-88D0-06F9DF1C4A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51F2C2FD-D187-07C6-34FD-7DBF3E19E967}"/>
              </a:ext>
            </a:extLst>
          </p:cNvPr>
          <p:cNvSpPr>
            <a:spLocks noGrp="1"/>
          </p:cNvSpPr>
          <p:nvPr>
            <p:ph type="dt" sz="half" idx="10"/>
          </p:nvPr>
        </p:nvSpPr>
        <p:spPr/>
        <p:txBody>
          <a:bodyPr/>
          <a:lstStyle/>
          <a:p>
            <a:fld id="{05F29C05-E46B-45A3-894C-8239547FA850}" type="datetimeFigureOut">
              <a:rPr lang="en-IN" smtClean="0"/>
              <a:t>15-09-2025</a:t>
            </a:fld>
            <a:endParaRPr lang="en-IN"/>
          </a:p>
        </p:txBody>
      </p:sp>
      <p:sp>
        <p:nvSpPr>
          <p:cNvPr id="5" name="Footer Placeholder 4">
            <a:extLst>
              <a:ext uri="{FF2B5EF4-FFF2-40B4-BE49-F238E27FC236}">
                <a16:creationId xmlns:a16="http://schemas.microsoft.com/office/drawing/2014/main" xmlns="" id="{5C9EC189-511C-641C-6DA5-59B6223091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DAFC5588-37CE-ADD2-D204-EA4185A591C6}"/>
              </a:ext>
            </a:extLst>
          </p:cNvPr>
          <p:cNvSpPr>
            <a:spLocks noGrp="1"/>
          </p:cNvSpPr>
          <p:nvPr>
            <p:ph type="sldNum" sz="quarter" idx="12"/>
          </p:nvPr>
        </p:nvSpPr>
        <p:spPr/>
        <p:txBody>
          <a:bodyPr/>
          <a:lstStyle/>
          <a:p>
            <a:fld id="{B62025DE-21F8-441D-AA34-105EB979403C}" type="slidenum">
              <a:rPr lang="en-IN" smtClean="0"/>
              <a:t>‹#›</a:t>
            </a:fld>
            <a:endParaRPr lang="en-IN"/>
          </a:p>
        </p:txBody>
      </p:sp>
    </p:spTree>
    <p:extLst>
      <p:ext uri="{BB962C8B-B14F-4D97-AF65-F5344CB8AC3E}">
        <p14:creationId xmlns:p14="http://schemas.microsoft.com/office/powerpoint/2010/main" val="18652476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041C9B4D-E924-B423-760C-1AADEDB8237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EB78D310-408D-980C-B3AD-EAB87154BE4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3650B160-8477-5361-4BDE-9BDE5BFD68C6}"/>
              </a:ext>
            </a:extLst>
          </p:cNvPr>
          <p:cNvSpPr>
            <a:spLocks noGrp="1"/>
          </p:cNvSpPr>
          <p:nvPr>
            <p:ph type="dt" sz="half" idx="10"/>
          </p:nvPr>
        </p:nvSpPr>
        <p:spPr/>
        <p:txBody>
          <a:bodyPr/>
          <a:lstStyle/>
          <a:p>
            <a:fld id="{05F29C05-E46B-45A3-894C-8239547FA850}" type="datetimeFigureOut">
              <a:rPr lang="en-IN" smtClean="0"/>
              <a:t>15-09-2025</a:t>
            </a:fld>
            <a:endParaRPr lang="en-IN"/>
          </a:p>
        </p:txBody>
      </p:sp>
      <p:sp>
        <p:nvSpPr>
          <p:cNvPr id="5" name="Footer Placeholder 4">
            <a:extLst>
              <a:ext uri="{FF2B5EF4-FFF2-40B4-BE49-F238E27FC236}">
                <a16:creationId xmlns:a16="http://schemas.microsoft.com/office/drawing/2014/main" xmlns="" id="{06CBB590-2B83-51E4-723E-5C35A2F5303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F895D643-D53C-0FF3-47B3-B64D6755721D}"/>
              </a:ext>
            </a:extLst>
          </p:cNvPr>
          <p:cNvSpPr>
            <a:spLocks noGrp="1"/>
          </p:cNvSpPr>
          <p:nvPr>
            <p:ph type="sldNum" sz="quarter" idx="12"/>
          </p:nvPr>
        </p:nvSpPr>
        <p:spPr/>
        <p:txBody>
          <a:bodyPr/>
          <a:lstStyle/>
          <a:p>
            <a:fld id="{B62025DE-21F8-441D-AA34-105EB979403C}" type="slidenum">
              <a:rPr lang="en-IN" smtClean="0"/>
              <a:t>‹#›</a:t>
            </a:fld>
            <a:endParaRPr lang="en-IN"/>
          </a:p>
        </p:txBody>
      </p:sp>
    </p:spTree>
    <p:extLst>
      <p:ext uri="{BB962C8B-B14F-4D97-AF65-F5344CB8AC3E}">
        <p14:creationId xmlns:p14="http://schemas.microsoft.com/office/powerpoint/2010/main" val="27129309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A98691-466A-6806-AE48-150CC45DC8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C319FA31-2831-D405-7963-6BA90A0BC6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D015654A-1C71-5030-10C7-9C6F66C38A14}"/>
              </a:ext>
            </a:extLst>
          </p:cNvPr>
          <p:cNvSpPr>
            <a:spLocks noGrp="1"/>
          </p:cNvSpPr>
          <p:nvPr>
            <p:ph type="dt" sz="half" idx="10"/>
          </p:nvPr>
        </p:nvSpPr>
        <p:spPr/>
        <p:txBody>
          <a:bodyPr/>
          <a:lstStyle/>
          <a:p>
            <a:fld id="{95C9594D-C72E-448D-AFFE-6CF0FB6A741A}" type="datetimeFigureOut">
              <a:rPr lang="en-IN" smtClean="0"/>
              <a:t>15-09-2025</a:t>
            </a:fld>
            <a:endParaRPr lang="en-IN"/>
          </a:p>
        </p:txBody>
      </p:sp>
      <p:sp>
        <p:nvSpPr>
          <p:cNvPr id="5" name="Footer Placeholder 4">
            <a:extLst>
              <a:ext uri="{FF2B5EF4-FFF2-40B4-BE49-F238E27FC236}">
                <a16:creationId xmlns:a16="http://schemas.microsoft.com/office/drawing/2014/main" xmlns="" id="{8ECF3839-185A-2148-2E50-2A7D33FC4E4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AC8CF3E6-F602-7832-2FAD-CF57C075B1A4}"/>
              </a:ext>
            </a:extLst>
          </p:cNvPr>
          <p:cNvSpPr>
            <a:spLocks noGrp="1"/>
          </p:cNvSpPr>
          <p:nvPr>
            <p:ph type="sldNum" sz="quarter" idx="12"/>
          </p:nvPr>
        </p:nvSpPr>
        <p:spPr/>
        <p:txBody>
          <a:bodyPr/>
          <a:lstStyle/>
          <a:p>
            <a:fld id="{29D9AE83-E52A-42E6-95E9-5D734B0D6E91}" type="slidenum">
              <a:rPr lang="en-IN" smtClean="0"/>
              <a:t>‹#›</a:t>
            </a:fld>
            <a:endParaRPr lang="en-IN"/>
          </a:p>
        </p:txBody>
      </p:sp>
    </p:spTree>
    <p:extLst>
      <p:ext uri="{BB962C8B-B14F-4D97-AF65-F5344CB8AC3E}">
        <p14:creationId xmlns:p14="http://schemas.microsoft.com/office/powerpoint/2010/main" val="2261700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0E7841-9425-DBEF-3F6C-434817985B9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DE4E3645-4824-7B6A-8192-D4B24D74B6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DF45A356-7D72-841A-12E6-E29A16D1D9C9}"/>
              </a:ext>
            </a:extLst>
          </p:cNvPr>
          <p:cNvSpPr>
            <a:spLocks noGrp="1"/>
          </p:cNvSpPr>
          <p:nvPr>
            <p:ph type="dt" sz="half" idx="10"/>
          </p:nvPr>
        </p:nvSpPr>
        <p:spPr/>
        <p:txBody>
          <a:bodyPr/>
          <a:lstStyle/>
          <a:p>
            <a:fld id="{95C9594D-C72E-448D-AFFE-6CF0FB6A741A}" type="datetimeFigureOut">
              <a:rPr lang="en-IN" smtClean="0"/>
              <a:t>15-09-2025</a:t>
            </a:fld>
            <a:endParaRPr lang="en-IN"/>
          </a:p>
        </p:txBody>
      </p:sp>
      <p:sp>
        <p:nvSpPr>
          <p:cNvPr id="5" name="Footer Placeholder 4">
            <a:extLst>
              <a:ext uri="{FF2B5EF4-FFF2-40B4-BE49-F238E27FC236}">
                <a16:creationId xmlns:a16="http://schemas.microsoft.com/office/drawing/2014/main" xmlns="" id="{B634A594-05A8-2631-26A8-8C47B649A42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9CF1FACB-468E-E47B-6902-14EA190FD043}"/>
              </a:ext>
            </a:extLst>
          </p:cNvPr>
          <p:cNvSpPr>
            <a:spLocks noGrp="1"/>
          </p:cNvSpPr>
          <p:nvPr>
            <p:ph type="sldNum" sz="quarter" idx="12"/>
          </p:nvPr>
        </p:nvSpPr>
        <p:spPr/>
        <p:txBody>
          <a:bodyPr/>
          <a:lstStyle/>
          <a:p>
            <a:fld id="{29D9AE83-E52A-42E6-95E9-5D734B0D6E91}" type="slidenum">
              <a:rPr lang="en-IN" smtClean="0"/>
              <a:t>‹#›</a:t>
            </a:fld>
            <a:endParaRPr lang="en-IN"/>
          </a:p>
        </p:txBody>
      </p:sp>
    </p:spTree>
    <p:extLst>
      <p:ext uri="{BB962C8B-B14F-4D97-AF65-F5344CB8AC3E}">
        <p14:creationId xmlns:p14="http://schemas.microsoft.com/office/powerpoint/2010/main" val="42584025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9C4D01-D80D-CC02-0B01-9070930048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B553F4CD-0015-C8C7-46E1-759394C9D6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09CC17D7-E20E-B90F-815F-20489F85C901}"/>
              </a:ext>
            </a:extLst>
          </p:cNvPr>
          <p:cNvSpPr>
            <a:spLocks noGrp="1"/>
          </p:cNvSpPr>
          <p:nvPr>
            <p:ph type="dt" sz="half" idx="10"/>
          </p:nvPr>
        </p:nvSpPr>
        <p:spPr/>
        <p:txBody>
          <a:bodyPr/>
          <a:lstStyle/>
          <a:p>
            <a:fld id="{95C9594D-C72E-448D-AFFE-6CF0FB6A741A}" type="datetimeFigureOut">
              <a:rPr lang="en-IN" smtClean="0"/>
              <a:t>15-09-2025</a:t>
            </a:fld>
            <a:endParaRPr lang="en-IN"/>
          </a:p>
        </p:txBody>
      </p:sp>
      <p:sp>
        <p:nvSpPr>
          <p:cNvPr id="5" name="Footer Placeholder 4">
            <a:extLst>
              <a:ext uri="{FF2B5EF4-FFF2-40B4-BE49-F238E27FC236}">
                <a16:creationId xmlns:a16="http://schemas.microsoft.com/office/drawing/2014/main" xmlns="" id="{82E46707-E8DE-9F2A-D039-C582BCD4E7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D526CAE0-D19D-3BB8-091A-2F98E2D6A0F4}"/>
              </a:ext>
            </a:extLst>
          </p:cNvPr>
          <p:cNvSpPr>
            <a:spLocks noGrp="1"/>
          </p:cNvSpPr>
          <p:nvPr>
            <p:ph type="sldNum" sz="quarter" idx="12"/>
          </p:nvPr>
        </p:nvSpPr>
        <p:spPr/>
        <p:txBody>
          <a:bodyPr/>
          <a:lstStyle/>
          <a:p>
            <a:fld id="{29D9AE83-E52A-42E6-95E9-5D734B0D6E91}" type="slidenum">
              <a:rPr lang="en-IN" smtClean="0"/>
              <a:t>‹#›</a:t>
            </a:fld>
            <a:endParaRPr lang="en-IN"/>
          </a:p>
        </p:txBody>
      </p:sp>
    </p:spTree>
    <p:extLst>
      <p:ext uri="{BB962C8B-B14F-4D97-AF65-F5344CB8AC3E}">
        <p14:creationId xmlns:p14="http://schemas.microsoft.com/office/powerpoint/2010/main" val="31733407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61DB04-1B98-2A65-CA23-6798888FD92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900182FA-C89F-07BE-3675-F7FB4D80B80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566F3728-FF48-B087-4951-B7A9758881E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7EB1D4E8-0737-E668-2457-482938B48D5C}"/>
              </a:ext>
            </a:extLst>
          </p:cNvPr>
          <p:cNvSpPr>
            <a:spLocks noGrp="1"/>
          </p:cNvSpPr>
          <p:nvPr>
            <p:ph type="dt" sz="half" idx="10"/>
          </p:nvPr>
        </p:nvSpPr>
        <p:spPr/>
        <p:txBody>
          <a:bodyPr/>
          <a:lstStyle/>
          <a:p>
            <a:fld id="{95C9594D-C72E-448D-AFFE-6CF0FB6A741A}" type="datetimeFigureOut">
              <a:rPr lang="en-IN" smtClean="0"/>
              <a:t>15-09-2025</a:t>
            </a:fld>
            <a:endParaRPr lang="en-IN"/>
          </a:p>
        </p:txBody>
      </p:sp>
      <p:sp>
        <p:nvSpPr>
          <p:cNvPr id="6" name="Footer Placeholder 5">
            <a:extLst>
              <a:ext uri="{FF2B5EF4-FFF2-40B4-BE49-F238E27FC236}">
                <a16:creationId xmlns:a16="http://schemas.microsoft.com/office/drawing/2014/main" xmlns="" id="{A3B7A7DD-2ABC-26F2-5F6C-180636D1950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C50156FA-F6F5-B47B-2A9D-06AA2E31F257}"/>
              </a:ext>
            </a:extLst>
          </p:cNvPr>
          <p:cNvSpPr>
            <a:spLocks noGrp="1"/>
          </p:cNvSpPr>
          <p:nvPr>
            <p:ph type="sldNum" sz="quarter" idx="12"/>
          </p:nvPr>
        </p:nvSpPr>
        <p:spPr/>
        <p:txBody>
          <a:bodyPr/>
          <a:lstStyle/>
          <a:p>
            <a:fld id="{29D9AE83-E52A-42E6-95E9-5D734B0D6E91}" type="slidenum">
              <a:rPr lang="en-IN" smtClean="0"/>
              <a:t>‹#›</a:t>
            </a:fld>
            <a:endParaRPr lang="en-IN"/>
          </a:p>
        </p:txBody>
      </p:sp>
    </p:spTree>
    <p:extLst>
      <p:ext uri="{BB962C8B-B14F-4D97-AF65-F5344CB8AC3E}">
        <p14:creationId xmlns:p14="http://schemas.microsoft.com/office/powerpoint/2010/main" val="7405322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EFD8B5-9447-89C3-20F6-0CCE5CADCEB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E157BAFC-1405-D9F8-FAAE-EC0007C858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9AA65531-6A78-8658-0DA8-487A93C2AF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A01E1989-9B02-7A6E-9C58-FE322C4799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DC8036F6-31F6-822E-A68C-F4A54A0045E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1E6E6513-998C-CE01-8E65-547EC7F5C178}"/>
              </a:ext>
            </a:extLst>
          </p:cNvPr>
          <p:cNvSpPr>
            <a:spLocks noGrp="1"/>
          </p:cNvSpPr>
          <p:nvPr>
            <p:ph type="dt" sz="half" idx="10"/>
          </p:nvPr>
        </p:nvSpPr>
        <p:spPr/>
        <p:txBody>
          <a:bodyPr/>
          <a:lstStyle/>
          <a:p>
            <a:fld id="{95C9594D-C72E-448D-AFFE-6CF0FB6A741A}" type="datetimeFigureOut">
              <a:rPr lang="en-IN" smtClean="0"/>
              <a:t>15-09-2025</a:t>
            </a:fld>
            <a:endParaRPr lang="en-IN"/>
          </a:p>
        </p:txBody>
      </p:sp>
      <p:sp>
        <p:nvSpPr>
          <p:cNvPr id="8" name="Footer Placeholder 7">
            <a:extLst>
              <a:ext uri="{FF2B5EF4-FFF2-40B4-BE49-F238E27FC236}">
                <a16:creationId xmlns:a16="http://schemas.microsoft.com/office/drawing/2014/main" xmlns="" id="{014D5415-B957-46F7-1C11-A1D23DA35A2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6908452B-474D-4AD2-7968-E9837DDC6D22}"/>
              </a:ext>
            </a:extLst>
          </p:cNvPr>
          <p:cNvSpPr>
            <a:spLocks noGrp="1"/>
          </p:cNvSpPr>
          <p:nvPr>
            <p:ph type="sldNum" sz="quarter" idx="12"/>
          </p:nvPr>
        </p:nvSpPr>
        <p:spPr/>
        <p:txBody>
          <a:bodyPr/>
          <a:lstStyle/>
          <a:p>
            <a:fld id="{29D9AE83-E52A-42E6-95E9-5D734B0D6E91}" type="slidenum">
              <a:rPr lang="en-IN" smtClean="0"/>
              <a:t>‹#›</a:t>
            </a:fld>
            <a:endParaRPr lang="en-IN"/>
          </a:p>
        </p:txBody>
      </p:sp>
    </p:spTree>
    <p:extLst>
      <p:ext uri="{BB962C8B-B14F-4D97-AF65-F5344CB8AC3E}">
        <p14:creationId xmlns:p14="http://schemas.microsoft.com/office/powerpoint/2010/main" val="19601683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9CAD77-9166-DDC4-85A0-32F1D6F138C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00D562BC-1E97-78A7-B63A-C024799C5E87}"/>
              </a:ext>
            </a:extLst>
          </p:cNvPr>
          <p:cNvSpPr>
            <a:spLocks noGrp="1"/>
          </p:cNvSpPr>
          <p:nvPr>
            <p:ph type="dt" sz="half" idx="10"/>
          </p:nvPr>
        </p:nvSpPr>
        <p:spPr/>
        <p:txBody>
          <a:bodyPr/>
          <a:lstStyle/>
          <a:p>
            <a:fld id="{95C9594D-C72E-448D-AFFE-6CF0FB6A741A}" type="datetimeFigureOut">
              <a:rPr lang="en-IN" smtClean="0"/>
              <a:t>15-09-2025</a:t>
            </a:fld>
            <a:endParaRPr lang="en-IN"/>
          </a:p>
        </p:txBody>
      </p:sp>
      <p:sp>
        <p:nvSpPr>
          <p:cNvPr id="4" name="Footer Placeholder 3">
            <a:extLst>
              <a:ext uri="{FF2B5EF4-FFF2-40B4-BE49-F238E27FC236}">
                <a16:creationId xmlns:a16="http://schemas.microsoft.com/office/drawing/2014/main" xmlns="" id="{62A0ED7C-7F08-37D7-C2AC-13388758C6A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FDFF5752-C21E-70F3-DD9C-776CE8F46E3A}"/>
              </a:ext>
            </a:extLst>
          </p:cNvPr>
          <p:cNvSpPr>
            <a:spLocks noGrp="1"/>
          </p:cNvSpPr>
          <p:nvPr>
            <p:ph type="sldNum" sz="quarter" idx="12"/>
          </p:nvPr>
        </p:nvSpPr>
        <p:spPr/>
        <p:txBody>
          <a:bodyPr/>
          <a:lstStyle/>
          <a:p>
            <a:fld id="{29D9AE83-E52A-42E6-95E9-5D734B0D6E91}" type="slidenum">
              <a:rPr lang="en-IN" smtClean="0"/>
              <a:t>‹#›</a:t>
            </a:fld>
            <a:endParaRPr lang="en-IN"/>
          </a:p>
        </p:txBody>
      </p:sp>
    </p:spTree>
    <p:extLst>
      <p:ext uri="{BB962C8B-B14F-4D97-AF65-F5344CB8AC3E}">
        <p14:creationId xmlns:p14="http://schemas.microsoft.com/office/powerpoint/2010/main" val="42832862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8D640E0E-C634-9D98-98DF-AA750AE53E88}"/>
              </a:ext>
            </a:extLst>
          </p:cNvPr>
          <p:cNvSpPr>
            <a:spLocks noGrp="1"/>
          </p:cNvSpPr>
          <p:nvPr>
            <p:ph type="dt" sz="half" idx="10"/>
          </p:nvPr>
        </p:nvSpPr>
        <p:spPr/>
        <p:txBody>
          <a:bodyPr/>
          <a:lstStyle/>
          <a:p>
            <a:fld id="{95C9594D-C72E-448D-AFFE-6CF0FB6A741A}" type="datetimeFigureOut">
              <a:rPr lang="en-IN" smtClean="0"/>
              <a:t>15-09-2025</a:t>
            </a:fld>
            <a:endParaRPr lang="en-IN"/>
          </a:p>
        </p:txBody>
      </p:sp>
      <p:sp>
        <p:nvSpPr>
          <p:cNvPr id="3" name="Footer Placeholder 2">
            <a:extLst>
              <a:ext uri="{FF2B5EF4-FFF2-40B4-BE49-F238E27FC236}">
                <a16:creationId xmlns:a16="http://schemas.microsoft.com/office/drawing/2014/main" xmlns="" id="{C1ABD037-E169-8555-F4C8-82630EBC184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9BB3F4F2-351D-1F8F-BFC6-9DD7EE988E40}"/>
              </a:ext>
            </a:extLst>
          </p:cNvPr>
          <p:cNvSpPr>
            <a:spLocks noGrp="1"/>
          </p:cNvSpPr>
          <p:nvPr>
            <p:ph type="sldNum" sz="quarter" idx="12"/>
          </p:nvPr>
        </p:nvSpPr>
        <p:spPr/>
        <p:txBody>
          <a:bodyPr/>
          <a:lstStyle/>
          <a:p>
            <a:fld id="{29D9AE83-E52A-42E6-95E9-5D734B0D6E91}" type="slidenum">
              <a:rPr lang="en-IN" smtClean="0"/>
              <a:t>‹#›</a:t>
            </a:fld>
            <a:endParaRPr lang="en-IN"/>
          </a:p>
        </p:txBody>
      </p:sp>
    </p:spTree>
    <p:extLst>
      <p:ext uri="{BB962C8B-B14F-4D97-AF65-F5344CB8AC3E}">
        <p14:creationId xmlns:p14="http://schemas.microsoft.com/office/powerpoint/2010/main" val="1992044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CF8F26-D86F-488E-53F4-A5F2BEE79D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9A549944-E92A-A231-FA52-DED919E226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55B95CBA-80AF-D73E-196C-8FE8A5B3ED79}"/>
              </a:ext>
            </a:extLst>
          </p:cNvPr>
          <p:cNvSpPr>
            <a:spLocks noGrp="1"/>
          </p:cNvSpPr>
          <p:nvPr>
            <p:ph type="dt" sz="half" idx="10"/>
          </p:nvPr>
        </p:nvSpPr>
        <p:spPr/>
        <p:txBody>
          <a:bodyPr/>
          <a:lstStyle/>
          <a:p>
            <a:fld id="{56E43B78-4B15-48B7-844B-FAF50BD23CF6}" type="datetimeFigureOut">
              <a:rPr lang="en-IN" smtClean="0"/>
              <a:t>15-09-2025</a:t>
            </a:fld>
            <a:endParaRPr lang="en-IN"/>
          </a:p>
        </p:txBody>
      </p:sp>
      <p:sp>
        <p:nvSpPr>
          <p:cNvPr id="5" name="Footer Placeholder 4">
            <a:extLst>
              <a:ext uri="{FF2B5EF4-FFF2-40B4-BE49-F238E27FC236}">
                <a16:creationId xmlns:a16="http://schemas.microsoft.com/office/drawing/2014/main" xmlns="" id="{5B91902B-A138-35FD-1836-3C10E87A5A2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5A4B5B69-4D67-D9DD-F603-88FCABFD5B45}"/>
              </a:ext>
            </a:extLst>
          </p:cNvPr>
          <p:cNvSpPr>
            <a:spLocks noGrp="1"/>
          </p:cNvSpPr>
          <p:nvPr>
            <p:ph type="sldNum" sz="quarter" idx="12"/>
          </p:nvPr>
        </p:nvSpPr>
        <p:spPr/>
        <p:txBody>
          <a:bodyPr/>
          <a:lstStyle/>
          <a:p>
            <a:fld id="{0A5CC0E9-971B-4AE6-BC05-046D8314A3D2}" type="slidenum">
              <a:rPr lang="en-IN" smtClean="0"/>
              <a:t>‹#›</a:t>
            </a:fld>
            <a:endParaRPr lang="en-IN"/>
          </a:p>
        </p:txBody>
      </p:sp>
      <p:cxnSp>
        <p:nvCxnSpPr>
          <p:cNvPr id="12" name="Straight Connector 11">
            <a:extLst>
              <a:ext uri="{FF2B5EF4-FFF2-40B4-BE49-F238E27FC236}">
                <a16:creationId xmlns:a16="http://schemas.microsoft.com/office/drawing/2014/main" xmlns="" id="{50FDABF6-1A97-9936-808D-56F86B20900D}"/>
              </a:ext>
            </a:extLst>
          </p:cNvPr>
          <p:cNvCxnSpPr/>
          <p:nvPr userDrawn="1"/>
        </p:nvCxnSpPr>
        <p:spPr>
          <a:xfrm>
            <a:off x="0" y="1219200"/>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43011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ED950C-D960-069A-EF0D-28C7BE08C4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6460A2AE-61F6-342A-715A-0452ECE5E4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C40AE41E-8F7F-12D0-0C93-02B030693F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D1441E36-B4D6-FE13-67C7-8CC1E3F0317B}"/>
              </a:ext>
            </a:extLst>
          </p:cNvPr>
          <p:cNvSpPr>
            <a:spLocks noGrp="1"/>
          </p:cNvSpPr>
          <p:nvPr>
            <p:ph type="dt" sz="half" idx="10"/>
          </p:nvPr>
        </p:nvSpPr>
        <p:spPr/>
        <p:txBody>
          <a:bodyPr/>
          <a:lstStyle/>
          <a:p>
            <a:fld id="{95C9594D-C72E-448D-AFFE-6CF0FB6A741A}" type="datetimeFigureOut">
              <a:rPr lang="en-IN" smtClean="0"/>
              <a:t>15-09-2025</a:t>
            </a:fld>
            <a:endParaRPr lang="en-IN"/>
          </a:p>
        </p:txBody>
      </p:sp>
      <p:sp>
        <p:nvSpPr>
          <p:cNvPr id="6" name="Footer Placeholder 5">
            <a:extLst>
              <a:ext uri="{FF2B5EF4-FFF2-40B4-BE49-F238E27FC236}">
                <a16:creationId xmlns:a16="http://schemas.microsoft.com/office/drawing/2014/main" xmlns="" id="{D02BE4F4-5B19-9F55-EAE0-A38ED4B3E77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428A102D-F6F7-1ACA-F761-B10A4DD35CBC}"/>
              </a:ext>
            </a:extLst>
          </p:cNvPr>
          <p:cNvSpPr>
            <a:spLocks noGrp="1"/>
          </p:cNvSpPr>
          <p:nvPr>
            <p:ph type="sldNum" sz="quarter" idx="12"/>
          </p:nvPr>
        </p:nvSpPr>
        <p:spPr/>
        <p:txBody>
          <a:bodyPr/>
          <a:lstStyle/>
          <a:p>
            <a:fld id="{29D9AE83-E52A-42E6-95E9-5D734B0D6E91}" type="slidenum">
              <a:rPr lang="en-IN" smtClean="0"/>
              <a:t>‹#›</a:t>
            </a:fld>
            <a:endParaRPr lang="en-IN"/>
          </a:p>
        </p:txBody>
      </p:sp>
    </p:spTree>
    <p:extLst>
      <p:ext uri="{BB962C8B-B14F-4D97-AF65-F5344CB8AC3E}">
        <p14:creationId xmlns:p14="http://schemas.microsoft.com/office/powerpoint/2010/main" val="7279841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38785D4-B671-414C-587D-8183B01054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F7167900-884F-AD3A-B539-EAD38B9479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073DC342-0D4B-7DCE-16C7-70967FCD3B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D7DFCB10-1A58-388A-22BE-8BAB7331ABE6}"/>
              </a:ext>
            </a:extLst>
          </p:cNvPr>
          <p:cNvSpPr>
            <a:spLocks noGrp="1"/>
          </p:cNvSpPr>
          <p:nvPr>
            <p:ph type="dt" sz="half" idx="10"/>
          </p:nvPr>
        </p:nvSpPr>
        <p:spPr/>
        <p:txBody>
          <a:bodyPr/>
          <a:lstStyle/>
          <a:p>
            <a:fld id="{95C9594D-C72E-448D-AFFE-6CF0FB6A741A}" type="datetimeFigureOut">
              <a:rPr lang="en-IN" smtClean="0"/>
              <a:t>15-09-2025</a:t>
            </a:fld>
            <a:endParaRPr lang="en-IN"/>
          </a:p>
        </p:txBody>
      </p:sp>
      <p:sp>
        <p:nvSpPr>
          <p:cNvPr id="6" name="Footer Placeholder 5">
            <a:extLst>
              <a:ext uri="{FF2B5EF4-FFF2-40B4-BE49-F238E27FC236}">
                <a16:creationId xmlns:a16="http://schemas.microsoft.com/office/drawing/2014/main" xmlns="" id="{7C833AD8-BB9F-20E2-5B4D-36E13729835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35763BAF-3982-9D99-01CC-B7D7BA1C7BC2}"/>
              </a:ext>
            </a:extLst>
          </p:cNvPr>
          <p:cNvSpPr>
            <a:spLocks noGrp="1"/>
          </p:cNvSpPr>
          <p:nvPr>
            <p:ph type="sldNum" sz="quarter" idx="12"/>
          </p:nvPr>
        </p:nvSpPr>
        <p:spPr/>
        <p:txBody>
          <a:bodyPr/>
          <a:lstStyle/>
          <a:p>
            <a:fld id="{29D9AE83-E52A-42E6-95E9-5D734B0D6E91}" type="slidenum">
              <a:rPr lang="en-IN" smtClean="0"/>
              <a:t>‹#›</a:t>
            </a:fld>
            <a:endParaRPr lang="en-IN"/>
          </a:p>
        </p:txBody>
      </p:sp>
    </p:spTree>
    <p:extLst>
      <p:ext uri="{BB962C8B-B14F-4D97-AF65-F5344CB8AC3E}">
        <p14:creationId xmlns:p14="http://schemas.microsoft.com/office/powerpoint/2010/main" val="37793627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324E23-362C-D755-07A1-77423B54FC9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9A1714A3-C391-9AA3-793B-3AB726FBF7B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95E610E0-6305-9474-AA6D-DAFA777C4C20}"/>
              </a:ext>
            </a:extLst>
          </p:cNvPr>
          <p:cNvSpPr>
            <a:spLocks noGrp="1"/>
          </p:cNvSpPr>
          <p:nvPr>
            <p:ph type="dt" sz="half" idx="10"/>
          </p:nvPr>
        </p:nvSpPr>
        <p:spPr/>
        <p:txBody>
          <a:bodyPr/>
          <a:lstStyle/>
          <a:p>
            <a:fld id="{95C9594D-C72E-448D-AFFE-6CF0FB6A741A}" type="datetimeFigureOut">
              <a:rPr lang="en-IN" smtClean="0"/>
              <a:t>15-09-2025</a:t>
            </a:fld>
            <a:endParaRPr lang="en-IN"/>
          </a:p>
        </p:txBody>
      </p:sp>
      <p:sp>
        <p:nvSpPr>
          <p:cNvPr id="5" name="Footer Placeholder 4">
            <a:extLst>
              <a:ext uri="{FF2B5EF4-FFF2-40B4-BE49-F238E27FC236}">
                <a16:creationId xmlns:a16="http://schemas.microsoft.com/office/drawing/2014/main" xmlns="" id="{B34B60E6-78BC-455C-A798-36A99A11C9C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CAA5288E-D573-31FA-4FBB-860C6E172789}"/>
              </a:ext>
            </a:extLst>
          </p:cNvPr>
          <p:cNvSpPr>
            <a:spLocks noGrp="1"/>
          </p:cNvSpPr>
          <p:nvPr>
            <p:ph type="sldNum" sz="quarter" idx="12"/>
          </p:nvPr>
        </p:nvSpPr>
        <p:spPr/>
        <p:txBody>
          <a:bodyPr/>
          <a:lstStyle/>
          <a:p>
            <a:fld id="{29D9AE83-E52A-42E6-95E9-5D734B0D6E91}" type="slidenum">
              <a:rPr lang="en-IN" smtClean="0"/>
              <a:t>‹#›</a:t>
            </a:fld>
            <a:endParaRPr lang="en-IN"/>
          </a:p>
        </p:txBody>
      </p:sp>
    </p:spTree>
    <p:extLst>
      <p:ext uri="{BB962C8B-B14F-4D97-AF65-F5344CB8AC3E}">
        <p14:creationId xmlns:p14="http://schemas.microsoft.com/office/powerpoint/2010/main" val="41981203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34F3E022-C7E6-AA2A-342B-5F75753A3C7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BA31A402-558D-6CAB-79E5-B475A3FC9C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CD8CB274-03CC-2413-1E60-B9C4515595FB}"/>
              </a:ext>
            </a:extLst>
          </p:cNvPr>
          <p:cNvSpPr>
            <a:spLocks noGrp="1"/>
          </p:cNvSpPr>
          <p:nvPr>
            <p:ph type="dt" sz="half" idx="10"/>
          </p:nvPr>
        </p:nvSpPr>
        <p:spPr/>
        <p:txBody>
          <a:bodyPr/>
          <a:lstStyle/>
          <a:p>
            <a:fld id="{95C9594D-C72E-448D-AFFE-6CF0FB6A741A}" type="datetimeFigureOut">
              <a:rPr lang="en-IN" smtClean="0"/>
              <a:t>15-09-2025</a:t>
            </a:fld>
            <a:endParaRPr lang="en-IN"/>
          </a:p>
        </p:txBody>
      </p:sp>
      <p:sp>
        <p:nvSpPr>
          <p:cNvPr id="5" name="Footer Placeholder 4">
            <a:extLst>
              <a:ext uri="{FF2B5EF4-FFF2-40B4-BE49-F238E27FC236}">
                <a16:creationId xmlns:a16="http://schemas.microsoft.com/office/drawing/2014/main" xmlns="" id="{5DF134E4-876B-DD38-E937-C2703626D0F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8F7C734B-A08B-B5F5-82C6-671DBAEFE1A6}"/>
              </a:ext>
            </a:extLst>
          </p:cNvPr>
          <p:cNvSpPr>
            <a:spLocks noGrp="1"/>
          </p:cNvSpPr>
          <p:nvPr>
            <p:ph type="sldNum" sz="quarter" idx="12"/>
          </p:nvPr>
        </p:nvSpPr>
        <p:spPr/>
        <p:txBody>
          <a:bodyPr/>
          <a:lstStyle/>
          <a:p>
            <a:fld id="{29D9AE83-E52A-42E6-95E9-5D734B0D6E91}" type="slidenum">
              <a:rPr lang="en-IN" smtClean="0"/>
              <a:t>‹#›</a:t>
            </a:fld>
            <a:endParaRPr lang="en-IN"/>
          </a:p>
        </p:txBody>
      </p:sp>
    </p:spTree>
    <p:extLst>
      <p:ext uri="{BB962C8B-B14F-4D97-AF65-F5344CB8AC3E}">
        <p14:creationId xmlns:p14="http://schemas.microsoft.com/office/powerpoint/2010/main" val="1768317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CE58A3-FC6B-9474-8A1A-B8DC2C8D050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8A945629-E38A-4FCC-5E74-E217DA02D37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401FCEB5-C360-6693-0464-FE2934B6E3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8C6DE681-B5F9-60B1-FF31-0D2641A9AEC1}"/>
              </a:ext>
            </a:extLst>
          </p:cNvPr>
          <p:cNvSpPr>
            <a:spLocks noGrp="1"/>
          </p:cNvSpPr>
          <p:nvPr>
            <p:ph type="dt" sz="half" idx="10"/>
          </p:nvPr>
        </p:nvSpPr>
        <p:spPr/>
        <p:txBody>
          <a:bodyPr/>
          <a:lstStyle/>
          <a:p>
            <a:fld id="{56E43B78-4B15-48B7-844B-FAF50BD23CF6}" type="datetimeFigureOut">
              <a:rPr lang="en-IN" smtClean="0"/>
              <a:t>15-09-2025</a:t>
            </a:fld>
            <a:endParaRPr lang="en-IN"/>
          </a:p>
        </p:txBody>
      </p:sp>
      <p:sp>
        <p:nvSpPr>
          <p:cNvPr id="6" name="Footer Placeholder 5">
            <a:extLst>
              <a:ext uri="{FF2B5EF4-FFF2-40B4-BE49-F238E27FC236}">
                <a16:creationId xmlns:a16="http://schemas.microsoft.com/office/drawing/2014/main" xmlns="" id="{821EC349-8990-2C5D-23A0-183CA240D45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941996A1-5BF3-7FAD-9EC9-533C3E783E56}"/>
              </a:ext>
            </a:extLst>
          </p:cNvPr>
          <p:cNvSpPr>
            <a:spLocks noGrp="1"/>
          </p:cNvSpPr>
          <p:nvPr>
            <p:ph type="sldNum" sz="quarter" idx="12"/>
          </p:nvPr>
        </p:nvSpPr>
        <p:spPr/>
        <p:txBody>
          <a:bodyPr/>
          <a:lstStyle/>
          <a:p>
            <a:fld id="{0A5CC0E9-971B-4AE6-BC05-046D8314A3D2}" type="slidenum">
              <a:rPr lang="en-IN" smtClean="0"/>
              <a:t>‹#›</a:t>
            </a:fld>
            <a:endParaRPr lang="en-IN"/>
          </a:p>
        </p:txBody>
      </p:sp>
    </p:spTree>
    <p:extLst>
      <p:ext uri="{BB962C8B-B14F-4D97-AF65-F5344CB8AC3E}">
        <p14:creationId xmlns:p14="http://schemas.microsoft.com/office/powerpoint/2010/main" val="3820779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1FB7A2-C643-60F5-9A6B-4AFB00C0E6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1CC943E8-0706-3958-0A3B-5626B3B428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EA6AB4BB-179A-6618-5CFE-1F3E5CD5706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591F364C-9769-6ECE-C358-8D3CE0092B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E7ACECB-F01F-02AB-4ACB-F9BC7AD10F3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33A71E27-A6C7-D794-AF95-61FC0A8EC607}"/>
              </a:ext>
            </a:extLst>
          </p:cNvPr>
          <p:cNvSpPr>
            <a:spLocks noGrp="1"/>
          </p:cNvSpPr>
          <p:nvPr>
            <p:ph type="dt" sz="half" idx="10"/>
          </p:nvPr>
        </p:nvSpPr>
        <p:spPr/>
        <p:txBody>
          <a:bodyPr/>
          <a:lstStyle/>
          <a:p>
            <a:fld id="{56E43B78-4B15-48B7-844B-FAF50BD23CF6}" type="datetimeFigureOut">
              <a:rPr lang="en-IN" smtClean="0"/>
              <a:t>15-09-2025</a:t>
            </a:fld>
            <a:endParaRPr lang="en-IN"/>
          </a:p>
        </p:txBody>
      </p:sp>
      <p:sp>
        <p:nvSpPr>
          <p:cNvPr id="8" name="Footer Placeholder 7">
            <a:extLst>
              <a:ext uri="{FF2B5EF4-FFF2-40B4-BE49-F238E27FC236}">
                <a16:creationId xmlns:a16="http://schemas.microsoft.com/office/drawing/2014/main" xmlns="" id="{34C02DB1-19BC-9E1E-6130-96A00F867B5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2ADB0A1A-EC14-B854-B14B-61D9BC549C47}"/>
              </a:ext>
            </a:extLst>
          </p:cNvPr>
          <p:cNvSpPr>
            <a:spLocks noGrp="1"/>
          </p:cNvSpPr>
          <p:nvPr>
            <p:ph type="sldNum" sz="quarter" idx="12"/>
          </p:nvPr>
        </p:nvSpPr>
        <p:spPr/>
        <p:txBody>
          <a:bodyPr/>
          <a:lstStyle/>
          <a:p>
            <a:fld id="{0A5CC0E9-971B-4AE6-BC05-046D8314A3D2}" type="slidenum">
              <a:rPr lang="en-IN" smtClean="0"/>
              <a:t>‹#›</a:t>
            </a:fld>
            <a:endParaRPr lang="en-IN"/>
          </a:p>
        </p:txBody>
      </p:sp>
    </p:spTree>
    <p:extLst>
      <p:ext uri="{BB962C8B-B14F-4D97-AF65-F5344CB8AC3E}">
        <p14:creationId xmlns:p14="http://schemas.microsoft.com/office/powerpoint/2010/main" val="696539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23E1D9-3FA0-460B-B9E9-06BDB26B568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6E246D2B-A89A-2990-1C57-4E9857CBC339}"/>
              </a:ext>
            </a:extLst>
          </p:cNvPr>
          <p:cNvSpPr>
            <a:spLocks noGrp="1"/>
          </p:cNvSpPr>
          <p:nvPr>
            <p:ph type="dt" sz="half" idx="10"/>
          </p:nvPr>
        </p:nvSpPr>
        <p:spPr/>
        <p:txBody>
          <a:bodyPr/>
          <a:lstStyle/>
          <a:p>
            <a:fld id="{56E43B78-4B15-48B7-844B-FAF50BD23CF6}" type="datetimeFigureOut">
              <a:rPr lang="en-IN" smtClean="0"/>
              <a:t>15-09-2025</a:t>
            </a:fld>
            <a:endParaRPr lang="en-IN"/>
          </a:p>
        </p:txBody>
      </p:sp>
      <p:sp>
        <p:nvSpPr>
          <p:cNvPr id="4" name="Footer Placeholder 3">
            <a:extLst>
              <a:ext uri="{FF2B5EF4-FFF2-40B4-BE49-F238E27FC236}">
                <a16:creationId xmlns:a16="http://schemas.microsoft.com/office/drawing/2014/main" xmlns="" id="{D14A096E-D8DE-4EC4-425E-65DDDAC365A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9E12DE18-39FE-1423-3D3F-FBA266094822}"/>
              </a:ext>
            </a:extLst>
          </p:cNvPr>
          <p:cNvSpPr>
            <a:spLocks noGrp="1"/>
          </p:cNvSpPr>
          <p:nvPr>
            <p:ph type="sldNum" sz="quarter" idx="12"/>
          </p:nvPr>
        </p:nvSpPr>
        <p:spPr/>
        <p:txBody>
          <a:bodyPr/>
          <a:lstStyle/>
          <a:p>
            <a:fld id="{0A5CC0E9-971B-4AE6-BC05-046D8314A3D2}" type="slidenum">
              <a:rPr lang="en-IN" smtClean="0"/>
              <a:t>‹#›</a:t>
            </a:fld>
            <a:endParaRPr lang="en-IN"/>
          </a:p>
        </p:txBody>
      </p:sp>
    </p:spTree>
    <p:extLst>
      <p:ext uri="{BB962C8B-B14F-4D97-AF65-F5344CB8AC3E}">
        <p14:creationId xmlns:p14="http://schemas.microsoft.com/office/powerpoint/2010/main" val="3599835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C0197C7B-D2F6-64C9-D1C5-4A561FE99BBC}"/>
              </a:ext>
            </a:extLst>
          </p:cNvPr>
          <p:cNvSpPr>
            <a:spLocks noGrp="1"/>
          </p:cNvSpPr>
          <p:nvPr>
            <p:ph type="dt" sz="half" idx="10"/>
          </p:nvPr>
        </p:nvSpPr>
        <p:spPr/>
        <p:txBody>
          <a:bodyPr/>
          <a:lstStyle/>
          <a:p>
            <a:fld id="{56E43B78-4B15-48B7-844B-FAF50BD23CF6}" type="datetimeFigureOut">
              <a:rPr lang="en-IN" smtClean="0"/>
              <a:t>15-09-2025</a:t>
            </a:fld>
            <a:endParaRPr lang="en-IN"/>
          </a:p>
        </p:txBody>
      </p:sp>
      <p:sp>
        <p:nvSpPr>
          <p:cNvPr id="3" name="Footer Placeholder 2">
            <a:extLst>
              <a:ext uri="{FF2B5EF4-FFF2-40B4-BE49-F238E27FC236}">
                <a16:creationId xmlns:a16="http://schemas.microsoft.com/office/drawing/2014/main" xmlns="" id="{74C1E43A-93D9-D78F-0739-EB06699E479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F25BC41A-60E2-C184-8620-2225B18B276C}"/>
              </a:ext>
            </a:extLst>
          </p:cNvPr>
          <p:cNvSpPr>
            <a:spLocks noGrp="1"/>
          </p:cNvSpPr>
          <p:nvPr>
            <p:ph type="sldNum" sz="quarter" idx="12"/>
          </p:nvPr>
        </p:nvSpPr>
        <p:spPr/>
        <p:txBody>
          <a:bodyPr/>
          <a:lstStyle/>
          <a:p>
            <a:fld id="{0A5CC0E9-971B-4AE6-BC05-046D8314A3D2}" type="slidenum">
              <a:rPr lang="en-IN" smtClean="0"/>
              <a:t>‹#›</a:t>
            </a:fld>
            <a:endParaRPr lang="en-IN"/>
          </a:p>
        </p:txBody>
      </p:sp>
      <p:pic>
        <p:nvPicPr>
          <p:cNvPr id="5" name="Picture 4">
            <a:extLst>
              <a:ext uri="{FF2B5EF4-FFF2-40B4-BE49-F238E27FC236}">
                <a16:creationId xmlns:a16="http://schemas.microsoft.com/office/drawing/2014/main" xmlns="" id="{CE97CDBA-BA30-2D60-69E6-F4DDF3DEC23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19790" y="1"/>
            <a:ext cx="1272209" cy="807700"/>
          </a:xfrm>
          <a:prstGeom prst="rect">
            <a:avLst/>
          </a:prstGeom>
        </p:spPr>
      </p:pic>
    </p:spTree>
    <p:extLst>
      <p:ext uri="{BB962C8B-B14F-4D97-AF65-F5344CB8AC3E}">
        <p14:creationId xmlns:p14="http://schemas.microsoft.com/office/powerpoint/2010/main" val="2382029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1D4F95-334E-C500-CAAB-D745410AE3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13ABEAC4-EF11-B9B3-2D19-2B51C4A998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66D475A9-A7A7-9258-80BD-FDE3E18F32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DE6126B3-06C4-CC29-6972-F1A5F8C77BBD}"/>
              </a:ext>
            </a:extLst>
          </p:cNvPr>
          <p:cNvSpPr>
            <a:spLocks noGrp="1"/>
          </p:cNvSpPr>
          <p:nvPr>
            <p:ph type="dt" sz="half" idx="10"/>
          </p:nvPr>
        </p:nvSpPr>
        <p:spPr/>
        <p:txBody>
          <a:bodyPr/>
          <a:lstStyle/>
          <a:p>
            <a:fld id="{56E43B78-4B15-48B7-844B-FAF50BD23CF6}" type="datetimeFigureOut">
              <a:rPr lang="en-IN" smtClean="0"/>
              <a:t>15-09-2025</a:t>
            </a:fld>
            <a:endParaRPr lang="en-IN"/>
          </a:p>
        </p:txBody>
      </p:sp>
      <p:sp>
        <p:nvSpPr>
          <p:cNvPr id="6" name="Footer Placeholder 5">
            <a:extLst>
              <a:ext uri="{FF2B5EF4-FFF2-40B4-BE49-F238E27FC236}">
                <a16:creationId xmlns:a16="http://schemas.microsoft.com/office/drawing/2014/main" xmlns="" id="{C02E5F71-3433-DB8F-A4F9-8ABF7A8FB5D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4D4E8D7D-0768-9199-8EE7-755D78ED4B24}"/>
              </a:ext>
            </a:extLst>
          </p:cNvPr>
          <p:cNvSpPr>
            <a:spLocks noGrp="1"/>
          </p:cNvSpPr>
          <p:nvPr>
            <p:ph type="sldNum" sz="quarter" idx="12"/>
          </p:nvPr>
        </p:nvSpPr>
        <p:spPr/>
        <p:txBody>
          <a:bodyPr/>
          <a:lstStyle/>
          <a:p>
            <a:fld id="{0A5CC0E9-971B-4AE6-BC05-046D8314A3D2}" type="slidenum">
              <a:rPr lang="en-IN" smtClean="0"/>
              <a:t>‹#›</a:t>
            </a:fld>
            <a:endParaRPr lang="en-IN"/>
          </a:p>
        </p:txBody>
      </p:sp>
    </p:spTree>
    <p:extLst>
      <p:ext uri="{BB962C8B-B14F-4D97-AF65-F5344CB8AC3E}">
        <p14:creationId xmlns:p14="http://schemas.microsoft.com/office/powerpoint/2010/main" val="487589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88788F1-290C-2C74-1695-147AE1087E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B7A9CB37-D9E1-4E70-93F2-3E72EEE89E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141EDF10-EE0B-D841-C57C-34D416E534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181B2B61-1EF8-ACB0-2F4F-D86F85E52AEB}"/>
              </a:ext>
            </a:extLst>
          </p:cNvPr>
          <p:cNvSpPr>
            <a:spLocks noGrp="1"/>
          </p:cNvSpPr>
          <p:nvPr>
            <p:ph type="dt" sz="half" idx="10"/>
          </p:nvPr>
        </p:nvSpPr>
        <p:spPr/>
        <p:txBody>
          <a:bodyPr/>
          <a:lstStyle/>
          <a:p>
            <a:fld id="{56E43B78-4B15-48B7-844B-FAF50BD23CF6}" type="datetimeFigureOut">
              <a:rPr lang="en-IN" smtClean="0"/>
              <a:t>15-09-2025</a:t>
            </a:fld>
            <a:endParaRPr lang="en-IN"/>
          </a:p>
        </p:txBody>
      </p:sp>
      <p:sp>
        <p:nvSpPr>
          <p:cNvPr id="6" name="Footer Placeholder 5">
            <a:extLst>
              <a:ext uri="{FF2B5EF4-FFF2-40B4-BE49-F238E27FC236}">
                <a16:creationId xmlns:a16="http://schemas.microsoft.com/office/drawing/2014/main" xmlns="" id="{559973C6-5D5C-A431-9F1A-189066D59C3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2C373DE5-AB90-0BF4-A8E1-1383EB651DE4}"/>
              </a:ext>
            </a:extLst>
          </p:cNvPr>
          <p:cNvSpPr>
            <a:spLocks noGrp="1"/>
          </p:cNvSpPr>
          <p:nvPr>
            <p:ph type="sldNum" sz="quarter" idx="12"/>
          </p:nvPr>
        </p:nvSpPr>
        <p:spPr/>
        <p:txBody>
          <a:bodyPr/>
          <a:lstStyle/>
          <a:p>
            <a:fld id="{0A5CC0E9-971B-4AE6-BC05-046D8314A3D2}" type="slidenum">
              <a:rPr lang="en-IN" smtClean="0"/>
              <a:t>‹#›</a:t>
            </a:fld>
            <a:endParaRPr lang="en-IN"/>
          </a:p>
        </p:txBody>
      </p:sp>
    </p:spTree>
    <p:extLst>
      <p:ext uri="{BB962C8B-B14F-4D97-AF65-F5344CB8AC3E}">
        <p14:creationId xmlns:p14="http://schemas.microsoft.com/office/powerpoint/2010/main" val="2954083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3E7224CC-942D-7EEE-74A9-22373430F4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06800962-FD7B-E75D-0513-B940B69EB8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F0FAD434-6B19-B7D8-CEE4-548A58D172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E43B78-4B15-48B7-844B-FAF50BD23CF6}" type="datetimeFigureOut">
              <a:rPr lang="en-IN" smtClean="0"/>
              <a:t>15-09-2025</a:t>
            </a:fld>
            <a:endParaRPr lang="en-IN"/>
          </a:p>
        </p:txBody>
      </p:sp>
      <p:sp>
        <p:nvSpPr>
          <p:cNvPr id="5" name="Footer Placeholder 4">
            <a:extLst>
              <a:ext uri="{FF2B5EF4-FFF2-40B4-BE49-F238E27FC236}">
                <a16:creationId xmlns:a16="http://schemas.microsoft.com/office/drawing/2014/main" xmlns="" id="{888189A3-F41E-4778-BAC6-6CF6AB7E75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1ED336BB-6CA3-328C-D60E-09AD2436C3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5CC0E9-971B-4AE6-BC05-046D8314A3D2}" type="slidenum">
              <a:rPr lang="en-IN" smtClean="0"/>
              <a:t>‹#›</a:t>
            </a:fld>
            <a:endParaRPr lang="en-IN"/>
          </a:p>
        </p:txBody>
      </p:sp>
      <p:pic>
        <p:nvPicPr>
          <p:cNvPr id="7" name="Picture 6">
            <a:extLst>
              <a:ext uri="{FF2B5EF4-FFF2-40B4-BE49-F238E27FC236}">
                <a16:creationId xmlns:a16="http://schemas.microsoft.com/office/drawing/2014/main" xmlns="" id="{5977C252-531B-1EEA-FE2E-312594EF708D}"/>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897335" y="0"/>
            <a:ext cx="1294665" cy="821957"/>
          </a:xfrm>
          <a:prstGeom prst="rect">
            <a:avLst/>
          </a:prstGeom>
        </p:spPr>
      </p:pic>
    </p:spTree>
    <p:extLst>
      <p:ext uri="{BB962C8B-B14F-4D97-AF65-F5344CB8AC3E}">
        <p14:creationId xmlns:p14="http://schemas.microsoft.com/office/powerpoint/2010/main" val="3670357152"/>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B9F0021D-C7D4-ED42-9BF8-FB434C647B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D992684C-FC72-CA46-1E91-DBECA7857D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83A14327-396F-D9A8-826A-CC90720BC3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F29C05-E46B-45A3-894C-8239547FA850}" type="datetimeFigureOut">
              <a:rPr lang="en-IN" smtClean="0"/>
              <a:t>15-09-2025</a:t>
            </a:fld>
            <a:endParaRPr lang="en-IN"/>
          </a:p>
        </p:txBody>
      </p:sp>
      <p:sp>
        <p:nvSpPr>
          <p:cNvPr id="5" name="Footer Placeholder 4">
            <a:extLst>
              <a:ext uri="{FF2B5EF4-FFF2-40B4-BE49-F238E27FC236}">
                <a16:creationId xmlns:a16="http://schemas.microsoft.com/office/drawing/2014/main" xmlns="" id="{2F189883-F099-536F-DE94-B5E89478A3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B1FAA49B-26AF-F9DA-D641-DC8D92450C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2025DE-21F8-441D-AA34-105EB979403C}" type="slidenum">
              <a:rPr lang="en-IN" smtClean="0"/>
              <a:t>‹#›</a:t>
            </a:fld>
            <a:endParaRPr lang="en-IN"/>
          </a:p>
        </p:txBody>
      </p:sp>
    </p:spTree>
    <p:extLst>
      <p:ext uri="{BB962C8B-B14F-4D97-AF65-F5344CB8AC3E}">
        <p14:creationId xmlns:p14="http://schemas.microsoft.com/office/powerpoint/2010/main" val="2395213299"/>
      </p:ext>
    </p:extLst>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B16C75C0-CBA8-D621-3005-B8A7E6129F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2FB155BB-F2C5-CA8E-5C85-4F3F37D602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E9991D9E-4B8F-101F-76BC-D540B3F154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C9594D-C72E-448D-AFFE-6CF0FB6A741A}" type="datetimeFigureOut">
              <a:rPr lang="en-IN" smtClean="0"/>
              <a:t>15-09-2025</a:t>
            </a:fld>
            <a:endParaRPr lang="en-IN"/>
          </a:p>
        </p:txBody>
      </p:sp>
      <p:sp>
        <p:nvSpPr>
          <p:cNvPr id="5" name="Footer Placeholder 4">
            <a:extLst>
              <a:ext uri="{FF2B5EF4-FFF2-40B4-BE49-F238E27FC236}">
                <a16:creationId xmlns:a16="http://schemas.microsoft.com/office/drawing/2014/main" xmlns="" id="{95F494A0-1B16-CFA9-A1E2-236855F907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0F37499D-D0D9-25D3-A4FE-F661B766DE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D9AE83-E52A-42E6-95E9-5D734B0D6E91}" type="slidenum">
              <a:rPr lang="en-IN" smtClean="0"/>
              <a:t>‹#›</a:t>
            </a:fld>
            <a:endParaRPr lang="en-IN"/>
          </a:p>
        </p:txBody>
      </p:sp>
    </p:spTree>
    <p:extLst>
      <p:ext uri="{BB962C8B-B14F-4D97-AF65-F5344CB8AC3E}">
        <p14:creationId xmlns:p14="http://schemas.microsoft.com/office/powerpoint/2010/main" val="4123990016"/>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slide" Target="slide49.xml"/><Relationship Id="rId18" Type="http://schemas.openxmlformats.org/officeDocument/2006/relationships/slide" Target="slide54.xml"/><Relationship Id="rId3" Type="http://schemas.openxmlformats.org/officeDocument/2006/relationships/slide" Target="slide39.xml"/><Relationship Id="rId7" Type="http://schemas.openxmlformats.org/officeDocument/2006/relationships/slide" Target="slide43.xml"/><Relationship Id="rId12" Type="http://schemas.openxmlformats.org/officeDocument/2006/relationships/slide" Target="slide48.xml"/><Relationship Id="rId17" Type="http://schemas.openxmlformats.org/officeDocument/2006/relationships/slide" Target="slide53.xml"/><Relationship Id="rId2" Type="http://schemas.openxmlformats.org/officeDocument/2006/relationships/slide" Target="slide38.xml"/><Relationship Id="rId16" Type="http://schemas.openxmlformats.org/officeDocument/2006/relationships/slide" Target="slide52.xml"/><Relationship Id="rId20" Type="http://schemas.openxmlformats.org/officeDocument/2006/relationships/slide" Target="slide57.xml"/><Relationship Id="rId1" Type="http://schemas.openxmlformats.org/officeDocument/2006/relationships/slideLayout" Target="../slideLayouts/slideLayout2.xml"/><Relationship Id="rId6" Type="http://schemas.openxmlformats.org/officeDocument/2006/relationships/slide" Target="slide42.xml"/><Relationship Id="rId11" Type="http://schemas.openxmlformats.org/officeDocument/2006/relationships/slide" Target="slide47.xml"/><Relationship Id="rId5" Type="http://schemas.openxmlformats.org/officeDocument/2006/relationships/slide" Target="slide41.xml"/><Relationship Id="rId15" Type="http://schemas.openxmlformats.org/officeDocument/2006/relationships/slide" Target="slide51.xml"/><Relationship Id="rId10" Type="http://schemas.openxmlformats.org/officeDocument/2006/relationships/slide" Target="slide46.xml"/><Relationship Id="rId19" Type="http://schemas.openxmlformats.org/officeDocument/2006/relationships/slide" Target="slide55.xml"/><Relationship Id="rId4" Type="http://schemas.openxmlformats.org/officeDocument/2006/relationships/slide" Target="slide40.xml"/><Relationship Id="rId9" Type="http://schemas.openxmlformats.org/officeDocument/2006/relationships/slide" Target="slide45.xml"/><Relationship Id="rId14" Type="http://schemas.openxmlformats.org/officeDocument/2006/relationships/slide" Target="slide5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hyperlink" Target="Final%20Legal%20Opinion%20SECI%20AB.pdf"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 Target="slide7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slide" Target="slide72.xml"/><Relationship Id="rId4" Type="http://schemas.openxmlformats.org/officeDocument/2006/relationships/slide" Target="slide71.xml"/></Relationships>
</file>

<file path=ppt/slides/_rels/slide27.xml.rels><?xml version="1.0" encoding="UTF-8" standalone="yes"?>
<Relationships xmlns="http://schemas.openxmlformats.org/package/2006/relationships"><Relationship Id="rId3" Type="http://schemas.openxmlformats.org/officeDocument/2006/relationships/slide" Target="slide72.xml"/><Relationship Id="rId2" Type="http://schemas.openxmlformats.org/officeDocument/2006/relationships/slide" Target="slide7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 Target="slide72.xml"/><Relationship Id="rId2" Type="http://schemas.openxmlformats.org/officeDocument/2006/relationships/slide" Target="slide7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 Target="slide72.xml"/><Relationship Id="rId2" Type="http://schemas.openxmlformats.org/officeDocument/2006/relationships/slide" Target="slide7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 Target="slide7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slide" Target="slide72.xml"/><Relationship Id="rId5" Type="http://schemas.openxmlformats.org/officeDocument/2006/relationships/slide" Target="slide71.xml"/><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2" Type="http://schemas.openxmlformats.org/officeDocument/2006/relationships/slide" Target="slide7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slide" Target="slide72.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slide" Target="slide71.xml"/><Relationship Id="rId5" Type="http://schemas.openxmlformats.org/officeDocument/2006/relationships/image" Target="../media/image14.png"/><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2" Type="http://schemas.openxmlformats.org/officeDocument/2006/relationships/slide" Target="slide7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hyperlink" Target="41%20Project%20Status%20for%20Wind%20Power%20Projects%20up%20to%2031Jan23.xlsx#_I" TargetMode="External"/><Relationship Id="rId2" Type="http://schemas.openxmlformats.org/officeDocument/2006/relationships/hyperlink" Target="https://d.docs.live.net/cbfe10444b12620d/Documents/17122022/40%20Project%20Status%20for%20Wind%20Power%20Projects%20up%20to%2031Dec22.xlsx" TargetMode="External"/><Relationship Id="rId1" Type="http://schemas.openxmlformats.org/officeDocument/2006/relationships/slideLayout" Target="../slideLayouts/slideLayout2.xml"/><Relationship Id="rId4" Type="http://schemas.openxmlformats.org/officeDocument/2006/relationships/slide" Target="slide10.xml"/></Relationships>
</file>

<file path=ppt/slides/_rels/slide39.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hyperlink" Target="41%20Project%20Status%20for%20Wind%20Power%20Projects%20up%20to%2031Jan23.xlsx#_II"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hyperlink" Target="41%20Project%20Status%20for%20Wind%20Power%20Projects%20up%20to%2031Jan23.xlsx#_III"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hyperlink" Target="41%20Project%20Status%20for%20Wind%20Power%20Projects%20up%20to%2031Jan23.xlsx#_IV"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hyperlink" Target="41%20Project%20Status%20for%20Wind%20Power%20Projects%20up%20to%2031Jan23.xlsx#_V"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hyperlink" Target="41%20Project%20Status%20for%20Wind%20Power%20Projects%20up%20to%2031Jan23.xlsx#_VI"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hyperlink" Target="41%20Project%20Status%20for%20Wind%20Power%20Projects%20up%20to%2031Jan23.xlsx#_VII"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hyperlink" Target="41%20Project%20Status%20for%20Wind%20Power%20Projects%20up%20to%2031Jan23.xlsx#_VIII"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hyperlink" Target="41%20Project%20Status%20for%20Wind%20Power%20Projects%20up%20to%2031Jan23.xlsx#_IX"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hyperlink" Target="41%20Project%20Status%20for%20Wind%20Power%20Projects%20up%20to%2031Jan23.xlsx#_X"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hyperlink" Target="41%20Project%20Status%20for%20Wind%20Power%20Projects%20up%20to%2031Jan23.xlsx#_XI"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hyperlink" Target="41%20Project%20Status%20for%20Wind%20Power%20Projects%20up%20to%2031Jan23.xlsx#_XI"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hyperlink" Target="41%20Project%20Status%20for%20Wind%20Power%20Projects%20up%20to%2031Jan23.xlsx#_XI"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hyperlink" Target="41%20Project%20Status%20for%20Wind%20Power%20Projects%20up%20to%2031Jan23.xlsx#_XI"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hyperlink" Target="41%20Project%20Status%20for%20Wind%20Power%20Projects%20up%20to%2031Jan23.xlsx#_XI"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hyperlink" Target="41%20Project%20Status%20for%20Wind%20Power%20Projects%20up%20to%2031Jan23.xlsx#_XI"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 Target="slide1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 Target="slide1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slide" Target="slide1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7.jpg"/><Relationship Id="rId7" Type="http://schemas.openxmlformats.org/officeDocument/2006/relationships/image" Target="../media/image21.jpeg"/><Relationship Id="rId2" Type="http://schemas.openxmlformats.org/officeDocument/2006/relationships/image" Target="../media/image16.jpg"/><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67.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slide" Target="slide31.xml"/><Relationship Id="rId1" Type="http://schemas.openxmlformats.org/officeDocument/2006/relationships/slideLayout" Target="../slideLayouts/slideLayout2.xml"/><Relationship Id="rId4" Type="http://schemas.openxmlformats.org/officeDocument/2006/relationships/slide" Target="slide23.xml"/></Relationships>
</file>

<file path=ppt/slides/_rels/slide72.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slide" Target="slide24.xml"/><Relationship Id="rId1" Type="http://schemas.openxmlformats.org/officeDocument/2006/relationships/slideLayout" Target="../slideLayouts/slideLayout2.xml"/><Relationship Id="rId6" Type="http://schemas.openxmlformats.org/officeDocument/2006/relationships/slide" Target="slide30.xml"/><Relationship Id="rId5" Type="http://schemas.openxmlformats.org/officeDocument/2006/relationships/slide" Target="slide34.xml"/><Relationship Id="rId4" Type="http://schemas.openxmlformats.org/officeDocument/2006/relationships/slide" Target="slide28.xml"/></Relationships>
</file>

<file path=ppt/slides/_rels/slide73.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B5323FBF-7DB5-0171-9394-B6C5250621E0}"/>
              </a:ext>
            </a:extLst>
          </p:cNvPr>
          <p:cNvSpPr txBox="1">
            <a:spLocks/>
          </p:cNvSpPr>
          <p:nvPr/>
        </p:nvSpPr>
        <p:spPr>
          <a:xfrm>
            <a:off x="-171545" y="50085"/>
            <a:ext cx="12191999" cy="238713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chemeClr val="accent6">
                    <a:lumMod val="75000"/>
                  </a:schemeClr>
                </a:solidFill>
                <a:latin typeface="Times New Roman" panose="02020603050405020304" pitchFamily="18" charset="0"/>
                <a:cs typeface="Times New Roman" panose="02020603050405020304" pitchFamily="18" charset="0"/>
              </a:rPr>
              <a:t>REVIEW OF</a:t>
            </a:r>
          </a:p>
          <a:p>
            <a:pPr algn="ctr"/>
            <a:r>
              <a:rPr lang="en-US" sz="3600" b="1" dirty="0">
                <a:solidFill>
                  <a:schemeClr val="accent6">
                    <a:lumMod val="75000"/>
                  </a:schemeClr>
                </a:solidFill>
                <a:latin typeface="Times New Roman" panose="02020603050405020304" pitchFamily="18" charset="0"/>
                <a:cs typeface="Times New Roman" panose="02020603050405020304" pitchFamily="18" charset="0"/>
              </a:rPr>
              <a:t>WIND/ HYBRID / BESS </a:t>
            </a:r>
          </a:p>
          <a:p>
            <a:pPr algn="ctr"/>
            <a:r>
              <a:rPr lang="en-US" sz="3600" b="1" dirty="0">
                <a:solidFill>
                  <a:schemeClr val="accent6">
                    <a:lumMod val="75000"/>
                  </a:schemeClr>
                </a:solidFill>
                <a:latin typeface="Times New Roman" panose="02020603050405020304" pitchFamily="18" charset="0"/>
                <a:cs typeface="Times New Roman" panose="02020603050405020304" pitchFamily="18" charset="0"/>
              </a:rPr>
              <a:t>PROJECTS </a:t>
            </a:r>
          </a:p>
          <a:p>
            <a:pPr algn="ctr"/>
            <a:r>
              <a:rPr lang="en-US" sz="3600" b="1" dirty="0">
                <a:solidFill>
                  <a:schemeClr val="accent6">
                    <a:lumMod val="75000"/>
                  </a:schemeClr>
                </a:solidFill>
                <a:latin typeface="Times New Roman" panose="02020603050405020304" pitchFamily="18" charset="0"/>
                <a:cs typeface="Times New Roman" panose="02020603050405020304" pitchFamily="18" charset="0"/>
              </a:rPr>
              <a:t>UNDER VARIOUS ISTS SCHEMES OF SECI </a:t>
            </a:r>
            <a:endParaRPr lang="en-IN" sz="3600" b="1"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7" name="Subtitle 2">
            <a:extLst>
              <a:ext uri="{FF2B5EF4-FFF2-40B4-BE49-F238E27FC236}">
                <a16:creationId xmlns:a16="http://schemas.microsoft.com/office/drawing/2014/main" xmlns="" id="{CEECCD2F-BEC1-3C8D-3195-EE38BFCBD13D}"/>
              </a:ext>
            </a:extLst>
          </p:cNvPr>
          <p:cNvSpPr txBox="1">
            <a:spLocks/>
          </p:cNvSpPr>
          <p:nvPr/>
        </p:nvSpPr>
        <p:spPr>
          <a:xfrm>
            <a:off x="1524000" y="5915032"/>
            <a:ext cx="9144000" cy="892882"/>
          </a:xfrm>
          <a:prstGeom prst="rect">
            <a:avLst/>
          </a:prstGeom>
        </p:spPr>
        <p:txBody>
          <a:bodyP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altLang="en-US" sz="12800" b="1" dirty="0">
                <a:ln w="12700">
                  <a:solidFill>
                    <a:schemeClr val="accent1"/>
                  </a:solidFill>
                  <a:prstDash val="solid"/>
                </a:ln>
                <a:solidFill>
                  <a:srgbClr val="002060"/>
                </a:solidFill>
                <a:latin typeface="Times New Roman" panose="02020603050405020304" pitchFamily="18" charset="0"/>
                <a:cs typeface="Times New Roman" panose="02020603050405020304" pitchFamily="18" charset="0"/>
              </a:rPr>
              <a:t>Solar Energy Corporation of India Limited</a:t>
            </a:r>
          </a:p>
          <a:p>
            <a:pPr marL="0" indent="0">
              <a:buNone/>
            </a:pPr>
            <a:r>
              <a:rPr lang="en-IN" sz="11200" b="1" dirty="0">
                <a:ln w="12700">
                  <a:solidFill>
                    <a:schemeClr val="accent1"/>
                  </a:solidFill>
                  <a:prstDash val="solid"/>
                </a:ln>
                <a:solidFill>
                  <a:srgbClr val="002060"/>
                </a:solidFill>
                <a:latin typeface="Times New Roman" panose="02020603050405020304" pitchFamily="18" charset="0"/>
                <a:cs typeface="Times New Roman" panose="02020603050405020304" pitchFamily="18" charset="0"/>
              </a:rPr>
              <a:t>                                        29.08.2025</a:t>
            </a:r>
            <a:endParaRPr lang="en-IN" sz="3200" b="1" dirty="0">
              <a:ln w="12700">
                <a:solidFill>
                  <a:schemeClr val="accent1"/>
                </a:solidFill>
                <a:prstDash val="solid"/>
              </a:ln>
              <a:solidFill>
                <a:srgbClr val="FF0000"/>
              </a:solidFill>
              <a:latin typeface="Times New Roman" panose="02020603050405020304" pitchFamily="18" charset="0"/>
              <a:cs typeface="Times New Roman" panose="02020603050405020304" pitchFamily="18" charset="0"/>
            </a:endParaRPr>
          </a:p>
        </p:txBody>
      </p:sp>
      <p:pic>
        <p:nvPicPr>
          <p:cNvPr id="1026" name="Picture 2" descr="Boosting Energy: Wind and Solar Projects Progress in Four Provinces ...">
            <a:extLst>
              <a:ext uri="{FF2B5EF4-FFF2-40B4-BE49-F238E27FC236}">
                <a16:creationId xmlns:a16="http://schemas.microsoft.com/office/drawing/2014/main" xmlns="" id="{D5E16207-D2CA-7055-95EF-E71A0E563C3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35593" y="2617680"/>
            <a:ext cx="3805519" cy="30121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xmlns="" id="{FFE1C735-FDB8-01B1-8458-1E0B2306E3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59" y="2667807"/>
            <a:ext cx="4074922" cy="301663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ispatch, Fluence and Eneco to deploy Netherlands' largest standalone ...">
            <a:extLst>
              <a:ext uri="{FF2B5EF4-FFF2-40B4-BE49-F238E27FC236}">
                <a16:creationId xmlns:a16="http://schemas.microsoft.com/office/drawing/2014/main" xmlns="" id="{A9339F97-0857-34DB-1B2A-52E3B571789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879"/>
          <a:stretch>
            <a:fillRect/>
          </a:stretch>
        </p:blipFill>
        <p:spPr bwMode="auto">
          <a:xfrm>
            <a:off x="8172878" y="2617680"/>
            <a:ext cx="3967346" cy="301663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xmlns="" id="{D0DA3FB2-B039-21DE-F6C1-6C6AB9A33C70}"/>
              </a:ext>
            </a:extLst>
          </p:cNvPr>
          <p:cNvCxnSpPr/>
          <p:nvPr/>
        </p:nvCxnSpPr>
        <p:spPr>
          <a:xfrm>
            <a:off x="-51776" y="2437218"/>
            <a:ext cx="12191999" cy="0"/>
          </a:xfrm>
          <a:prstGeom prst="line">
            <a:avLst/>
          </a:prstGeom>
          <a:ln w="28575">
            <a:prstDash val="dash"/>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554305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C3E7EBF5-A1BE-E303-B5FA-37C3A5B0728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D69EA37-67CD-191A-C0FD-DDA6F78A1937}"/>
              </a:ext>
            </a:extLst>
          </p:cNvPr>
          <p:cNvSpPr>
            <a:spLocks noGrp="1"/>
          </p:cNvSpPr>
          <p:nvPr>
            <p:ph idx="1"/>
          </p:nvPr>
        </p:nvSpPr>
        <p:spPr>
          <a:xfrm>
            <a:off x="159434" y="877987"/>
            <a:ext cx="11873132" cy="5853399"/>
          </a:xfrm>
        </p:spPr>
        <p:txBody>
          <a:bodyPr>
            <a:normAutofit/>
          </a:bodyPr>
          <a:lstStyle/>
          <a:p>
            <a:pPr marL="0" indent="0">
              <a:buNone/>
            </a:pPr>
            <a:endParaRPr lang="en-US" sz="2400" i="1" u="sng" dirty="0">
              <a:solidFill>
                <a:schemeClr val="accent1">
                  <a:lumMod val="75000"/>
                </a:schemeClr>
              </a:solidFill>
              <a:latin typeface="Arial" panose="020B0604020202020204" pitchFamily="34" charset="0"/>
            </a:endParaRPr>
          </a:p>
          <a:p>
            <a:pPr marL="0" indent="0" algn="just">
              <a:lnSpc>
                <a:spcPct val="150000"/>
              </a:lnSpc>
              <a:spcBef>
                <a:spcPts val="600"/>
              </a:spcBef>
              <a:spcAft>
                <a:spcPts val="600"/>
              </a:spcAft>
              <a:buNone/>
            </a:pPr>
            <a:endParaRPr lang="en-US" sz="2000" dirty="0">
              <a:solidFill>
                <a:srgbClr val="000000"/>
              </a:solidFill>
              <a:latin typeface="Arial" panose="020B0604020202020204" pitchFamily="34" charset="0"/>
            </a:endParaRPr>
          </a:p>
          <a:p>
            <a:pPr marL="0" indent="0" algn="just">
              <a:lnSpc>
                <a:spcPct val="150000"/>
              </a:lnSpc>
              <a:spcBef>
                <a:spcPts val="600"/>
              </a:spcBef>
              <a:spcAft>
                <a:spcPts val="600"/>
              </a:spcAft>
              <a:buNone/>
            </a:pPr>
            <a:endParaRPr lang="en-US" sz="2000" dirty="0">
              <a:solidFill>
                <a:srgbClr val="000000"/>
              </a:solidFill>
              <a:latin typeface="Arial" panose="020B0604020202020204" pitchFamily="34" charset="0"/>
            </a:endParaRPr>
          </a:p>
          <a:p>
            <a:pPr marL="0" indent="0" algn="just">
              <a:lnSpc>
                <a:spcPct val="150000"/>
              </a:lnSpc>
              <a:spcBef>
                <a:spcPts val="600"/>
              </a:spcBef>
              <a:spcAft>
                <a:spcPts val="600"/>
              </a:spcAft>
              <a:buNone/>
            </a:pPr>
            <a:endParaRPr lang="en-US" sz="2000" dirty="0">
              <a:solidFill>
                <a:srgbClr val="000000"/>
              </a:solidFill>
              <a:latin typeface="Arial" panose="020B0604020202020204" pitchFamily="34" charset="0"/>
            </a:endParaRPr>
          </a:p>
          <a:p>
            <a:pPr marL="0" indent="0" algn="just">
              <a:lnSpc>
                <a:spcPct val="150000"/>
              </a:lnSpc>
              <a:spcBef>
                <a:spcPts val="600"/>
              </a:spcBef>
              <a:spcAft>
                <a:spcPts val="600"/>
              </a:spcAft>
              <a:buNone/>
            </a:pPr>
            <a:endParaRPr lang="en-US" sz="2000" dirty="0">
              <a:solidFill>
                <a:srgbClr val="000000"/>
              </a:solidFill>
              <a:latin typeface="Arial" panose="020B0604020202020204" pitchFamily="34" charset="0"/>
            </a:endParaRPr>
          </a:p>
          <a:p>
            <a:pPr marL="0" indent="0" algn="just">
              <a:lnSpc>
                <a:spcPct val="150000"/>
              </a:lnSpc>
              <a:spcBef>
                <a:spcPts val="600"/>
              </a:spcBef>
              <a:spcAft>
                <a:spcPts val="600"/>
              </a:spcAft>
              <a:buNone/>
            </a:pPr>
            <a:endParaRPr lang="en-US" sz="2400" i="1" u="sng" dirty="0">
              <a:solidFill>
                <a:schemeClr val="accent1">
                  <a:lumMod val="75000"/>
                </a:schemeClr>
              </a:solidFill>
              <a:latin typeface="Arial" panose="020B0604020202020204" pitchFamily="34" charset="0"/>
            </a:endParaRPr>
          </a:p>
          <a:p>
            <a:pPr marL="0" indent="0" algn="just">
              <a:lnSpc>
                <a:spcPct val="150000"/>
              </a:lnSpc>
              <a:spcBef>
                <a:spcPts val="600"/>
              </a:spcBef>
              <a:spcAft>
                <a:spcPts val="600"/>
              </a:spcAft>
              <a:buNone/>
            </a:pPr>
            <a:endParaRPr lang="en-US" sz="2000" dirty="0">
              <a:solidFill>
                <a:srgbClr val="000000"/>
              </a:solidFill>
              <a:latin typeface="Arial" panose="020B0604020202020204" pitchFamily="34" charset="0"/>
            </a:endParaRPr>
          </a:p>
          <a:p>
            <a:pPr marL="0" indent="0" algn="just">
              <a:lnSpc>
                <a:spcPct val="150000"/>
              </a:lnSpc>
              <a:spcBef>
                <a:spcPts val="600"/>
              </a:spcBef>
              <a:spcAft>
                <a:spcPts val="600"/>
              </a:spcAft>
              <a:buNone/>
            </a:pPr>
            <a:endParaRPr lang="en-US" sz="2000" dirty="0">
              <a:solidFill>
                <a:srgbClr val="000000"/>
              </a:solidFill>
              <a:latin typeface="Arial" panose="020B0604020202020204" pitchFamily="34" charset="0"/>
            </a:endParaRPr>
          </a:p>
          <a:p>
            <a:pPr marL="0" indent="0" algn="just">
              <a:buNone/>
            </a:pPr>
            <a:endParaRPr lang="en-US" dirty="0">
              <a:solidFill>
                <a:srgbClr val="000000"/>
              </a:solidFill>
              <a:latin typeface="Arial" panose="020B0604020202020204" pitchFamily="34" charset="0"/>
            </a:endParaRPr>
          </a:p>
        </p:txBody>
      </p:sp>
      <p:sp>
        <p:nvSpPr>
          <p:cNvPr id="4" name="TextBox 3">
            <a:extLst>
              <a:ext uri="{FF2B5EF4-FFF2-40B4-BE49-F238E27FC236}">
                <a16:creationId xmlns:a16="http://schemas.microsoft.com/office/drawing/2014/main" xmlns="" id="{89F25AE3-D8D5-F1EB-A4E6-01BF688128FF}"/>
              </a:ext>
            </a:extLst>
          </p:cNvPr>
          <p:cNvSpPr txBox="1"/>
          <p:nvPr/>
        </p:nvSpPr>
        <p:spPr>
          <a:xfrm>
            <a:off x="159434" y="214694"/>
            <a:ext cx="11873133" cy="523220"/>
          </a:xfrm>
          <a:prstGeom prst="rect">
            <a:avLst/>
          </a:prstGeom>
          <a:noFill/>
        </p:spPr>
        <p:txBody>
          <a:bodyPr wrap="square" rtlCol="0">
            <a:spAutoFit/>
          </a:bodyPr>
          <a:lstStyle/>
          <a:p>
            <a:pPr algn="ctr"/>
            <a:r>
              <a:rPr lang="en-US" sz="2800" dirty="0">
                <a:solidFill>
                  <a:srgbClr val="0070C0"/>
                </a:solidFill>
                <a:ea typeface="+mj-ea"/>
                <a:cs typeface="+mj-cs"/>
              </a:rPr>
              <a:t>I</a:t>
            </a:r>
            <a:r>
              <a:rPr lang="en-IN" sz="2800" dirty="0">
                <a:solidFill>
                  <a:srgbClr val="0070C0"/>
                </a:solidFill>
                <a:ea typeface="+mj-ea"/>
                <a:cs typeface="+mj-cs"/>
              </a:rPr>
              <a:t>STS WIND POWER PROJECTS – YoY PROGRESS &amp; PROJECTIONS</a:t>
            </a:r>
            <a:endParaRPr lang="en-GB" sz="2800" dirty="0">
              <a:solidFill>
                <a:srgbClr val="0070C0"/>
              </a:solidFill>
              <a:ea typeface="+mj-ea"/>
              <a:cs typeface="+mj-cs"/>
            </a:endParaRPr>
          </a:p>
        </p:txBody>
      </p:sp>
      <p:graphicFrame>
        <p:nvGraphicFramePr>
          <p:cNvPr id="5" name="Table 4">
            <a:extLst>
              <a:ext uri="{FF2B5EF4-FFF2-40B4-BE49-F238E27FC236}">
                <a16:creationId xmlns:a16="http://schemas.microsoft.com/office/drawing/2014/main" xmlns="" id="{A1E3C813-CABB-C268-25C3-FA7187B33F8E}"/>
              </a:ext>
            </a:extLst>
          </p:cNvPr>
          <p:cNvGraphicFramePr>
            <a:graphicFrameLocks noGrp="1"/>
          </p:cNvGraphicFramePr>
          <p:nvPr>
            <p:extLst>
              <p:ext uri="{D42A27DB-BD31-4B8C-83A1-F6EECF244321}">
                <p14:modId xmlns:p14="http://schemas.microsoft.com/office/powerpoint/2010/main" val="1565093289"/>
              </p:ext>
            </p:extLst>
          </p:nvPr>
        </p:nvGraphicFramePr>
        <p:xfrm>
          <a:off x="31051" y="972856"/>
          <a:ext cx="12129898" cy="5758530"/>
        </p:xfrm>
        <a:graphic>
          <a:graphicData uri="http://schemas.openxmlformats.org/drawingml/2006/table">
            <a:tbl>
              <a:tblPr lastRow="1" bandRow="1">
                <a:tableStyleId>{5C22544A-7EE6-4342-B048-85BDC9FD1C3A}</a:tableStyleId>
              </a:tblPr>
              <a:tblGrid>
                <a:gridCol w="664533">
                  <a:extLst>
                    <a:ext uri="{9D8B030D-6E8A-4147-A177-3AD203B41FA5}">
                      <a16:colId xmlns:a16="http://schemas.microsoft.com/office/drawing/2014/main" xmlns="" val="1525875574"/>
                    </a:ext>
                  </a:extLst>
                </a:gridCol>
                <a:gridCol w="968691">
                  <a:extLst>
                    <a:ext uri="{9D8B030D-6E8A-4147-A177-3AD203B41FA5}">
                      <a16:colId xmlns:a16="http://schemas.microsoft.com/office/drawing/2014/main" xmlns="" val="1865253979"/>
                    </a:ext>
                  </a:extLst>
                </a:gridCol>
                <a:gridCol w="916798">
                  <a:extLst>
                    <a:ext uri="{9D8B030D-6E8A-4147-A177-3AD203B41FA5}">
                      <a16:colId xmlns:a16="http://schemas.microsoft.com/office/drawing/2014/main" xmlns="" val="4255467293"/>
                    </a:ext>
                  </a:extLst>
                </a:gridCol>
                <a:gridCol w="899497">
                  <a:extLst>
                    <a:ext uri="{9D8B030D-6E8A-4147-A177-3AD203B41FA5}">
                      <a16:colId xmlns:a16="http://schemas.microsoft.com/office/drawing/2014/main" xmlns="" val="1839316076"/>
                    </a:ext>
                  </a:extLst>
                </a:gridCol>
                <a:gridCol w="1072479">
                  <a:extLst>
                    <a:ext uri="{9D8B030D-6E8A-4147-A177-3AD203B41FA5}">
                      <a16:colId xmlns:a16="http://schemas.microsoft.com/office/drawing/2014/main" xmlns="" val="4247397983"/>
                    </a:ext>
                  </a:extLst>
                </a:gridCol>
                <a:gridCol w="1011936">
                  <a:extLst>
                    <a:ext uri="{9D8B030D-6E8A-4147-A177-3AD203B41FA5}">
                      <a16:colId xmlns:a16="http://schemas.microsoft.com/office/drawing/2014/main" xmlns="" val="1762696657"/>
                    </a:ext>
                  </a:extLst>
                </a:gridCol>
                <a:gridCol w="1483154">
                  <a:extLst>
                    <a:ext uri="{9D8B030D-6E8A-4147-A177-3AD203B41FA5}">
                      <a16:colId xmlns:a16="http://schemas.microsoft.com/office/drawing/2014/main" xmlns="" val="2371253637"/>
                    </a:ext>
                  </a:extLst>
                </a:gridCol>
                <a:gridCol w="1109288">
                  <a:extLst>
                    <a:ext uri="{9D8B030D-6E8A-4147-A177-3AD203B41FA5}">
                      <a16:colId xmlns:a16="http://schemas.microsoft.com/office/drawing/2014/main" xmlns="" val="392718463"/>
                    </a:ext>
                  </a:extLst>
                </a:gridCol>
                <a:gridCol w="988275">
                  <a:extLst>
                    <a:ext uri="{9D8B030D-6E8A-4147-A177-3AD203B41FA5}">
                      <a16:colId xmlns:a16="http://schemas.microsoft.com/office/drawing/2014/main" xmlns="" val="2266592741"/>
                    </a:ext>
                  </a:extLst>
                </a:gridCol>
                <a:gridCol w="826925">
                  <a:extLst>
                    <a:ext uri="{9D8B030D-6E8A-4147-A177-3AD203B41FA5}">
                      <a16:colId xmlns:a16="http://schemas.microsoft.com/office/drawing/2014/main" xmlns="" val="3877006467"/>
                    </a:ext>
                  </a:extLst>
                </a:gridCol>
                <a:gridCol w="1119373">
                  <a:extLst>
                    <a:ext uri="{9D8B030D-6E8A-4147-A177-3AD203B41FA5}">
                      <a16:colId xmlns:a16="http://schemas.microsoft.com/office/drawing/2014/main" xmlns="" val="1798204644"/>
                    </a:ext>
                  </a:extLst>
                </a:gridCol>
                <a:gridCol w="1068949">
                  <a:extLst>
                    <a:ext uri="{9D8B030D-6E8A-4147-A177-3AD203B41FA5}">
                      <a16:colId xmlns:a16="http://schemas.microsoft.com/office/drawing/2014/main" xmlns="" val="2277054308"/>
                    </a:ext>
                  </a:extLst>
                </a:gridCol>
              </a:tblGrid>
              <a:tr h="613456">
                <a:tc>
                  <a:txBody>
                    <a:bodyPr/>
                    <a:lstStyle/>
                    <a:p>
                      <a:pPr algn="ctr" rtl="0" fontAlgn="ctr"/>
                      <a:r>
                        <a:rPr lang="en-IN" sz="1100" b="1" u="none" strike="noStrike" dirty="0">
                          <a:effectLst/>
                        </a:rPr>
                        <a:t>Tranche</a:t>
                      </a:r>
                      <a:endParaRPr lang="en-IN" sz="1100" b="1"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100" b="1" u="none" strike="noStrike" dirty="0">
                          <a:effectLst/>
                        </a:rPr>
                        <a:t>Total Capacity Tendered </a:t>
                      </a:r>
                    </a:p>
                    <a:p>
                      <a:pPr algn="ctr" rtl="0" fontAlgn="ctr"/>
                      <a:r>
                        <a:rPr lang="en-IN" sz="1100" b="1" u="none" strike="noStrike" dirty="0">
                          <a:effectLst/>
                        </a:rPr>
                        <a:t>(MW)</a:t>
                      </a:r>
                      <a:endParaRPr lang="en-IN" sz="1100" b="1"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100" b="1" u="none" strike="noStrike" dirty="0">
                          <a:effectLst/>
                        </a:rPr>
                        <a:t>Total capacity awarded </a:t>
                      </a:r>
                    </a:p>
                    <a:p>
                      <a:pPr algn="ctr" rtl="0" fontAlgn="ctr"/>
                      <a:r>
                        <a:rPr lang="en-IN" sz="1100" b="1" u="none" strike="noStrike" dirty="0">
                          <a:effectLst/>
                        </a:rPr>
                        <a:t>(MW)</a:t>
                      </a:r>
                      <a:endParaRPr lang="en-IN" sz="1100" b="1"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100" b="1" u="none" strike="noStrike" dirty="0">
                          <a:effectLst/>
                        </a:rPr>
                        <a:t>PPA Signed Capacity</a:t>
                      </a:r>
                    </a:p>
                    <a:p>
                      <a:pPr algn="ctr" rtl="0" fontAlgn="ctr"/>
                      <a:r>
                        <a:rPr lang="en-IN" sz="1100" b="1" i="0" u="none" strike="noStrike" dirty="0">
                          <a:solidFill>
                            <a:srgbClr val="000000"/>
                          </a:solidFill>
                          <a:effectLst/>
                          <a:latin typeface="Calibri" panose="020F0502020204030204" pitchFamily="34" charset="0"/>
                        </a:rPr>
                        <a:t>(MW)</a:t>
                      </a: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100" b="1" u="none" strike="noStrike">
                          <a:effectLst/>
                        </a:rPr>
                        <a:t>PPA Effective Date</a:t>
                      </a:r>
                      <a:endParaRPr lang="en-IN" sz="1100" b="1"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u="none" strike="noStrike" dirty="0">
                          <a:effectLst/>
                        </a:rPr>
                        <a:t>Original SCD</a:t>
                      </a:r>
                      <a:endParaRPr lang="en-IN" sz="1100" b="1"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u="none" strike="noStrike" dirty="0">
                          <a:effectLst/>
                        </a:rPr>
                        <a:t>Capacity Commissioned till date </a:t>
                      </a:r>
                    </a:p>
                    <a:p>
                      <a:pPr algn="ctr" rtl="0" fontAlgn="ctr"/>
                      <a:r>
                        <a:rPr lang="en-US" sz="1100" b="1" u="none" strike="noStrike" dirty="0">
                          <a:effectLst/>
                        </a:rPr>
                        <a:t>(MW)</a:t>
                      </a:r>
                      <a:endParaRPr lang="en-IN" sz="1100" b="1"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100" b="1" u="none" strike="noStrike">
                          <a:effectLst/>
                        </a:rPr>
                        <a:t>Capacity Under Implementation</a:t>
                      </a:r>
                    </a:p>
                    <a:p>
                      <a:pPr algn="ctr" rtl="0" fontAlgn="ctr"/>
                      <a:r>
                        <a:rPr lang="en-IN" sz="1100" b="1" i="0" u="none" strike="noStrike">
                          <a:solidFill>
                            <a:srgbClr val="000000"/>
                          </a:solidFill>
                          <a:effectLst/>
                          <a:latin typeface="Calibri" panose="020F0502020204030204" pitchFamily="34" charset="0"/>
                        </a:rPr>
                        <a:t>(MW)</a:t>
                      </a:r>
                      <a:endParaRPr lang="en-IN" sz="1100" b="1"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100" b="1" u="none" strike="noStrike">
                          <a:effectLst/>
                        </a:rPr>
                        <a:t>Cancelled / Terminated</a:t>
                      </a:r>
                    </a:p>
                    <a:p>
                      <a:pPr algn="ctr" rtl="0" fontAlgn="ctr"/>
                      <a:r>
                        <a:rPr lang="en-IN" sz="1100" b="1" u="none" strike="noStrike">
                          <a:effectLst/>
                        </a:rPr>
                        <a:t>(MW) </a:t>
                      </a:r>
                      <a:endParaRPr lang="en-IN" sz="1100" b="1"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100" b="1" u="none" strike="noStrike">
                          <a:effectLst/>
                        </a:rPr>
                        <a:t>Disputed Capacity</a:t>
                      </a:r>
                    </a:p>
                    <a:p>
                      <a:pPr algn="ctr" rtl="0" fontAlgn="ctr"/>
                      <a:r>
                        <a:rPr lang="en-IN" sz="1100" b="1" i="0" u="none" strike="noStrike">
                          <a:solidFill>
                            <a:srgbClr val="000000"/>
                          </a:solidFill>
                          <a:effectLst/>
                          <a:latin typeface="Calibri" panose="020F0502020204030204" pitchFamily="34" charset="0"/>
                        </a:rPr>
                        <a:t>(MW)</a:t>
                      </a:r>
                      <a:endParaRPr lang="en-IN" sz="1100" b="1"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100" b="1" u="none" strike="noStrike">
                          <a:effectLst/>
                        </a:rPr>
                        <a:t>Capacity not likely to come up</a:t>
                      </a:r>
                    </a:p>
                    <a:p>
                      <a:pPr algn="ctr" rtl="0" fontAlgn="ctr"/>
                      <a:r>
                        <a:rPr lang="en-IN" sz="1100" b="1" i="0" u="none" strike="noStrike">
                          <a:solidFill>
                            <a:srgbClr val="000000"/>
                          </a:solidFill>
                          <a:effectLst/>
                          <a:latin typeface="Calibri" panose="020F0502020204030204" pitchFamily="34" charset="0"/>
                        </a:rPr>
                        <a:t>(MW)</a:t>
                      </a:r>
                      <a:endParaRPr lang="en-IN" sz="1100" b="1"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100" b="1" i="0" u="none" strike="noStrike" dirty="0">
                          <a:solidFill>
                            <a:srgbClr val="000000"/>
                          </a:solidFill>
                          <a:effectLst/>
                          <a:latin typeface="Calibri" panose="020F0502020204030204" pitchFamily="34" charset="0"/>
                        </a:rPr>
                        <a:t>Tariff</a:t>
                      </a:r>
                    </a:p>
                    <a:p>
                      <a:pPr algn="ctr" rtl="0" fontAlgn="ctr"/>
                      <a:r>
                        <a:rPr lang="en-IN" sz="1100" b="1" i="0" u="none" strike="noStrike" dirty="0">
                          <a:solidFill>
                            <a:srgbClr val="000000"/>
                          </a:solidFill>
                          <a:effectLst/>
                          <a:latin typeface="Calibri" panose="020F0502020204030204" pitchFamily="34" charset="0"/>
                        </a:rPr>
                        <a:t>(INR/kWh)</a:t>
                      </a: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880626358"/>
                  </a:ext>
                </a:extLst>
              </a:tr>
              <a:tr h="270209">
                <a:tc>
                  <a:txBody>
                    <a:bodyPr/>
                    <a:lstStyle/>
                    <a:p>
                      <a:pPr algn="ctr" rtl="0" fontAlgn="ctr"/>
                      <a:r>
                        <a:rPr lang="en-IN" sz="1400" u="none" strike="noStrike" dirty="0">
                          <a:effectLst/>
                          <a:hlinkClick r:id="rId2" action="ppaction://hlinksldjump"/>
                        </a:rPr>
                        <a:t>I</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dirty="0">
                          <a:effectLst/>
                          <a:hlinkClick r:id="rId2" action="ppaction://hlinksldjump"/>
                        </a:rPr>
                        <a:t>1000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dirty="0">
                          <a:effectLst/>
                        </a:rPr>
                        <a:t>1049.9</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dirty="0">
                          <a:effectLst/>
                        </a:rPr>
                        <a:t>1049.9</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dirty="0">
                          <a:effectLst/>
                        </a:rPr>
                        <a:t>21-07-2017</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dirty="0">
                          <a:effectLst/>
                        </a:rPr>
                        <a:t>05-10-2018</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dirty="0">
                          <a:effectLst/>
                        </a:rPr>
                        <a:t>999.9</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dirty="0">
                          <a:effectLst/>
                        </a:rPr>
                        <a:t>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dirty="0">
                          <a:effectLst/>
                        </a:rPr>
                        <a:t>50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dirty="0">
                          <a:effectLst/>
                        </a:rPr>
                        <a:t>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dirty="0">
                          <a:effectLst/>
                        </a:rPr>
                        <a:t>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600" b="0" i="0" u="none" strike="noStrike" dirty="0">
                          <a:solidFill>
                            <a:srgbClr val="000000"/>
                          </a:solidFill>
                          <a:effectLst/>
                          <a:latin typeface="Calibri" panose="020F0502020204030204" pitchFamily="34" charset="0"/>
                        </a:rPr>
                        <a:t>3.46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523832034"/>
                  </a:ext>
                </a:extLst>
              </a:tr>
              <a:tr h="270209">
                <a:tc>
                  <a:txBody>
                    <a:bodyPr/>
                    <a:lstStyle/>
                    <a:p>
                      <a:pPr algn="ctr" rtl="0" fontAlgn="ctr"/>
                      <a:r>
                        <a:rPr lang="en-IN" sz="1400" u="none" strike="noStrike" dirty="0">
                          <a:effectLst/>
                        </a:rPr>
                        <a:t>II</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dirty="0">
                          <a:effectLst/>
                          <a:hlinkClick r:id="rId3" action="ppaction://hlinksldjump"/>
                        </a:rPr>
                        <a:t>1000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1000</a:t>
                      </a:r>
                      <a:endParaRPr lang="en-IN" sz="1400" b="0" i="0" u="none" strike="noStrike">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1000</a:t>
                      </a:r>
                      <a:endParaRPr lang="en-IN" sz="1400" b="0" i="0" u="none" strike="noStrike">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02-01-2018</a:t>
                      </a:r>
                      <a:endParaRPr lang="en-IN" sz="1400" b="0" i="0" u="none" strike="noStrike">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03-05-2019</a:t>
                      </a:r>
                      <a:endParaRPr lang="en-IN" sz="1400" b="0" i="0" u="none" strike="noStrike">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dirty="0">
                          <a:effectLst/>
                        </a:rPr>
                        <a:t>760.1</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239.9</a:t>
                      </a:r>
                      <a:endParaRPr lang="en-IN" sz="1400" b="0" i="0" u="none" strike="noStrike">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600" b="0" i="0" u="none" strike="noStrike" dirty="0">
                          <a:solidFill>
                            <a:srgbClr val="000000"/>
                          </a:solidFill>
                          <a:effectLst/>
                          <a:latin typeface="Calibri" panose="020F0502020204030204" pitchFamily="34" charset="0"/>
                        </a:rPr>
                        <a:t>2.64 - 2.65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85210509"/>
                  </a:ext>
                </a:extLst>
              </a:tr>
              <a:tr h="270209">
                <a:tc>
                  <a:txBody>
                    <a:bodyPr/>
                    <a:lstStyle/>
                    <a:p>
                      <a:pPr algn="ctr" rtl="0" fontAlgn="ctr"/>
                      <a:r>
                        <a:rPr lang="en-IN" sz="1400" u="none" strike="noStrike">
                          <a:effectLst/>
                        </a:rPr>
                        <a:t>III</a:t>
                      </a:r>
                      <a:endParaRPr lang="en-IN" sz="1400" b="0" i="0" u="none" strike="noStrike">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dirty="0">
                          <a:effectLst/>
                          <a:hlinkClick r:id="rId4" action="ppaction://hlinksldjump"/>
                        </a:rPr>
                        <a:t>2000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2000</a:t>
                      </a:r>
                      <a:endParaRPr lang="en-IN" sz="1400" b="0" i="0" u="none" strike="noStrike">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2000</a:t>
                      </a:r>
                      <a:endParaRPr lang="en-IN" sz="1400" b="0" i="0" u="none" strike="noStrike">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24-05-2018</a:t>
                      </a:r>
                      <a:endParaRPr lang="en-IN" sz="1400" b="0" i="0" u="none" strike="noStrike">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24-11-2019</a:t>
                      </a:r>
                      <a:endParaRPr lang="en-IN" sz="1400" b="0" i="0" u="none" strike="noStrike">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950.2</a:t>
                      </a:r>
                      <a:endParaRPr lang="en-IN" sz="1400" b="0" i="0" u="none" strike="noStrike">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1049.8</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prstClr val="black"/>
                          </a:solidFill>
                          <a:effectLst/>
                          <a:uLnTx/>
                          <a:uFillTx/>
                          <a:latin typeface="Calibri" panose="020F0502020204030204"/>
                          <a:ea typeface="+mn-ea"/>
                          <a:cs typeface="+mn-cs"/>
                        </a:rPr>
                        <a:t>0</a:t>
                      </a:r>
                      <a:endParaRPr kumimoji="0" lang="en-IN"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600" b="0" i="0" u="none" strike="noStrike" dirty="0">
                          <a:solidFill>
                            <a:srgbClr val="000000"/>
                          </a:solidFill>
                          <a:effectLst/>
                          <a:latin typeface="Calibri" panose="020F0502020204030204" pitchFamily="34" charset="0"/>
                        </a:rPr>
                        <a:t>2.44 – 2.45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47631363"/>
                  </a:ext>
                </a:extLst>
              </a:tr>
              <a:tr h="270209">
                <a:tc>
                  <a:txBody>
                    <a:bodyPr/>
                    <a:lstStyle/>
                    <a:p>
                      <a:pPr algn="ctr" rtl="0" fontAlgn="ctr"/>
                      <a:r>
                        <a:rPr lang="en-IN" sz="1400" u="none" strike="noStrike">
                          <a:effectLst/>
                        </a:rPr>
                        <a:t>IV</a:t>
                      </a:r>
                      <a:endParaRPr lang="en-IN" sz="1400" b="0" i="0" u="none" strike="noStrike">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dirty="0">
                          <a:effectLst/>
                          <a:hlinkClick r:id="rId5" action="ppaction://hlinksldjump"/>
                        </a:rPr>
                        <a:t>2000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dirty="0">
                          <a:effectLst/>
                        </a:rPr>
                        <a:t>2000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2000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30-08-2018</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28-02-2020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dirty="0">
                          <a:effectLst/>
                        </a:rPr>
                        <a:t>721.9</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573</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705.1</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prstClr val="black"/>
                          </a:solidFill>
                          <a:effectLst/>
                          <a:uLnTx/>
                          <a:uFillTx/>
                          <a:latin typeface="Calibri" panose="020F0502020204030204"/>
                          <a:ea typeface="+mn-ea"/>
                          <a:cs typeface="+mn-cs"/>
                        </a:rPr>
                        <a:t>0</a:t>
                      </a:r>
                      <a:endParaRPr kumimoji="0" lang="en-IN"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600" b="0" i="0" u="none" strike="noStrike" dirty="0">
                          <a:solidFill>
                            <a:srgbClr val="000000"/>
                          </a:solidFill>
                          <a:effectLst/>
                          <a:latin typeface="Calibri" panose="020F0502020204030204" pitchFamily="34" charset="0"/>
                        </a:rPr>
                        <a:t>2.51 – 2.52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987326882"/>
                  </a:ext>
                </a:extLst>
              </a:tr>
              <a:tr h="270209">
                <a:tc>
                  <a:txBody>
                    <a:bodyPr/>
                    <a:lstStyle/>
                    <a:p>
                      <a:pPr algn="ctr" rtl="0" fontAlgn="ctr"/>
                      <a:r>
                        <a:rPr lang="en-IN" sz="1400" u="none" strike="noStrike" dirty="0">
                          <a:effectLst/>
                        </a:rPr>
                        <a:t>V</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dirty="0">
                          <a:effectLst/>
                          <a:hlinkClick r:id="rId6" action="ppaction://hlinksldjump"/>
                        </a:rPr>
                        <a:t>1200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dirty="0">
                          <a:effectLst/>
                        </a:rPr>
                        <a:t>1190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1190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22-01-2019</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22-07-2020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621.5</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393.5</a:t>
                      </a:r>
                      <a:endParaRPr lang="en-IN" sz="1400" b="0" i="0" u="none" strike="noStrike">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175</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prstClr val="black"/>
                          </a:solidFill>
                          <a:effectLst/>
                          <a:uLnTx/>
                          <a:uFillTx/>
                          <a:latin typeface="Calibri" panose="020F0502020204030204"/>
                          <a:ea typeface="+mn-ea"/>
                          <a:cs typeface="+mn-cs"/>
                        </a:rPr>
                        <a:t>0</a:t>
                      </a:r>
                      <a:endParaRPr kumimoji="0" lang="en-IN"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600" b="0" i="0" u="none" strike="noStrike">
                          <a:solidFill>
                            <a:srgbClr val="000000"/>
                          </a:solidFill>
                          <a:effectLst/>
                          <a:latin typeface="Calibri" panose="020F0502020204030204" pitchFamily="34" charset="0"/>
                        </a:rPr>
                        <a:t>2.76 – 2.77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366637469"/>
                  </a:ext>
                </a:extLst>
              </a:tr>
              <a:tr h="270209">
                <a:tc>
                  <a:txBody>
                    <a:bodyPr/>
                    <a:lstStyle/>
                    <a:p>
                      <a:pPr algn="ctr" rtl="0" fontAlgn="ctr"/>
                      <a:r>
                        <a:rPr lang="en-IN" sz="1400" u="none" strike="noStrike">
                          <a:effectLst/>
                        </a:rPr>
                        <a:t>VI</a:t>
                      </a:r>
                      <a:endParaRPr lang="en-IN" sz="1400" b="0" i="0" u="none" strike="noStrike">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dirty="0">
                          <a:effectLst/>
                          <a:hlinkClick r:id="rId7" action="ppaction://hlinksldjump"/>
                        </a:rPr>
                        <a:t>1200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dirty="0">
                          <a:effectLst/>
                        </a:rPr>
                        <a:t>1200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dirty="0">
                          <a:effectLst/>
                        </a:rPr>
                        <a:t>1075</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15-09-2019</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15-03-2021</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973</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102</a:t>
                      </a:r>
                      <a:endParaRPr lang="en-IN" sz="1400" b="0" i="0" u="none" strike="noStrike">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prstClr val="black"/>
                          </a:solidFill>
                          <a:effectLst/>
                          <a:uLnTx/>
                          <a:uFillTx/>
                          <a:latin typeface="Calibri" panose="020F0502020204030204"/>
                          <a:ea typeface="+mn-ea"/>
                          <a:cs typeface="+mn-cs"/>
                        </a:rPr>
                        <a:t>0</a:t>
                      </a:r>
                      <a:endParaRPr kumimoji="0" lang="en-IN"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600" b="0" i="0" u="none" strike="noStrike" dirty="0">
                          <a:solidFill>
                            <a:srgbClr val="000000"/>
                          </a:solidFill>
                          <a:effectLst/>
                          <a:latin typeface="Calibri" panose="020F0502020204030204" pitchFamily="34" charset="0"/>
                        </a:rPr>
                        <a:t>2.82 – 2.83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539416730"/>
                  </a:ext>
                </a:extLst>
              </a:tr>
              <a:tr h="270209">
                <a:tc>
                  <a:txBody>
                    <a:bodyPr/>
                    <a:lstStyle/>
                    <a:p>
                      <a:pPr algn="ctr" rtl="0" fontAlgn="ctr"/>
                      <a:r>
                        <a:rPr lang="en-IN" sz="1400" u="none" strike="noStrike">
                          <a:effectLst/>
                        </a:rPr>
                        <a:t>VII</a:t>
                      </a:r>
                      <a:endParaRPr lang="en-IN" sz="1400" b="0" i="0" u="none" strike="noStrike">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dirty="0">
                          <a:effectLst/>
                          <a:hlinkClick r:id="rId8" action="ppaction://hlinksldjump"/>
                        </a:rPr>
                        <a:t>1200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480</a:t>
                      </a:r>
                      <a:endParaRPr lang="en-IN" sz="1400" b="0" i="0" u="none" strike="noStrike">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dirty="0">
                          <a:effectLst/>
                        </a:rPr>
                        <a:t>280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18-10-2019</a:t>
                      </a:r>
                      <a:endParaRPr lang="en-IN" sz="1400" b="0" i="0" u="none" strike="noStrike">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18-04-2021</a:t>
                      </a:r>
                      <a:endParaRPr lang="en-IN" sz="1400" b="0" i="0" u="none" strike="noStrike">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dirty="0">
                          <a:effectLst/>
                        </a:rPr>
                        <a:t>180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100</a:t>
                      </a:r>
                      <a:endParaRPr lang="en-IN" sz="1400" b="0" i="0" u="none" strike="noStrike">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prstClr val="black"/>
                          </a:solidFill>
                          <a:effectLst/>
                          <a:uLnTx/>
                          <a:uFillTx/>
                          <a:latin typeface="Calibri" panose="020F0502020204030204"/>
                          <a:ea typeface="+mn-ea"/>
                          <a:cs typeface="+mn-cs"/>
                        </a:rPr>
                        <a:t>0</a:t>
                      </a:r>
                      <a:endParaRPr kumimoji="0" lang="en-IN"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600" b="0" i="0" u="none" strike="noStrike">
                          <a:solidFill>
                            <a:srgbClr val="000000"/>
                          </a:solidFill>
                          <a:effectLst/>
                          <a:latin typeface="Calibri" panose="020F0502020204030204" pitchFamily="34" charset="0"/>
                        </a:rPr>
                        <a:t>2.79 – 2.83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528668982"/>
                  </a:ext>
                </a:extLst>
              </a:tr>
              <a:tr h="270209">
                <a:tc>
                  <a:txBody>
                    <a:bodyPr/>
                    <a:lstStyle/>
                    <a:p>
                      <a:pPr algn="ctr" rtl="0" fontAlgn="ctr"/>
                      <a:r>
                        <a:rPr lang="en-IN" sz="1400" u="none" strike="noStrike">
                          <a:effectLst/>
                        </a:rPr>
                        <a:t>VIII</a:t>
                      </a:r>
                      <a:endParaRPr lang="en-IN" sz="1400" b="0" i="0" u="none" strike="noStrike">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dirty="0">
                          <a:effectLst/>
                          <a:hlinkClick r:id="rId9" action="ppaction://hlinksldjump"/>
                        </a:rPr>
                        <a:t>1800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440.8</a:t>
                      </a:r>
                      <a:endParaRPr lang="en-IN" sz="1400" b="0" i="0" u="none" strike="noStrike">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440.64</a:t>
                      </a:r>
                      <a:endParaRPr lang="en-IN" sz="1400" b="0" i="0" u="none" strike="noStrike">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21-05-2020</a:t>
                      </a:r>
                      <a:endParaRPr lang="en-IN" sz="1400" b="0" i="0" u="none" strike="noStrike">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21-11-2021</a:t>
                      </a:r>
                      <a:endParaRPr lang="en-IN" sz="1400" b="0" i="0" u="none" strike="noStrike">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dirty="0">
                          <a:effectLst/>
                        </a:rPr>
                        <a:t>250.71</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400" b="0" i="0" u="none" strike="noStrike" dirty="0">
                          <a:solidFill>
                            <a:srgbClr val="000000"/>
                          </a:solidFill>
                          <a:effectLst/>
                          <a:latin typeface="Calibri" panose="020F0502020204030204" pitchFamily="34" charset="0"/>
                        </a:rPr>
                        <a:t>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189.93</a:t>
                      </a:r>
                      <a:endParaRPr lang="en-IN" sz="1400" b="0" i="0" u="none" strike="noStrike">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prstClr val="black"/>
                          </a:solidFill>
                          <a:effectLst/>
                          <a:uLnTx/>
                          <a:uFillTx/>
                          <a:latin typeface="Calibri" panose="020F0502020204030204"/>
                          <a:ea typeface="+mn-ea"/>
                          <a:cs typeface="+mn-cs"/>
                        </a:rPr>
                        <a:t>0</a:t>
                      </a:r>
                      <a:endParaRPr kumimoji="0" lang="en-IN"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600" b="0" i="0" u="none" strike="noStrike" dirty="0">
                          <a:solidFill>
                            <a:srgbClr val="000000"/>
                          </a:solidFill>
                          <a:effectLst/>
                          <a:latin typeface="Calibri" panose="020F0502020204030204" pitchFamily="34" charset="0"/>
                        </a:rPr>
                        <a:t>2.83 – 2.84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847962343"/>
                  </a:ext>
                </a:extLst>
              </a:tr>
              <a:tr h="270209">
                <a:tc>
                  <a:txBody>
                    <a:bodyPr/>
                    <a:lstStyle/>
                    <a:p>
                      <a:pPr algn="ctr" rtl="0" fontAlgn="ctr"/>
                      <a:r>
                        <a:rPr lang="en-IN" sz="1400" u="none" strike="noStrike" dirty="0">
                          <a:effectLst/>
                        </a:rPr>
                        <a:t>IX</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rtl="0" fontAlgn="ctr"/>
                      <a:r>
                        <a:rPr lang="en-IN" sz="1400" u="none" strike="noStrike" dirty="0">
                          <a:effectLst/>
                          <a:hlinkClick r:id="rId10" action="ppaction://hlinksldjump"/>
                        </a:rPr>
                        <a:t>2500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rtl="0" fontAlgn="ctr"/>
                      <a:r>
                        <a:rPr lang="en-IN" sz="1400" u="none" strike="noStrike" dirty="0">
                          <a:effectLst/>
                        </a:rPr>
                        <a:t>970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rtl="0" fontAlgn="ctr"/>
                      <a:r>
                        <a:rPr lang="en-IN" sz="1400" u="none" strike="noStrike" dirty="0">
                          <a:effectLst/>
                        </a:rPr>
                        <a:t>970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rtl="0" fontAlgn="ctr"/>
                      <a:r>
                        <a:rPr lang="en-IN" sz="1400" u="none" strike="noStrike" dirty="0">
                          <a:effectLst/>
                        </a:rPr>
                        <a:t>31-03-2021</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rtl="0" fontAlgn="ctr"/>
                      <a:r>
                        <a:rPr lang="en-IN" sz="1400" u="none" strike="noStrike" dirty="0">
                          <a:effectLst/>
                        </a:rPr>
                        <a:t>31-03-2023</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rtl="0" fontAlgn="ctr"/>
                      <a:r>
                        <a:rPr lang="en-IN" sz="1400" b="0" i="0" u="none" strike="noStrike" dirty="0">
                          <a:solidFill>
                            <a:srgbClr val="000000"/>
                          </a:solidFill>
                          <a:effectLst/>
                          <a:latin typeface="Calibri" panose="020F0502020204030204" pitchFamily="34" charset="0"/>
                        </a:rPr>
                        <a:t>862</a:t>
                      </a: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rtl="0" fontAlgn="ctr"/>
                      <a:r>
                        <a:rPr lang="en-US" sz="1400" b="0" i="0" u="none" strike="noStrike" dirty="0">
                          <a:solidFill>
                            <a:srgbClr val="000000"/>
                          </a:solidFill>
                          <a:effectLst/>
                          <a:latin typeface="Calibri" panose="020F0502020204030204" pitchFamily="34" charset="0"/>
                        </a:rPr>
                        <a:t>108</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rtl="0" fontAlgn="ctr"/>
                      <a:r>
                        <a:rPr lang="en-IN" sz="1400" u="none" strike="noStrike" dirty="0">
                          <a:effectLst/>
                        </a:rPr>
                        <a:t>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rtl="0" fontAlgn="ctr"/>
                      <a:r>
                        <a:rPr lang="en-IN" sz="1400" u="none" strike="noStrike" dirty="0">
                          <a:effectLst/>
                        </a:rPr>
                        <a:t>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rPr>
                        <a:t>0</a:t>
                      </a:r>
                      <a:endParaRPr kumimoji="0" lang="en-IN"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ctr"/>
                      <a:r>
                        <a:rPr lang="en-GB" sz="1600" b="0" i="0" u="none" strike="noStrike" dirty="0">
                          <a:solidFill>
                            <a:srgbClr val="000000"/>
                          </a:solidFill>
                          <a:effectLst/>
                          <a:latin typeface="Calibri" panose="020F0502020204030204" pitchFamily="34" charset="0"/>
                        </a:rPr>
                        <a:t>2.99 – 3.00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xmlns="" val="2622275763"/>
                  </a:ext>
                </a:extLst>
              </a:tr>
              <a:tr h="270209">
                <a:tc>
                  <a:txBody>
                    <a:bodyPr/>
                    <a:lstStyle/>
                    <a:p>
                      <a:pPr algn="ctr" rtl="0" fontAlgn="ctr"/>
                      <a:r>
                        <a:rPr lang="en-IN" sz="1400" u="none" strike="noStrike">
                          <a:effectLst/>
                        </a:rPr>
                        <a:t>X</a:t>
                      </a:r>
                      <a:endParaRPr lang="en-IN" sz="1400" b="0" i="0" u="none" strike="noStrike">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dirty="0">
                          <a:effectLst/>
                          <a:hlinkClick r:id="rId11" action="ppaction://hlinksldjump"/>
                        </a:rPr>
                        <a:t>1200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1200</a:t>
                      </a:r>
                      <a:endParaRPr lang="en-IN" sz="1400" b="0" i="0" u="none" strike="noStrike">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1200</a:t>
                      </a:r>
                      <a:endParaRPr lang="en-IN" sz="1400" b="0" i="0" u="none" strike="noStrike">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10-09-2021</a:t>
                      </a:r>
                      <a:endParaRPr lang="en-IN" sz="1400" b="0" i="0" u="none" strike="noStrike">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10-03-2023</a:t>
                      </a:r>
                      <a:endParaRPr lang="en-IN" sz="1400" b="0" i="0" u="none" strike="noStrike">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dirty="0">
                          <a:effectLst/>
                        </a:rPr>
                        <a:t>750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dirty="0">
                          <a:effectLst/>
                        </a:rPr>
                        <a:t>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dirty="0">
                          <a:effectLst/>
                        </a:rPr>
                        <a:t>450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150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600" b="0" i="0" u="none" strike="noStrike">
                          <a:solidFill>
                            <a:srgbClr val="000000"/>
                          </a:solidFill>
                          <a:effectLst/>
                          <a:latin typeface="Calibri" panose="020F0502020204030204" pitchFamily="34" charset="0"/>
                        </a:rPr>
                        <a:t>2.77-2.78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084425385"/>
                  </a:ext>
                </a:extLst>
              </a:tr>
              <a:tr h="270209">
                <a:tc>
                  <a:txBody>
                    <a:bodyPr/>
                    <a:lstStyle/>
                    <a:p>
                      <a:pPr algn="ctr" rtl="0" fontAlgn="ctr"/>
                      <a:r>
                        <a:rPr lang="en-IN" sz="1400" u="none" strike="noStrike" dirty="0">
                          <a:effectLst/>
                        </a:rPr>
                        <a:t>XI</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dirty="0">
                          <a:effectLst/>
                          <a:hlinkClick r:id="rId12" action="ppaction://hlinksldjump"/>
                        </a:rPr>
                        <a:t>1200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1200</a:t>
                      </a:r>
                      <a:endParaRPr lang="en-IN" sz="1400" b="0" i="0" u="none" strike="noStrike">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1200</a:t>
                      </a:r>
                      <a:endParaRPr lang="en-IN" sz="1400" b="0" i="0" u="none" strike="noStrike">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30-06-2022</a:t>
                      </a:r>
                      <a:endParaRPr lang="en-IN" sz="1400" b="0" i="0" u="none" strike="noStrike">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dirty="0">
                          <a:effectLst/>
                        </a:rPr>
                        <a:t>30-12-2023</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400" b="0" i="0" u="none" strike="noStrike" dirty="0">
                          <a:solidFill>
                            <a:srgbClr val="000000"/>
                          </a:solidFill>
                          <a:effectLst/>
                          <a:latin typeface="Calibri" panose="020F0502020204030204" pitchFamily="34" charset="0"/>
                        </a:rPr>
                        <a:t>5</a:t>
                      </a:r>
                      <a:r>
                        <a:rPr lang="en-IN" sz="1400" b="0" i="0" u="none" strike="noStrike" dirty="0">
                          <a:solidFill>
                            <a:srgbClr val="000000"/>
                          </a:solidFill>
                          <a:effectLst/>
                          <a:latin typeface="Calibri" panose="020F0502020204030204" pitchFamily="34" charset="0"/>
                        </a:rPr>
                        <a:t>4.6</a:t>
                      </a: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dirty="0">
                          <a:effectLst/>
                        </a:rPr>
                        <a:t>125.4</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dirty="0">
                          <a:effectLst/>
                        </a:rPr>
                        <a:t>900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dirty="0">
                          <a:effectLst/>
                        </a:rPr>
                        <a:t>120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600" b="0" i="0" u="none" strike="noStrike" dirty="0">
                          <a:solidFill>
                            <a:srgbClr val="000000"/>
                          </a:solidFill>
                          <a:effectLst/>
                          <a:latin typeface="Calibri" panose="020F0502020204030204" pitchFamily="34" charset="0"/>
                        </a:rPr>
                        <a:t>2.69-2.70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733546900"/>
                  </a:ext>
                </a:extLst>
              </a:tr>
              <a:tr h="270209">
                <a:tc>
                  <a:txBody>
                    <a:bodyPr/>
                    <a:lstStyle/>
                    <a:p>
                      <a:pPr algn="ctr" rtl="0" fontAlgn="ctr"/>
                      <a:r>
                        <a:rPr lang="en-IN" sz="1400" u="none" strike="noStrike">
                          <a:effectLst/>
                        </a:rPr>
                        <a:t>XII</a:t>
                      </a:r>
                      <a:endParaRPr lang="en-IN" sz="1400" b="0" i="0" u="none" strike="noStrike">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dirty="0">
                          <a:effectLst/>
                          <a:hlinkClick r:id="rId13" action="ppaction://hlinksldjump"/>
                        </a:rPr>
                        <a:t>1200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1100</a:t>
                      </a:r>
                      <a:endParaRPr lang="en-IN" sz="1400" b="0" i="0" u="none" strike="noStrike">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800</a:t>
                      </a:r>
                      <a:endParaRPr lang="en-IN" sz="1400" b="0" i="0" u="none" strike="noStrike">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29-03-2023</a:t>
                      </a:r>
                      <a:endParaRPr lang="en-IN" sz="1400" b="0" i="0" u="none" strike="noStrike">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dirty="0">
                          <a:effectLst/>
                        </a:rPr>
                        <a:t>29-03-2025</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dirty="0">
                          <a:effectLst/>
                        </a:rPr>
                        <a:t>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dirty="0">
                          <a:effectLst/>
                        </a:rPr>
                        <a:t>800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600" b="0" i="0" u="none" strike="noStrike" dirty="0">
                          <a:solidFill>
                            <a:srgbClr val="000000"/>
                          </a:solidFill>
                          <a:effectLst/>
                          <a:latin typeface="Calibri" panose="020F0502020204030204" pitchFamily="34" charset="0"/>
                        </a:rPr>
                        <a:t>2.89-2.94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038659639"/>
                  </a:ext>
                </a:extLst>
              </a:tr>
              <a:tr h="270209">
                <a:tc>
                  <a:txBody>
                    <a:bodyPr/>
                    <a:lstStyle/>
                    <a:p>
                      <a:pPr algn="ctr" rtl="0" fontAlgn="ctr"/>
                      <a:r>
                        <a:rPr lang="en-IN" sz="1400" u="none" strike="noStrike">
                          <a:effectLst/>
                        </a:rPr>
                        <a:t>XIII</a:t>
                      </a:r>
                      <a:endParaRPr lang="en-IN" sz="1400" b="0" i="0" u="none" strike="noStrike">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dirty="0">
                          <a:effectLst/>
                          <a:hlinkClick r:id="rId14" action="ppaction://hlinksldjump"/>
                        </a:rPr>
                        <a:t>1200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dirty="0">
                          <a:effectLst/>
                        </a:rPr>
                        <a:t>600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600</a:t>
                      </a:r>
                      <a:endParaRPr lang="en-IN" sz="1400" b="0" i="0" u="none" strike="noStrike">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26-06-2023</a:t>
                      </a:r>
                      <a:endParaRPr lang="en-IN" sz="1400" b="0" i="0" u="none" strike="noStrike">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26-06-2025</a:t>
                      </a:r>
                      <a:endParaRPr lang="en-IN" sz="1400" b="0" i="0" u="none" strike="noStrike">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dirty="0">
                          <a:effectLst/>
                        </a:rPr>
                        <a:t>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400" b="0" i="0" u="none" strike="noStrike" dirty="0">
                          <a:solidFill>
                            <a:srgbClr val="000000"/>
                          </a:solidFill>
                          <a:effectLst/>
                          <a:latin typeface="Calibri" panose="020F0502020204030204" pitchFamily="34" charset="0"/>
                        </a:rPr>
                        <a:t>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i="0" u="none" strike="noStrike" dirty="0">
                          <a:solidFill>
                            <a:srgbClr val="000000"/>
                          </a:solidFill>
                          <a:effectLst/>
                          <a:latin typeface="Calibri" panose="020F0502020204030204" pitchFamily="34" charset="0"/>
                        </a:rPr>
                        <a:t>500</a:t>
                      </a: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i="0" u="none" strike="noStrike" dirty="0">
                          <a:solidFill>
                            <a:srgbClr val="000000"/>
                          </a:solidFill>
                          <a:effectLst/>
                          <a:latin typeface="Calibri" panose="020F0502020204030204" pitchFamily="34" charset="0"/>
                        </a:rPr>
                        <a:t>100</a:t>
                      </a: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600" b="0" i="0" u="none" strike="noStrike" dirty="0">
                          <a:solidFill>
                            <a:srgbClr val="000000"/>
                          </a:solidFill>
                          <a:effectLst/>
                          <a:latin typeface="Calibri" panose="020F0502020204030204" pitchFamily="34" charset="0"/>
                        </a:rPr>
                        <a:t>2.90-2.95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510328342"/>
                  </a:ext>
                </a:extLst>
              </a:tr>
              <a:tr h="270209">
                <a:tc>
                  <a:txBody>
                    <a:bodyPr/>
                    <a:lstStyle/>
                    <a:p>
                      <a:pPr algn="ctr" rtl="0" fontAlgn="ctr"/>
                      <a:r>
                        <a:rPr lang="en-IN" sz="1400" u="none" strike="noStrike">
                          <a:effectLst/>
                        </a:rPr>
                        <a:t>XIV</a:t>
                      </a:r>
                      <a:endParaRPr lang="en-IN" sz="1400" b="0" i="0" u="none" strike="noStrike">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dirty="0">
                          <a:effectLst/>
                          <a:hlinkClick r:id="rId15" action="ppaction://hlinksldjump"/>
                        </a:rPr>
                        <a:t>1200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690</a:t>
                      </a:r>
                      <a:endParaRPr lang="en-IN" sz="1400" b="0" i="0" u="none" strike="noStrike">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dirty="0">
                          <a:effectLst/>
                        </a:rPr>
                        <a:t>500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dirty="0">
                          <a:effectLst/>
                        </a:rPr>
                        <a:t>16-11-2023</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dirty="0">
                          <a:effectLst/>
                        </a:rPr>
                        <a:t>16-11-2025</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dirty="0">
                          <a:effectLst/>
                        </a:rPr>
                        <a:t>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dirty="0">
                          <a:effectLst/>
                        </a:rPr>
                        <a:t>300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dirty="0">
                          <a:effectLst/>
                        </a:rPr>
                        <a:t>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dirty="0">
                          <a:effectLst/>
                        </a:rPr>
                        <a:t>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dirty="0">
                          <a:effectLst/>
                        </a:rPr>
                        <a:t>200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600" b="0" i="0" u="none" strike="noStrike" dirty="0">
                          <a:solidFill>
                            <a:srgbClr val="000000"/>
                          </a:solidFill>
                          <a:effectLst/>
                          <a:latin typeface="Calibri" panose="020F0502020204030204" pitchFamily="34" charset="0"/>
                        </a:rPr>
                        <a:t>3.18-3.24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62329660"/>
                  </a:ext>
                </a:extLst>
              </a:tr>
              <a:tr h="75443">
                <a:tc>
                  <a:txBody>
                    <a:bodyPr/>
                    <a:lstStyle/>
                    <a:p>
                      <a:pPr algn="ctr" rtl="0" fontAlgn="ctr"/>
                      <a:r>
                        <a:rPr lang="en-IN" sz="1400" u="none" strike="noStrike">
                          <a:effectLst/>
                        </a:rPr>
                        <a:t>XV</a:t>
                      </a:r>
                      <a:endParaRPr lang="en-IN" sz="1400" b="0" i="0" u="none" strike="noStrike">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dirty="0">
                          <a:effectLst/>
                        </a:rPr>
                        <a:t>1300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9">
                  <a:txBody>
                    <a:bodyPr/>
                    <a:lstStyle/>
                    <a:p>
                      <a:pPr algn="ctr" rtl="0" fontAlgn="ctr"/>
                      <a:r>
                        <a:rPr lang="en-US" sz="1400" u="none" strike="noStrike" dirty="0">
                          <a:effectLst/>
                        </a:rPr>
                        <a:t>In line with MNRE letter dated 16.02.2024, SECI tender for 1300 MW Wind Tranche-XV stands cancelled.</a:t>
                      </a: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hMerge="1">
                  <a:txBody>
                    <a:bodyPr/>
                    <a:lstStyle/>
                    <a:p>
                      <a:endParaRPr lang="en-GB"/>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GB"/>
                    </a:p>
                  </a:txBody>
                  <a:tcPr/>
                </a:tc>
                <a:tc hMerge="1">
                  <a:txBody>
                    <a:bodyPr/>
                    <a:lstStyle/>
                    <a:p>
                      <a:endParaRPr lang="en-GB"/>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GB"/>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GB"/>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pPr algn="ctr" rtl="0" fontAlgn="ctr"/>
                      <a:endParaRPr lang="en-US" sz="1400" u="none" strike="noStrike" dirty="0">
                        <a:effectLst/>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600" b="0" i="0" u="none" strike="noStrike" dirty="0">
                          <a:solidFill>
                            <a:srgbClr val="000000"/>
                          </a:solidFill>
                          <a:effectLst/>
                          <a:latin typeface="Calibri" panose="020F050202020403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37263173"/>
                  </a:ext>
                </a:extLst>
              </a:tr>
              <a:tr h="270209">
                <a:tc>
                  <a:txBody>
                    <a:bodyPr/>
                    <a:lstStyle/>
                    <a:p>
                      <a:pPr algn="ctr" rtl="0" fontAlgn="ctr"/>
                      <a:r>
                        <a:rPr lang="en-IN" sz="1400" u="none" strike="noStrike">
                          <a:effectLst/>
                        </a:rPr>
                        <a:t>XVI</a:t>
                      </a:r>
                      <a:endParaRPr lang="en-IN" sz="1400" b="0" i="0" u="none" strike="noStrike">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dirty="0">
                          <a:effectLst/>
                          <a:hlinkClick r:id="rId16" action="ppaction://hlinksldjump"/>
                        </a:rPr>
                        <a:t>1350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dirty="0">
                          <a:effectLst/>
                        </a:rPr>
                        <a:t>1175</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dirty="0">
                          <a:effectLst/>
                        </a:rPr>
                        <a:t>1175</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13-06-2024</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13-06-2026</a:t>
                      </a:r>
                      <a:endParaRPr lang="en-IN" sz="1400" b="0" i="0" u="none" strike="noStrike">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dirty="0">
                          <a:effectLst/>
                        </a:rPr>
                        <a:t>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dirty="0">
                          <a:effectLst/>
                        </a:rPr>
                        <a:t>1175</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600" b="0" i="0" u="none" strike="noStrike" dirty="0">
                          <a:solidFill>
                            <a:srgbClr val="000000"/>
                          </a:solidFill>
                          <a:effectLst/>
                          <a:latin typeface="Calibri" panose="020F0502020204030204" pitchFamily="34" charset="0"/>
                        </a:rPr>
                        <a:t>3.60-3.70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597355116"/>
                  </a:ext>
                </a:extLst>
              </a:tr>
              <a:tr h="270209">
                <a:tc>
                  <a:txBody>
                    <a:bodyPr/>
                    <a:lstStyle/>
                    <a:p>
                      <a:pPr algn="ctr" rtl="0" fontAlgn="ctr"/>
                      <a:r>
                        <a:rPr lang="en-IN" sz="1400" u="none" strike="noStrike" dirty="0">
                          <a:effectLst/>
                        </a:rPr>
                        <a:t>XVII</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dirty="0">
                          <a:effectLst/>
                          <a:hlinkClick r:id="rId17" action="ppaction://hlinksldjump"/>
                        </a:rPr>
                        <a:t>500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i="0" u="none" strike="noStrike" dirty="0">
                          <a:solidFill>
                            <a:srgbClr val="000000"/>
                          </a:solidFill>
                          <a:effectLst/>
                          <a:latin typeface="Calibri" panose="020F0502020204030204" pitchFamily="34" charset="0"/>
                        </a:rPr>
                        <a:t>100</a:t>
                      </a: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dirty="0">
                          <a:effectLst/>
                        </a:rPr>
                        <a:t>100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i="0" u="none" strike="noStrike" dirty="0">
                          <a:solidFill>
                            <a:srgbClr val="000000"/>
                          </a:solidFill>
                          <a:effectLst/>
                          <a:latin typeface="Calibri" panose="020F0502020204030204" pitchFamily="34" charset="0"/>
                        </a:rPr>
                        <a:t>01-03-2025</a:t>
                      </a: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01-03-2027</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400" b="0" i="0" u="none" strike="noStrike" dirty="0">
                          <a:solidFill>
                            <a:srgbClr val="000000"/>
                          </a:solidFill>
                          <a:effectLst/>
                          <a:latin typeface="Calibri" panose="020F0502020204030204" pitchFamily="34" charset="0"/>
                        </a:rPr>
                        <a:t>50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dirty="0">
                          <a:effectLst/>
                        </a:rPr>
                        <a:t>50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u="none" strike="noStrike">
                          <a:effectLst/>
                        </a:rPr>
                        <a:t>-</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600" b="0" i="0" u="none" strike="noStrike" dirty="0">
                          <a:solidFill>
                            <a:srgbClr val="000000"/>
                          </a:solidFill>
                          <a:effectLst/>
                          <a:latin typeface="Calibri" panose="020F0502020204030204" pitchFamily="34" charset="0"/>
                        </a:rPr>
                        <a:t>3.81-3.82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588337849"/>
                  </a:ext>
                </a:extLst>
              </a:tr>
              <a:tr h="270209">
                <a:tc>
                  <a:txBody>
                    <a:bodyPr/>
                    <a:lstStyle/>
                    <a:p>
                      <a:pPr algn="ctr" rtl="0" fontAlgn="ctr"/>
                      <a:r>
                        <a:rPr lang="en-IN" sz="1400" b="0" i="0" u="none" strike="noStrike" dirty="0">
                          <a:solidFill>
                            <a:srgbClr val="000000"/>
                          </a:solidFill>
                          <a:effectLst/>
                          <a:latin typeface="Calibri" panose="020F0502020204030204" pitchFamily="34" charset="0"/>
                        </a:rPr>
                        <a:t>XVIII</a:t>
                      </a: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i="0" u="none" strike="noStrike" dirty="0">
                          <a:solidFill>
                            <a:srgbClr val="000000"/>
                          </a:solidFill>
                          <a:effectLst/>
                          <a:latin typeface="Calibri" panose="020F0502020204030204" pitchFamily="34" charset="0"/>
                        </a:rPr>
                        <a:t>600</a:t>
                      </a: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400" b="0" i="0" u="none" strike="noStrike" dirty="0">
                          <a:solidFill>
                            <a:srgbClr val="000000"/>
                          </a:solidFill>
                          <a:effectLst/>
                          <a:latin typeface="Calibri" panose="020F0502020204030204" pitchFamily="34" charset="0"/>
                        </a:rPr>
                        <a:t>300</a:t>
                      </a: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8">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Calibri" panose="020F0502020204030204" pitchFamily="34" charset="0"/>
                        </a:rPr>
                        <a:t>PPA yet to be signed</a:t>
                      </a: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rtl="0" fontAlgn="ct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rtl="0" fontAlgn="ct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rtl="0" fontAlgn="ct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rtl="0" fontAlgn="ct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rtl="0" fontAlgn="ct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rtl="0" fontAlgn="ctr"/>
                      <a:endParaRPr lang="en-IN" sz="1400" b="0"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ctr"/>
                      <a:endParaRPr lang="en-GB" sz="14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324638034"/>
                  </a:ext>
                </a:extLst>
              </a:tr>
              <a:tr h="307681">
                <a:tc>
                  <a:txBody>
                    <a:bodyPr/>
                    <a:lstStyle/>
                    <a:p>
                      <a:pPr algn="ctr" rtl="0" fontAlgn="ctr"/>
                      <a:r>
                        <a:rPr lang="en-IN" sz="1800" b="1" u="none" strike="noStrike" dirty="0">
                          <a:effectLst/>
                        </a:rPr>
                        <a:t>Total</a:t>
                      </a:r>
                      <a:endParaRPr lang="en-IN" sz="1800" b="1"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800" b="1" u="none" strike="noStrike" dirty="0">
                          <a:effectLst/>
                        </a:rPr>
                        <a:t>23650</a:t>
                      </a:r>
                      <a:endParaRPr lang="en-IN" sz="1800" b="1"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800" b="1" u="none" strike="noStrike" dirty="0">
                          <a:effectLst/>
                        </a:rPr>
                        <a:t>16695.7</a:t>
                      </a:r>
                      <a:endParaRPr lang="en-IN" sz="1800" b="1"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800" b="1" u="none" strike="noStrike" dirty="0">
                          <a:effectLst/>
                        </a:rPr>
                        <a:t>15580.5</a:t>
                      </a:r>
                      <a:endParaRPr lang="en-IN" sz="1800" b="1"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800" b="1" u="none" strike="noStrike" dirty="0">
                          <a:effectLst/>
                        </a:rPr>
                        <a:t> </a:t>
                      </a:r>
                      <a:endParaRPr lang="en-IN" sz="1800" b="1"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800" b="1" u="none" strike="noStrike" dirty="0">
                          <a:effectLst/>
                        </a:rPr>
                        <a:t> </a:t>
                      </a:r>
                      <a:endParaRPr lang="en-IN" sz="1800" b="1"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800" b="1" i="0" u="none" strike="noStrike" dirty="0">
                          <a:solidFill>
                            <a:schemeClr val="bg1"/>
                          </a:solidFill>
                          <a:effectLst/>
                          <a:latin typeface="Calibri" panose="020F0502020204030204" pitchFamily="34" charset="0"/>
                        </a:rPr>
                        <a:t>7123.9</a:t>
                      </a: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800" b="1" i="0" u="none" strike="noStrike" dirty="0">
                          <a:solidFill>
                            <a:schemeClr val="bg1"/>
                          </a:solidFill>
                          <a:effectLst/>
                          <a:latin typeface="Calibri" panose="020F0502020204030204" pitchFamily="34" charset="0"/>
                        </a:rPr>
                        <a:t>2558.4</a:t>
                      </a: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800" b="1" u="none" strike="noStrike" dirty="0">
                          <a:solidFill>
                            <a:schemeClr val="bg1"/>
                          </a:solidFill>
                          <a:effectLst/>
                          <a:hlinkClick r:id="rId18" action="ppaction://hlinksldjump">
                            <a:extLst>
                              <a:ext uri="{A12FA001-AC4F-418D-AE19-62706E023703}">
                                <ahyp:hlinkClr xmlns:ahyp="http://schemas.microsoft.com/office/drawing/2018/hyperlinkcolor" xmlns="" val="tx"/>
                              </a:ext>
                            </a:extLst>
                          </a:hlinkClick>
                        </a:rPr>
                        <a:t>1508.4</a:t>
                      </a:r>
                      <a:endParaRPr lang="en-IN" sz="1800" b="1" i="0" u="none" strike="noStrike" dirty="0">
                        <a:solidFill>
                          <a:schemeClr val="bg1"/>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800" b="1" u="none" strike="noStrike" dirty="0">
                          <a:solidFill>
                            <a:schemeClr val="bg1"/>
                          </a:solidFill>
                          <a:effectLst/>
                          <a:hlinkClick r:id="rId19" action="ppaction://hlinksldjump">
                            <a:extLst>
                              <a:ext uri="{A12FA001-AC4F-418D-AE19-62706E023703}">
                                <ahyp:hlinkClr xmlns:ahyp="http://schemas.microsoft.com/office/drawing/2018/hyperlinkcolor" xmlns="" val="tx"/>
                              </a:ext>
                            </a:extLst>
                          </a:hlinkClick>
                        </a:rPr>
                        <a:t>3969.8</a:t>
                      </a:r>
                      <a:endParaRPr lang="en-IN" sz="1800" b="1" i="0" u="none" strike="noStrike" dirty="0">
                        <a:solidFill>
                          <a:schemeClr val="bg1"/>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800" b="1" u="none" strike="noStrike" dirty="0">
                          <a:solidFill>
                            <a:schemeClr val="bg1"/>
                          </a:solidFill>
                          <a:effectLst/>
                          <a:hlinkClick r:id="rId20" action="ppaction://hlinksldjump">
                            <a:extLst>
                              <a:ext uri="{A12FA001-AC4F-418D-AE19-62706E023703}">
                                <ahyp:hlinkClr xmlns:ahyp="http://schemas.microsoft.com/office/drawing/2018/hyperlinkcolor" xmlns="" val="tx"/>
                              </a:ext>
                            </a:extLst>
                          </a:hlinkClick>
                        </a:rPr>
                        <a:t>420.0</a:t>
                      </a:r>
                      <a:endParaRPr lang="en-IN" sz="1800" b="1" i="0" u="none" strike="noStrike" dirty="0">
                        <a:solidFill>
                          <a:schemeClr val="bg1"/>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IN" sz="1800" b="1" i="0" u="none" strike="noStrike" dirty="0">
                        <a:solidFill>
                          <a:srgbClr val="000000"/>
                        </a:solidFill>
                        <a:effectLst/>
                        <a:latin typeface="Calibri" panose="020F0502020204030204" pitchFamily="34" charset="0"/>
                      </a:endParaRPr>
                    </a:p>
                  </a:txBody>
                  <a:tcPr marL="5557" marR="5557" marT="55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887278202"/>
                  </a:ext>
                </a:extLst>
              </a:tr>
            </a:tbl>
          </a:graphicData>
        </a:graphic>
      </p:graphicFrame>
    </p:spTree>
    <p:extLst>
      <p:ext uri="{BB962C8B-B14F-4D97-AF65-F5344CB8AC3E}">
        <p14:creationId xmlns:p14="http://schemas.microsoft.com/office/powerpoint/2010/main" val="393604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xmlns="" id="{26FCF826-3D00-0CD4-FFC1-47CF350FC5B1}"/>
              </a:ext>
            </a:extLst>
          </p:cNvPr>
          <p:cNvGraphicFramePr>
            <a:graphicFrameLocks noGrp="1"/>
          </p:cNvGraphicFramePr>
          <p:nvPr>
            <p:extLst>
              <p:ext uri="{D42A27DB-BD31-4B8C-83A1-F6EECF244321}">
                <p14:modId xmlns:p14="http://schemas.microsoft.com/office/powerpoint/2010/main" val="3568834656"/>
              </p:ext>
            </p:extLst>
          </p:nvPr>
        </p:nvGraphicFramePr>
        <p:xfrm>
          <a:off x="116541" y="701733"/>
          <a:ext cx="11958917" cy="5454695"/>
        </p:xfrm>
        <a:graphic>
          <a:graphicData uri="http://schemas.openxmlformats.org/drawingml/2006/table">
            <a:tbl>
              <a:tblPr firstRow="1" bandRow="1">
                <a:tableStyleId>{5C22544A-7EE6-4342-B048-85BDC9FD1C3A}</a:tableStyleId>
              </a:tblPr>
              <a:tblGrid>
                <a:gridCol w="872504">
                  <a:extLst>
                    <a:ext uri="{9D8B030D-6E8A-4147-A177-3AD203B41FA5}">
                      <a16:colId xmlns:a16="http://schemas.microsoft.com/office/drawing/2014/main" xmlns="" val="1464149496"/>
                    </a:ext>
                  </a:extLst>
                </a:gridCol>
                <a:gridCol w="942392">
                  <a:extLst>
                    <a:ext uri="{9D8B030D-6E8A-4147-A177-3AD203B41FA5}">
                      <a16:colId xmlns:a16="http://schemas.microsoft.com/office/drawing/2014/main" xmlns="" val="1717262643"/>
                    </a:ext>
                  </a:extLst>
                </a:gridCol>
                <a:gridCol w="1231641">
                  <a:extLst>
                    <a:ext uri="{9D8B030D-6E8A-4147-A177-3AD203B41FA5}">
                      <a16:colId xmlns:a16="http://schemas.microsoft.com/office/drawing/2014/main" xmlns="" val="2210686900"/>
                    </a:ext>
                  </a:extLst>
                </a:gridCol>
                <a:gridCol w="1166326">
                  <a:extLst>
                    <a:ext uri="{9D8B030D-6E8A-4147-A177-3AD203B41FA5}">
                      <a16:colId xmlns:a16="http://schemas.microsoft.com/office/drawing/2014/main" xmlns="" val="1080282854"/>
                    </a:ext>
                  </a:extLst>
                </a:gridCol>
                <a:gridCol w="3341931">
                  <a:extLst>
                    <a:ext uri="{9D8B030D-6E8A-4147-A177-3AD203B41FA5}">
                      <a16:colId xmlns:a16="http://schemas.microsoft.com/office/drawing/2014/main" xmlns="" val="2719856805"/>
                    </a:ext>
                  </a:extLst>
                </a:gridCol>
                <a:gridCol w="4404123">
                  <a:extLst>
                    <a:ext uri="{9D8B030D-6E8A-4147-A177-3AD203B41FA5}">
                      <a16:colId xmlns:a16="http://schemas.microsoft.com/office/drawing/2014/main" xmlns="" val="4210947227"/>
                    </a:ext>
                  </a:extLst>
                </a:gridCol>
              </a:tblGrid>
              <a:tr h="918120">
                <a:tc>
                  <a:txBody>
                    <a:bodyPr/>
                    <a:lstStyle/>
                    <a:p>
                      <a:pPr algn="ctr"/>
                      <a:r>
                        <a:rPr lang="en-IN" sz="1400" dirty="0">
                          <a:latin typeface="Times New Roman" panose="02020603050405020304" pitchFamily="18" charset="0"/>
                          <a:cs typeface="Times New Roman" panose="02020603050405020304" pitchFamily="18" charset="0"/>
                        </a:rPr>
                        <a:t>Tranche</a:t>
                      </a:r>
                    </a:p>
                  </a:txBody>
                  <a:tcPr anchor="ctr"/>
                </a:tc>
                <a:tc>
                  <a:txBody>
                    <a:bodyPr/>
                    <a:lstStyle/>
                    <a:p>
                      <a:pPr algn="ctr"/>
                      <a:r>
                        <a:rPr lang="en-IN" sz="1400" dirty="0">
                          <a:latin typeface="Times New Roman" panose="02020603050405020304" pitchFamily="18" charset="0"/>
                          <a:cs typeface="Times New Roman" panose="02020603050405020304" pitchFamily="18" charset="0"/>
                        </a:rPr>
                        <a:t>PPA Capacity</a:t>
                      </a:r>
                    </a:p>
                    <a:p>
                      <a:pPr algn="ctr"/>
                      <a:r>
                        <a:rPr lang="en-IN" sz="1400" dirty="0">
                          <a:latin typeface="Times New Roman" panose="02020603050405020304" pitchFamily="18" charset="0"/>
                          <a:cs typeface="Times New Roman" panose="02020603050405020304" pitchFamily="18" charset="0"/>
                        </a:rPr>
                        <a:t>(MW)</a:t>
                      </a:r>
                    </a:p>
                  </a:txBody>
                  <a:tcPr anchor="ctr"/>
                </a:tc>
                <a:tc>
                  <a:txBody>
                    <a:bodyPr/>
                    <a:lstStyle/>
                    <a:p>
                      <a:pPr algn="ctr"/>
                      <a:r>
                        <a:rPr lang="en-IN" sz="1400" dirty="0">
                          <a:latin typeface="Times New Roman" panose="02020603050405020304" pitchFamily="18" charset="0"/>
                          <a:cs typeface="Times New Roman" panose="02020603050405020304" pitchFamily="18" charset="0"/>
                        </a:rPr>
                        <a:t>Capacity Commissioned till date</a:t>
                      </a:r>
                    </a:p>
                    <a:p>
                      <a:pPr algn="ctr"/>
                      <a:r>
                        <a:rPr lang="en-IN" sz="1400" dirty="0">
                          <a:latin typeface="Times New Roman" panose="02020603050405020304" pitchFamily="18" charset="0"/>
                          <a:cs typeface="Times New Roman" panose="02020603050405020304" pitchFamily="18" charset="0"/>
                        </a:rPr>
                        <a:t>(MW)</a:t>
                      </a:r>
                    </a:p>
                  </a:txBody>
                  <a:tcPr anchor="ctr"/>
                </a:tc>
                <a:tc>
                  <a:txBody>
                    <a:bodyPr/>
                    <a:lstStyle/>
                    <a:p>
                      <a:pPr algn="ctr"/>
                      <a:r>
                        <a:rPr lang="en-IN" sz="1400" dirty="0">
                          <a:latin typeface="Times New Roman" panose="02020603050405020304" pitchFamily="18" charset="0"/>
                          <a:cs typeface="Times New Roman" panose="02020603050405020304" pitchFamily="18" charset="0"/>
                        </a:rPr>
                        <a:t>Likely to be  commissioned</a:t>
                      </a:r>
                    </a:p>
                    <a:p>
                      <a:pPr algn="ctr"/>
                      <a:r>
                        <a:rPr lang="en-IN" sz="1400" dirty="0">
                          <a:latin typeface="Times New Roman" panose="02020603050405020304" pitchFamily="18" charset="0"/>
                          <a:cs typeface="Times New Roman" panose="02020603050405020304" pitchFamily="18" charset="0"/>
                        </a:rPr>
                        <a:t>(MW)</a:t>
                      </a:r>
                    </a:p>
                  </a:txBody>
                  <a:tcPr anchor="ctr"/>
                </a:tc>
                <a:tc>
                  <a:txBody>
                    <a:bodyPr/>
                    <a:lstStyle/>
                    <a:p>
                      <a:pPr algn="ctr"/>
                      <a:r>
                        <a:rPr lang="en-IN" sz="1400" dirty="0">
                          <a:latin typeface="Times New Roman" panose="02020603050405020304" pitchFamily="18" charset="0"/>
                          <a:cs typeface="Times New Roman" panose="02020603050405020304" pitchFamily="18" charset="0"/>
                        </a:rPr>
                        <a:t>Tariff/</a:t>
                      </a:r>
                    </a:p>
                    <a:p>
                      <a:pPr algn="ctr"/>
                      <a:r>
                        <a:rPr lang="en-IN" sz="1400" dirty="0">
                          <a:latin typeface="Times New Roman" panose="02020603050405020304" pitchFamily="18" charset="0"/>
                          <a:cs typeface="Times New Roman" panose="02020603050405020304" pitchFamily="18" charset="0"/>
                        </a:rPr>
                        <a:t>SCD / Max Timeline</a:t>
                      </a:r>
                    </a:p>
                  </a:txBody>
                  <a:tcPr anchor="ctr"/>
                </a:tc>
                <a:tc>
                  <a:txBody>
                    <a:bodyPr/>
                    <a:lstStyle/>
                    <a:p>
                      <a:pPr algn="ctr"/>
                      <a:r>
                        <a:rPr lang="en-IN" sz="1400" dirty="0">
                          <a:latin typeface="Times New Roman" panose="02020603050405020304" pitchFamily="18" charset="0"/>
                          <a:cs typeface="Times New Roman" panose="02020603050405020304" pitchFamily="18" charset="0"/>
                        </a:rPr>
                        <a:t>Project-wise status</a:t>
                      </a:r>
                    </a:p>
                  </a:txBody>
                  <a:tcPr anchor="ctr"/>
                </a:tc>
                <a:extLst>
                  <a:ext uri="{0D108BD9-81ED-4DB2-BD59-A6C34878D82A}">
                    <a16:rowId xmlns:a16="http://schemas.microsoft.com/office/drawing/2014/main" xmlns="" val="1429358378"/>
                  </a:ext>
                </a:extLst>
              </a:tr>
              <a:tr h="1209425">
                <a:tc>
                  <a:txBody>
                    <a:bodyPr/>
                    <a:lstStyle/>
                    <a:p>
                      <a:pPr algn="ctr"/>
                      <a:r>
                        <a:rPr lang="en-IN" sz="1600" b="0" dirty="0">
                          <a:latin typeface="Times New Roman" panose="02020603050405020304" pitchFamily="18" charset="0"/>
                          <a:cs typeface="Times New Roman" panose="02020603050405020304" pitchFamily="18" charset="0"/>
                        </a:rPr>
                        <a:t>IX</a:t>
                      </a:r>
                    </a:p>
                  </a:txBody>
                  <a:tcPr anchor="ctr"/>
                </a:tc>
                <a:tc>
                  <a:txBody>
                    <a:bodyPr/>
                    <a:lstStyle/>
                    <a:p>
                      <a:pPr algn="ctr"/>
                      <a:r>
                        <a:rPr lang="en-IN" sz="1600" b="0" dirty="0">
                          <a:latin typeface="Times New Roman" panose="02020603050405020304" pitchFamily="18" charset="0"/>
                          <a:cs typeface="Times New Roman" panose="02020603050405020304" pitchFamily="18" charset="0"/>
                        </a:rPr>
                        <a:t>970</a:t>
                      </a:r>
                    </a:p>
                  </a:txBody>
                  <a:tcPr anchor="ctr"/>
                </a:tc>
                <a:tc>
                  <a:txBody>
                    <a:bodyPr/>
                    <a:lstStyle/>
                    <a:p>
                      <a:pPr algn="ctr"/>
                      <a:r>
                        <a:rPr lang="en-US" sz="1600" b="0" dirty="0">
                          <a:latin typeface="Times New Roman" panose="02020603050405020304" pitchFamily="18" charset="0"/>
                          <a:cs typeface="Times New Roman" panose="02020603050405020304" pitchFamily="18" charset="0"/>
                        </a:rPr>
                        <a:t>862</a:t>
                      </a:r>
                      <a:endParaRPr lang="en-IN" sz="1600" b="0" dirty="0">
                        <a:latin typeface="Times New Roman" panose="02020603050405020304" pitchFamily="18" charset="0"/>
                        <a:cs typeface="Times New Roman" panose="02020603050405020304" pitchFamily="18" charset="0"/>
                      </a:endParaRPr>
                    </a:p>
                  </a:txBody>
                  <a:tcPr anchor="ctr"/>
                </a:tc>
                <a:tc>
                  <a:txBody>
                    <a:bodyPr/>
                    <a:lstStyle/>
                    <a:p>
                      <a:pPr algn="ctr"/>
                      <a:r>
                        <a:rPr lang="en-US" sz="1600" b="0" dirty="0">
                          <a:latin typeface="Times New Roman" panose="02020603050405020304" pitchFamily="18" charset="0"/>
                          <a:cs typeface="Times New Roman" panose="02020603050405020304" pitchFamily="18" charset="0"/>
                        </a:rPr>
                        <a:t>108</a:t>
                      </a:r>
                    </a:p>
                  </a:txBody>
                  <a:tcPr anchor="ctr"/>
                </a:tc>
                <a:tc>
                  <a:txBody>
                    <a:bodyPr/>
                    <a:lstStyle/>
                    <a:p>
                      <a:pPr algn="ctr"/>
                      <a:r>
                        <a:rPr lang="en-IN" sz="1400" dirty="0">
                          <a:latin typeface="Times New Roman" panose="02020603050405020304" pitchFamily="18" charset="0"/>
                          <a:cs typeface="Times New Roman" panose="02020603050405020304" pitchFamily="18" charset="0"/>
                        </a:rPr>
                        <a:t>2.99-3.0 INR/kWh</a:t>
                      </a:r>
                    </a:p>
                    <a:p>
                      <a:pPr algn="ctr"/>
                      <a:r>
                        <a:rPr lang="en-IN" sz="1400" dirty="0">
                          <a:latin typeface="Times New Roman" panose="02020603050405020304" pitchFamily="18" charset="0"/>
                          <a:cs typeface="Times New Roman" panose="02020603050405020304" pitchFamily="18" charset="0"/>
                        </a:rPr>
                        <a:t>SCD for JSW/270 MW – (Actual start date of LTA plus 60 days)</a:t>
                      </a:r>
                    </a:p>
                  </a:txBody>
                  <a:tcPr anchor="ctr"/>
                </a:tc>
                <a:tc>
                  <a:txBody>
                    <a:bodyPr/>
                    <a:lstStyle/>
                    <a:p>
                      <a:pPr marL="285750" indent="-285750" algn="l">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Vena (160 MW, fully commissioned on 29.10.2024)</a:t>
                      </a:r>
                    </a:p>
                    <a:p>
                      <a:pPr marL="285750" lvl="0" indent="-285750" algn="l">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JSW (540 MW</a:t>
                      </a:r>
                      <a:r>
                        <a:rPr lang="en-IN" sz="1400" b="1" dirty="0">
                          <a:latin typeface="Times New Roman" panose="02020603050405020304" pitchFamily="18" charset="0"/>
                          <a:cs typeface="Times New Roman" panose="02020603050405020304" pitchFamily="18" charset="0"/>
                        </a:rPr>
                        <a:t>, </a:t>
                      </a:r>
                      <a:r>
                        <a:rPr lang="en-IN" sz="1400" b="0" dirty="0">
                          <a:latin typeface="Times New Roman" panose="02020603050405020304" pitchFamily="18" charset="0"/>
                          <a:cs typeface="Times New Roman" panose="02020603050405020304" pitchFamily="18" charset="0"/>
                        </a:rPr>
                        <a:t>fully commissioned on 31.03.2025</a:t>
                      </a:r>
                      <a:r>
                        <a:rPr lang="en-IN" sz="1400" dirty="0">
                          <a:latin typeface="Times New Roman" panose="02020603050405020304" pitchFamily="18" charset="0"/>
                          <a:cs typeface="Times New Roman" panose="02020603050405020304" pitchFamily="18" charset="0"/>
                        </a:rPr>
                        <a:t>)</a:t>
                      </a:r>
                    </a:p>
                    <a:p>
                      <a:pPr marL="285750" indent="-285750" algn="l">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JSW (270 MW) </a:t>
                      </a:r>
                    </a:p>
                    <a:p>
                      <a:pPr marL="742950" lvl="1" indent="-285750" algn="l">
                        <a:buFont typeface="Courier New" panose="02070309020205020404" pitchFamily="49" charset="0"/>
                        <a:buChar char="o"/>
                      </a:pPr>
                      <a:r>
                        <a:rPr lang="en-IN" sz="1400" dirty="0">
                          <a:latin typeface="Times New Roman" panose="02020603050405020304" pitchFamily="18" charset="0"/>
                          <a:cs typeface="Times New Roman" panose="02020603050405020304" pitchFamily="18" charset="0"/>
                        </a:rPr>
                        <a:t>108 MW - By Aug’2025</a:t>
                      </a:r>
                    </a:p>
                  </a:txBody>
                  <a:tcPr anchor="ctr"/>
                </a:tc>
                <a:extLst>
                  <a:ext uri="{0D108BD9-81ED-4DB2-BD59-A6C34878D82A}">
                    <a16:rowId xmlns:a16="http://schemas.microsoft.com/office/drawing/2014/main" xmlns="" val="611614284"/>
                  </a:ext>
                </a:extLst>
              </a:tr>
              <a:tr h="1439737">
                <a:tc>
                  <a:txBody>
                    <a:bodyPr/>
                    <a:lstStyle/>
                    <a:p>
                      <a:pPr algn="ctr"/>
                      <a:r>
                        <a:rPr lang="en-IN" sz="1600" b="0" dirty="0">
                          <a:latin typeface="Times New Roman" panose="02020603050405020304" pitchFamily="18" charset="0"/>
                          <a:cs typeface="Times New Roman" panose="02020603050405020304" pitchFamily="18" charset="0"/>
                        </a:rPr>
                        <a:t>X</a:t>
                      </a:r>
                    </a:p>
                  </a:txBody>
                  <a:tcPr anchor="ctr"/>
                </a:tc>
                <a:tc>
                  <a:txBody>
                    <a:bodyPr/>
                    <a:lstStyle/>
                    <a:p>
                      <a:pPr algn="ctr"/>
                      <a:r>
                        <a:rPr lang="en-IN" sz="1600" b="0" dirty="0">
                          <a:latin typeface="Times New Roman" panose="02020603050405020304" pitchFamily="18" charset="0"/>
                          <a:cs typeface="Times New Roman" panose="02020603050405020304" pitchFamily="18" charset="0"/>
                        </a:rPr>
                        <a:t>1200</a:t>
                      </a:r>
                    </a:p>
                  </a:txBody>
                  <a:tcPr anchor="ctr"/>
                </a:tc>
                <a:tc>
                  <a:txBody>
                    <a:bodyPr/>
                    <a:lstStyle/>
                    <a:p>
                      <a:pPr algn="ctr"/>
                      <a:r>
                        <a:rPr lang="en-US" sz="1600" b="0" dirty="0">
                          <a:latin typeface="Times New Roman" panose="02020603050405020304" pitchFamily="18" charset="0"/>
                          <a:cs typeface="Times New Roman" panose="02020603050405020304" pitchFamily="18" charset="0"/>
                        </a:rPr>
                        <a:t>750</a:t>
                      </a:r>
                      <a:endParaRPr lang="en-IN" sz="1600" b="0" dirty="0">
                        <a:latin typeface="Times New Roman" panose="02020603050405020304" pitchFamily="18" charset="0"/>
                        <a:cs typeface="Times New Roman" panose="02020603050405020304" pitchFamily="18" charset="0"/>
                      </a:endParaRPr>
                    </a:p>
                  </a:txBody>
                  <a:tcPr anchor="ctr"/>
                </a:tc>
                <a:tc>
                  <a:txBody>
                    <a:bodyPr/>
                    <a:lstStyle/>
                    <a:p>
                      <a:pPr algn="ctr"/>
                      <a:r>
                        <a:rPr lang="en-US" sz="1600" b="0" dirty="0">
                          <a:latin typeface="Times New Roman" panose="02020603050405020304" pitchFamily="18" charset="0"/>
                          <a:cs typeface="Times New Roman" panose="02020603050405020304" pitchFamily="18" charset="0"/>
                        </a:rPr>
                        <a:t>0</a:t>
                      </a:r>
                      <a:endParaRPr lang="en-IN" sz="1600" b="0" dirty="0">
                        <a:latin typeface="Times New Roman" panose="02020603050405020304" pitchFamily="18" charset="0"/>
                        <a:cs typeface="Times New Roman" panose="02020603050405020304" pitchFamily="18" charset="0"/>
                      </a:endParaRPr>
                    </a:p>
                  </a:txBody>
                  <a:tcPr anchor="ctr"/>
                </a:tc>
                <a:tc>
                  <a:txBody>
                    <a:bodyPr/>
                    <a:lstStyle/>
                    <a:p>
                      <a:pPr algn="ctr"/>
                      <a:r>
                        <a:rPr lang="en-IN" sz="1400" dirty="0">
                          <a:latin typeface="Times New Roman" panose="02020603050405020304" pitchFamily="18" charset="0"/>
                          <a:cs typeface="Times New Roman" panose="02020603050405020304" pitchFamily="18" charset="0"/>
                        </a:rPr>
                        <a:t>2.77-2.78 INR/kWh</a:t>
                      </a:r>
                    </a:p>
                    <a:p>
                      <a:pPr algn="ctr"/>
                      <a:r>
                        <a:rPr lang="en-IN" sz="1400" dirty="0">
                          <a:latin typeface="Times New Roman" panose="02020603050405020304" pitchFamily="18" charset="0"/>
                          <a:cs typeface="Times New Roman" panose="02020603050405020304" pitchFamily="18" charset="0"/>
                        </a:rPr>
                        <a:t>SCD for Viento </a:t>
                      </a:r>
                      <a:r>
                        <a:rPr lang="en-IN" sz="1400" dirty="0">
                          <a:solidFill>
                            <a:schemeClr val="tx1"/>
                          </a:solidFill>
                          <a:latin typeface="Times New Roman" panose="02020603050405020304" pitchFamily="18" charset="0"/>
                          <a:cs typeface="Times New Roman" panose="02020603050405020304" pitchFamily="18" charset="0"/>
                        </a:rPr>
                        <a:t>- 09.10.2024</a:t>
                      </a: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400" dirty="0">
                          <a:latin typeface="Times New Roman" panose="02020603050405020304" pitchFamily="18" charset="0"/>
                          <a:cs typeface="Times New Roman" panose="02020603050405020304" pitchFamily="18" charset="0"/>
                        </a:rPr>
                        <a:t>Maximum timeline for commissioning is 06.07.2025.</a:t>
                      </a:r>
                    </a:p>
                  </a:txBody>
                  <a:tcPr anchor="ctr"/>
                </a:tc>
                <a:tc>
                  <a:txBody>
                    <a:bodyPr/>
                    <a:lstStyle/>
                    <a:p>
                      <a:pPr marL="285750" indent="-285750" algn="l">
                        <a:buFont typeface="Arial" panose="020B0604020202020204" pitchFamily="34" charset="0"/>
                        <a:buChar char="•"/>
                      </a:pPr>
                      <a:r>
                        <a:rPr lang="en-IN" sz="1400" dirty="0">
                          <a:solidFill>
                            <a:srgbClr val="FF0000"/>
                          </a:solidFill>
                          <a:latin typeface="Times New Roman" panose="02020603050405020304" pitchFamily="18" charset="0"/>
                          <a:cs typeface="Times New Roman" panose="02020603050405020304" pitchFamily="18" charset="0"/>
                        </a:rPr>
                        <a:t>Adani</a:t>
                      </a:r>
                      <a:r>
                        <a:rPr lang="en-IN" sz="1400" dirty="0">
                          <a:latin typeface="Times New Roman" panose="02020603050405020304" pitchFamily="18" charset="0"/>
                          <a:cs typeface="Times New Roman" panose="02020603050405020304" pitchFamily="18" charset="0"/>
                        </a:rPr>
                        <a:t> (300 MW, under litigation)</a:t>
                      </a:r>
                    </a:p>
                    <a:p>
                      <a:pPr marL="285750" indent="-285750" algn="l">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Ayana (300 MW, fully commissioned)</a:t>
                      </a:r>
                    </a:p>
                    <a:p>
                      <a:pPr marL="285750" indent="-285750" algn="l">
                        <a:buFont typeface="Arial" panose="020B0604020202020204" pitchFamily="34" charset="0"/>
                        <a:buChar char="•"/>
                      </a:pPr>
                      <a:r>
                        <a:rPr lang="en-IN" sz="1400" dirty="0">
                          <a:solidFill>
                            <a:srgbClr val="FF0000"/>
                          </a:solidFill>
                          <a:latin typeface="Times New Roman" panose="02020603050405020304" pitchFamily="18" charset="0"/>
                          <a:cs typeface="Times New Roman" panose="02020603050405020304" pitchFamily="18" charset="0"/>
                        </a:rPr>
                        <a:t>Viento</a:t>
                      </a:r>
                      <a:r>
                        <a:rPr lang="en-IN" sz="1400" dirty="0">
                          <a:latin typeface="Times New Roman" panose="02020603050405020304" pitchFamily="18" charset="0"/>
                          <a:cs typeface="Times New Roman" panose="02020603050405020304" pitchFamily="18" charset="0"/>
                        </a:rPr>
                        <a:t> (150 MW, under litigation</a:t>
                      </a:r>
                      <a:r>
                        <a:rPr lang="en-US" sz="1400" dirty="0">
                          <a:latin typeface="Times New Roman" panose="02020603050405020304" pitchFamily="18" charset="0"/>
                          <a:cs typeface="Times New Roman" panose="02020603050405020304" pitchFamily="18" charset="0"/>
                        </a:rPr>
                        <a:t>)</a:t>
                      </a:r>
                      <a:endParaRPr lang="en-IN" sz="1400" b="1"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JSW (150 MW, fully commissioned)</a:t>
                      </a:r>
                    </a:p>
                    <a:p>
                      <a:pPr marL="285750" indent="-285750" algn="l">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JSW (300 MW, fully commissioned)</a:t>
                      </a:r>
                    </a:p>
                  </a:txBody>
                  <a:tcPr anchor="ctr"/>
                </a:tc>
                <a:extLst>
                  <a:ext uri="{0D108BD9-81ED-4DB2-BD59-A6C34878D82A}">
                    <a16:rowId xmlns:a16="http://schemas.microsoft.com/office/drawing/2014/main" xmlns="" val="4012795597"/>
                  </a:ext>
                </a:extLst>
              </a:tr>
              <a:tr h="1860653">
                <a:tc>
                  <a:txBody>
                    <a:bodyPr/>
                    <a:lstStyle/>
                    <a:p>
                      <a:pPr algn="ctr"/>
                      <a:r>
                        <a:rPr lang="en-IN" sz="1600" dirty="0">
                          <a:latin typeface="Times New Roman" panose="02020603050405020304" pitchFamily="18" charset="0"/>
                          <a:cs typeface="Times New Roman" panose="02020603050405020304" pitchFamily="18" charset="0"/>
                        </a:rPr>
                        <a:t>XI</a:t>
                      </a:r>
                    </a:p>
                  </a:txBody>
                  <a:tcPr anchor="ctr"/>
                </a:tc>
                <a:tc>
                  <a:txBody>
                    <a:bodyPr/>
                    <a:lstStyle/>
                    <a:p>
                      <a:pPr algn="ctr"/>
                      <a:r>
                        <a:rPr lang="en-IN" sz="1600" dirty="0">
                          <a:latin typeface="Times New Roman" panose="02020603050405020304" pitchFamily="18" charset="0"/>
                          <a:cs typeface="Times New Roman" panose="02020603050405020304" pitchFamily="18" charset="0"/>
                        </a:rPr>
                        <a:t>1200</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5</a:t>
                      </a:r>
                      <a:r>
                        <a:rPr lang="en-IN" sz="1600" dirty="0">
                          <a:latin typeface="Times New Roman" panose="02020603050405020304" pitchFamily="18" charset="0"/>
                          <a:cs typeface="Times New Roman" panose="02020603050405020304" pitchFamily="18" charset="0"/>
                        </a:rPr>
                        <a:t>4.6</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125.4</a:t>
                      </a:r>
                      <a:endParaRPr lang="en-IN" sz="1600" dirty="0">
                        <a:latin typeface="Times New Roman" panose="02020603050405020304" pitchFamily="18" charset="0"/>
                        <a:cs typeface="Times New Roman" panose="02020603050405020304" pitchFamily="18" charset="0"/>
                      </a:endParaRPr>
                    </a:p>
                  </a:txBody>
                  <a:tcPr anchor="ctr"/>
                </a:tc>
                <a:tc>
                  <a:txBody>
                    <a:bodyPr/>
                    <a:lstStyle/>
                    <a:p>
                      <a:pPr algn="ctr"/>
                      <a:r>
                        <a:rPr lang="en-IN" sz="1600" dirty="0">
                          <a:latin typeface="Times New Roman" panose="02020603050405020304" pitchFamily="18" charset="0"/>
                          <a:cs typeface="Times New Roman" panose="02020603050405020304" pitchFamily="18" charset="0"/>
                        </a:rPr>
                        <a:t>2.69-2.70 INR/kWh</a:t>
                      </a:r>
                    </a:p>
                    <a:p>
                      <a:pPr algn="ctr"/>
                      <a:r>
                        <a:rPr lang="en-IN" sz="1600" dirty="0">
                          <a:latin typeface="Times New Roman" panose="02020603050405020304" pitchFamily="18" charset="0"/>
                          <a:cs typeface="Times New Roman" panose="02020603050405020304" pitchFamily="18" charset="0"/>
                        </a:rPr>
                        <a:t>SCD for </a:t>
                      </a:r>
                      <a:r>
                        <a:rPr lang="en-IN" sz="1600" b="0" dirty="0">
                          <a:latin typeface="Times New Roman" panose="02020603050405020304" pitchFamily="18" charset="0"/>
                          <a:cs typeface="Times New Roman" panose="02020603050405020304" pitchFamily="18" charset="0"/>
                        </a:rPr>
                        <a:t>Sembcorp – 26.01.2026</a:t>
                      </a:r>
                    </a:p>
                    <a:p>
                      <a:pPr algn="ctr"/>
                      <a:r>
                        <a:rPr lang="en-IN" sz="1600" b="0" dirty="0">
                          <a:latin typeface="Times New Roman" panose="02020603050405020304" pitchFamily="18" charset="0"/>
                          <a:cs typeface="Times New Roman" panose="02020603050405020304" pitchFamily="18" charset="0"/>
                        </a:rPr>
                        <a:t>SCD for Others – 26.07.2025; Max. time for commissioning with LD </a:t>
                      </a:r>
                      <a:r>
                        <a:rPr lang="en-IN" sz="1600" dirty="0">
                          <a:latin typeface="Times New Roman" panose="02020603050405020304" pitchFamily="18" charset="0"/>
                          <a:cs typeface="Times New Roman" panose="02020603050405020304" pitchFamily="18" charset="0"/>
                        </a:rPr>
                        <a:t>is 22.04.2026.</a:t>
                      </a:r>
                    </a:p>
                  </a:txBody>
                  <a:tcPr anchor="ctr"/>
                </a:tc>
                <a:tc>
                  <a:txBody>
                    <a:bodyPr/>
                    <a:lstStyle/>
                    <a:p>
                      <a:pPr marL="285750" indent="-285750" algn="l">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Sembcorp (180 MW, 54.6 MW </a:t>
                      </a:r>
                      <a:r>
                        <a:rPr lang="en-IN" sz="1400" b="1" dirty="0">
                          <a:latin typeface="Times New Roman" panose="02020603050405020304" pitchFamily="18" charset="0"/>
                          <a:cs typeface="Times New Roman" panose="02020603050405020304" pitchFamily="18" charset="0"/>
                        </a:rPr>
                        <a:t>Commissioned</a:t>
                      </a:r>
                      <a:r>
                        <a:rPr lang="en-IN" sz="1400" dirty="0">
                          <a:latin typeface="Times New Roman" panose="02020603050405020304" pitchFamily="18" charset="0"/>
                          <a:cs typeface="Times New Roman" panose="02020603050405020304" pitchFamily="18" charset="0"/>
                        </a:rPr>
                        <a:t>) </a:t>
                      </a:r>
                    </a:p>
                    <a:p>
                      <a:pPr marL="742950" lvl="1" indent="-285750" algn="l">
                        <a:buFont typeface="Courier New" panose="02070309020205020404" pitchFamily="49" charset="0"/>
                        <a:buChar char="o"/>
                      </a:pPr>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21 MW:           Jul’25</a:t>
                      </a:r>
                    </a:p>
                    <a:p>
                      <a:pPr marL="742950" lvl="1" indent="-285750" algn="l">
                        <a:buFont typeface="Courier New" panose="02070309020205020404" pitchFamily="49" charset="0"/>
                        <a:buChar char="o"/>
                      </a:pPr>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104.4 MW       Aug’25</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400" dirty="0">
                          <a:solidFill>
                            <a:srgbClr val="FF0000"/>
                          </a:solidFill>
                          <a:latin typeface="Times New Roman" panose="02020603050405020304" pitchFamily="18" charset="0"/>
                          <a:cs typeface="Times New Roman" panose="02020603050405020304" pitchFamily="18" charset="0"/>
                        </a:rPr>
                        <a:t>Renew (300 MW), </a:t>
                      </a:r>
                      <a:r>
                        <a:rPr lang="en-IN" sz="1400" dirty="0" err="1">
                          <a:solidFill>
                            <a:srgbClr val="FF0000"/>
                          </a:solidFill>
                          <a:latin typeface="Times New Roman" panose="02020603050405020304" pitchFamily="18" charset="0"/>
                          <a:cs typeface="Times New Roman" panose="02020603050405020304" pitchFamily="18" charset="0"/>
                        </a:rPr>
                        <a:t>Anupavan</a:t>
                      </a:r>
                      <a:r>
                        <a:rPr lang="en-IN" sz="1400" dirty="0">
                          <a:solidFill>
                            <a:srgbClr val="FF0000"/>
                          </a:solidFill>
                          <a:latin typeface="Times New Roman" panose="02020603050405020304" pitchFamily="18" charset="0"/>
                          <a:cs typeface="Times New Roman" panose="02020603050405020304" pitchFamily="18" charset="0"/>
                        </a:rPr>
                        <a:t> (150 MW), Adani (450 MW), Azure (120 MW) - under litigation/ not likely to come up</a:t>
                      </a:r>
                    </a:p>
                  </a:txBody>
                  <a:tcPr anchor="ctr"/>
                </a:tc>
                <a:extLst>
                  <a:ext uri="{0D108BD9-81ED-4DB2-BD59-A6C34878D82A}">
                    <a16:rowId xmlns:a16="http://schemas.microsoft.com/office/drawing/2014/main" xmlns="" val="343053435"/>
                  </a:ext>
                </a:extLst>
              </a:tr>
            </a:tbl>
          </a:graphicData>
        </a:graphic>
      </p:graphicFrame>
      <p:sp>
        <p:nvSpPr>
          <p:cNvPr id="3" name="TextBox 2">
            <a:extLst>
              <a:ext uri="{FF2B5EF4-FFF2-40B4-BE49-F238E27FC236}">
                <a16:creationId xmlns:a16="http://schemas.microsoft.com/office/drawing/2014/main" xmlns="" id="{2F5AE45D-B38B-67DC-15D5-377AB69D15BA}"/>
              </a:ext>
            </a:extLst>
          </p:cNvPr>
          <p:cNvSpPr txBox="1"/>
          <p:nvPr/>
        </p:nvSpPr>
        <p:spPr>
          <a:xfrm>
            <a:off x="291966" y="138499"/>
            <a:ext cx="11783493" cy="590931"/>
          </a:xfrm>
          <a:prstGeom prst="rect">
            <a:avLst/>
          </a:prstGeom>
          <a:noFill/>
        </p:spPr>
        <p:txBody>
          <a:bodyPr vert="horz" wrap="square" lIns="91440" tIns="45720" rIns="91440" bIns="45720" rtlCol="0" anchor="ctr">
            <a:spAutoFit/>
          </a:bodyPr>
          <a:lstStyle>
            <a:lvl1pPr>
              <a:lnSpc>
                <a:spcPct val="90000"/>
              </a:lnSpc>
              <a:spcBef>
                <a:spcPct val="0"/>
              </a:spcBef>
              <a:buNone/>
              <a:defRPr sz="2800">
                <a:ln w="0"/>
                <a:solidFill>
                  <a:schemeClr val="accent1"/>
                </a:solidFill>
                <a:effectLst>
                  <a:outerShdw blurRad="38100" dist="25400" dir="5400000" algn="ctr" rotWithShape="0">
                    <a:srgbClr val="6E747A">
                      <a:alpha val="43000"/>
                    </a:srgbClr>
                  </a:outerShdw>
                </a:effectLst>
              </a:defRPr>
            </a:lvl1pPr>
          </a:lstStyle>
          <a:p>
            <a:r>
              <a:rPr lang="en-US" sz="1800" dirty="0">
                <a:latin typeface="Times New Roman" panose="02020603050405020304" pitchFamily="18" charset="0"/>
                <a:cs typeface="Times New Roman" panose="02020603050405020304" pitchFamily="18" charset="0"/>
              </a:rPr>
              <a:t>TRANCHE-WISE REALISTIC FIGURES OF PROJECT CAPACITIES LIKELY TO BE COMMISSIONED FROM THE TOTAL AWARDED CAPACITY</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1686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xmlns="" id="{E6AB5F6E-33D9-5987-2488-66FF7469A3BD}"/>
              </a:ext>
            </a:extLst>
          </p:cNvPr>
          <p:cNvGraphicFramePr>
            <a:graphicFrameLocks noGrp="1"/>
          </p:cNvGraphicFramePr>
          <p:nvPr/>
        </p:nvGraphicFramePr>
        <p:xfrm>
          <a:off x="167951" y="677109"/>
          <a:ext cx="11680182" cy="5686794"/>
        </p:xfrm>
        <a:graphic>
          <a:graphicData uri="http://schemas.openxmlformats.org/drawingml/2006/table">
            <a:tbl>
              <a:tblPr firstRow="1" bandRow="1">
                <a:tableStyleId>{5C22544A-7EE6-4342-B048-85BDC9FD1C3A}</a:tableStyleId>
              </a:tblPr>
              <a:tblGrid>
                <a:gridCol w="1007706">
                  <a:extLst>
                    <a:ext uri="{9D8B030D-6E8A-4147-A177-3AD203B41FA5}">
                      <a16:colId xmlns:a16="http://schemas.microsoft.com/office/drawing/2014/main" xmlns="" val="2437246375"/>
                    </a:ext>
                  </a:extLst>
                </a:gridCol>
                <a:gridCol w="906456">
                  <a:extLst>
                    <a:ext uri="{9D8B030D-6E8A-4147-A177-3AD203B41FA5}">
                      <a16:colId xmlns:a16="http://schemas.microsoft.com/office/drawing/2014/main" xmlns="" val="3653494502"/>
                    </a:ext>
                  </a:extLst>
                </a:gridCol>
                <a:gridCol w="1189234">
                  <a:extLst>
                    <a:ext uri="{9D8B030D-6E8A-4147-A177-3AD203B41FA5}">
                      <a16:colId xmlns:a16="http://schemas.microsoft.com/office/drawing/2014/main" xmlns="" val="4185334151"/>
                    </a:ext>
                  </a:extLst>
                </a:gridCol>
                <a:gridCol w="1313890">
                  <a:extLst>
                    <a:ext uri="{9D8B030D-6E8A-4147-A177-3AD203B41FA5}">
                      <a16:colId xmlns:a16="http://schemas.microsoft.com/office/drawing/2014/main" xmlns="" val="167525109"/>
                    </a:ext>
                  </a:extLst>
                </a:gridCol>
                <a:gridCol w="1925215">
                  <a:extLst>
                    <a:ext uri="{9D8B030D-6E8A-4147-A177-3AD203B41FA5}">
                      <a16:colId xmlns:a16="http://schemas.microsoft.com/office/drawing/2014/main" xmlns="" val="405868197"/>
                    </a:ext>
                  </a:extLst>
                </a:gridCol>
                <a:gridCol w="5337681">
                  <a:extLst>
                    <a:ext uri="{9D8B030D-6E8A-4147-A177-3AD203B41FA5}">
                      <a16:colId xmlns:a16="http://schemas.microsoft.com/office/drawing/2014/main" xmlns="" val="3049929814"/>
                    </a:ext>
                  </a:extLst>
                </a:gridCol>
              </a:tblGrid>
              <a:tr h="1121118">
                <a:tc>
                  <a:txBody>
                    <a:bodyPr/>
                    <a:lstStyle/>
                    <a:p>
                      <a:pPr algn="ctr"/>
                      <a:r>
                        <a:rPr lang="en-IN" sz="1400" dirty="0">
                          <a:latin typeface="Times New Roman" panose="02020603050405020304" pitchFamily="18" charset="0"/>
                          <a:cs typeface="Times New Roman" panose="02020603050405020304" pitchFamily="18" charset="0"/>
                        </a:rPr>
                        <a:t>Tranche</a:t>
                      </a:r>
                    </a:p>
                  </a:txBody>
                  <a:tcPr anchor="ctr"/>
                </a:tc>
                <a:tc>
                  <a:txBody>
                    <a:bodyPr/>
                    <a:lstStyle/>
                    <a:p>
                      <a:pPr algn="ctr"/>
                      <a:r>
                        <a:rPr lang="en-IN" sz="1400" dirty="0">
                          <a:latin typeface="Times New Roman" panose="02020603050405020304" pitchFamily="18" charset="0"/>
                          <a:cs typeface="Times New Roman" panose="02020603050405020304" pitchFamily="18" charset="0"/>
                        </a:rPr>
                        <a:t>PPA Capacity</a:t>
                      </a:r>
                    </a:p>
                    <a:p>
                      <a:pPr algn="ctr"/>
                      <a:r>
                        <a:rPr lang="en-IN" sz="1400" dirty="0">
                          <a:latin typeface="Times New Roman" panose="02020603050405020304" pitchFamily="18" charset="0"/>
                          <a:cs typeface="Times New Roman" panose="02020603050405020304" pitchFamily="18" charset="0"/>
                        </a:rPr>
                        <a:t>(MW)</a:t>
                      </a:r>
                    </a:p>
                  </a:txBody>
                  <a:tcPr anchor="ctr"/>
                </a:tc>
                <a:tc>
                  <a:txBody>
                    <a:bodyPr/>
                    <a:lstStyle/>
                    <a:p>
                      <a:pPr algn="ctr"/>
                      <a:r>
                        <a:rPr lang="en-IN" sz="1400" dirty="0">
                          <a:latin typeface="Times New Roman" panose="02020603050405020304" pitchFamily="18" charset="0"/>
                          <a:cs typeface="Times New Roman" panose="02020603050405020304" pitchFamily="18" charset="0"/>
                        </a:rPr>
                        <a:t>Capacity Commissioned till date</a:t>
                      </a:r>
                    </a:p>
                    <a:p>
                      <a:pPr algn="ctr"/>
                      <a:r>
                        <a:rPr lang="en-IN" sz="1400" dirty="0">
                          <a:latin typeface="Times New Roman" panose="02020603050405020304" pitchFamily="18" charset="0"/>
                          <a:cs typeface="Times New Roman" panose="02020603050405020304" pitchFamily="18" charset="0"/>
                        </a:rPr>
                        <a:t>(MW)</a:t>
                      </a:r>
                    </a:p>
                  </a:txBody>
                  <a:tcPr anchor="ctr"/>
                </a:tc>
                <a:tc>
                  <a:txBody>
                    <a:bodyPr/>
                    <a:lstStyle/>
                    <a:p>
                      <a:pPr algn="ctr"/>
                      <a:r>
                        <a:rPr lang="en-IN" sz="1400" dirty="0">
                          <a:latin typeface="Times New Roman" panose="02020603050405020304" pitchFamily="18" charset="0"/>
                          <a:cs typeface="Times New Roman" panose="02020603050405020304" pitchFamily="18" charset="0"/>
                        </a:rPr>
                        <a:t>Likely to be  commissioned</a:t>
                      </a:r>
                    </a:p>
                    <a:p>
                      <a:pPr algn="ctr"/>
                      <a:r>
                        <a:rPr lang="en-IN" sz="1400" dirty="0">
                          <a:latin typeface="Times New Roman" panose="02020603050405020304" pitchFamily="18" charset="0"/>
                          <a:cs typeface="Times New Roman" panose="02020603050405020304" pitchFamily="18" charset="0"/>
                        </a:rPr>
                        <a:t>(MW)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400" dirty="0">
                          <a:latin typeface="Times New Roman" panose="02020603050405020304" pitchFamily="18" charset="0"/>
                          <a:cs typeface="Times New Roman" panose="02020603050405020304" pitchFamily="18" charset="0"/>
                        </a:rPr>
                        <a:t>Tariff/</a:t>
                      </a: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400" dirty="0">
                          <a:latin typeface="Times New Roman" panose="02020603050405020304" pitchFamily="18" charset="0"/>
                          <a:cs typeface="Times New Roman" panose="02020603050405020304" pitchFamily="18" charset="0"/>
                        </a:rPr>
                        <a:t>SCD/ Max Timeline</a:t>
                      </a:r>
                    </a:p>
                    <a:p>
                      <a:pPr algn="ctr"/>
                      <a:endParaRPr lang="en-IN" sz="14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400" dirty="0">
                          <a:latin typeface="Times New Roman" panose="02020603050405020304" pitchFamily="18" charset="0"/>
                          <a:cs typeface="Times New Roman" panose="02020603050405020304" pitchFamily="18" charset="0"/>
                        </a:rPr>
                        <a:t>Project-wise status</a:t>
                      </a:r>
                    </a:p>
                  </a:txBody>
                  <a:tcPr anchor="ctr"/>
                </a:tc>
                <a:extLst>
                  <a:ext uri="{0D108BD9-81ED-4DB2-BD59-A6C34878D82A}">
                    <a16:rowId xmlns:a16="http://schemas.microsoft.com/office/drawing/2014/main" xmlns="" val="2870347773"/>
                  </a:ext>
                </a:extLst>
              </a:tr>
              <a:tr h="867962">
                <a:tc>
                  <a:txBody>
                    <a:bodyPr/>
                    <a:lstStyle/>
                    <a:p>
                      <a:pPr algn="ctr"/>
                      <a:r>
                        <a:rPr lang="en-IN" sz="1600" dirty="0">
                          <a:solidFill>
                            <a:schemeClr val="tx1"/>
                          </a:solidFill>
                          <a:latin typeface="Times New Roman" panose="02020603050405020304" pitchFamily="18" charset="0"/>
                          <a:cs typeface="Times New Roman" panose="02020603050405020304" pitchFamily="18" charset="0"/>
                        </a:rPr>
                        <a:t>XII</a:t>
                      </a:r>
                    </a:p>
                  </a:txBody>
                  <a:tcPr anchor="ctr"/>
                </a:tc>
                <a:tc>
                  <a:txBody>
                    <a:bodyPr/>
                    <a:lstStyle/>
                    <a:p>
                      <a:pPr algn="ctr"/>
                      <a:r>
                        <a:rPr lang="en-US" sz="1600" dirty="0">
                          <a:solidFill>
                            <a:schemeClr val="tx1"/>
                          </a:solidFill>
                          <a:latin typeface="Times New Roman" panose="02020603050405020304" pitchFamily="18" charset="0"/>
                          <a:cs typeface="Times New Roman" panose="02020603050405020304" pitchFamily="18" charset="0"/>
                        </a:rPr>
                        <a:t>8</a:t>
                      </a:r>
                      <a:r>
                        <a:rPr lang="en-IN" sz="1600" dirty="0">
                          <a:solidFill>
                            <a:schemeClr val="tx1"/>
                          </a:solidFill>
                          <a:latin typeface="Times New Roman" panose="02020603050405020304" pitchFamily="18" charset="0"/>
                          <a:cs typeface="Times New Roman" panose="02020603050405020304" pitchFamily="18" charset="0"/>
                        </a:rPr>
                        <a:t>00</a:t>
                      </a:r>
                    </a:p>
                  </a:txBody>
                  <a:tcPr anchor="ctr"/>
                </a:tc>
                <a:tc>
                  <a:txBody>
                    <a:bodyPr/>
                    <a:lstStyle/>
                    <a:p>
                      <a:pPr algn="ctr"/>
                      <a:r>
                        <a:rPr lang="en-US" sz="1600" dirty="0">
                          <a:solidFill>
                            <a:schemeClr val="tx1"/>
                          </a:solidFill>
                          <a:latin typeface="Times New Roman" panose="02020603050405020304" pitchFamily="18" charset="0"/>
                          <a:cs typeface="Times New Roman" panose="02020603050405020304" pitchFamily="18" charset="0"/>
                        </a:rPr>
                        <a:t>0</a:t>
                      </a:r>
                      <a:endParaRPr lang="en-IN" sz="16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IN" sz="1600" dirty="0">
                          <a:solidFill>
                            <a:schemeClr val="tx1"/>
                          </a:solidFill>
                          <a:latin typeface="Times New Roman" panose="02020603050405020304" pitchFamily="18" charset="0"/>
                          <a:cs typeface="Times New Roman" panose="02020603050405020304" pitchFamily="18" charset="0"/>
                        </a:rPr>
                        <a:t>800</a:t>
                      </a:r>
                    </a:p>
                  </a:txBody>
                  <a:tcPr anchor="ctr"/>
                </a:tc>
                <a:tc>
                  <a:txBody>
                    <a:bodyPr/>
                    <a:lstStyle/>
                    <a:p>
                      <a:pPr algn="ctr"/>
                      <a:r>
                        <a:rPr lang="en-IN" sz="1600" dirty="0">
                          <a:latin typeface="Times New Roman" panose="02020603050405020304" pitchFamily="18" charset="0"/>
                          <a:cs typeface="Times New Roman" panose="02020603050405020304" pitchFamily="18" charset="0"/>
                        </a:rPr>
                        <a:t>2.89-2.94 INR/kWh</a:t>
                      </a:r>
                    </a:p>
                    <a:p>
                      <a:pPr algn="ctr"/>
                      <a:r>
                        <a:rPr lang="en-IN" sz="1600" dirty="0">
                          <a:latin typeface="Times New Roman" panose="02020603050405020304" pitchFamily="18" charset="0"/>
                          <a:cs typeface="Times New Roman" panose="02020603050405020304" pitchFamily="18" charset="0"/>
                        </a:rPr>
                        <a:t>SCD – 23.01.2026</a:t>
                      </a:r>
                    </a:p>
                  </a:txBody>
                  <a:tcPr anchor="ctr"/>
                </a:tc>
                <a:tc>
                  <a:txBody>
                    <a:bodyPr/>
                    <a:lstStyle/>
                    <a:p>
                      <a:pPr marL="285750" indent="-285750" algn="l">
                        <a:buFont typeface="Arial" panose="020B0604020202020204" pitchFamily="34" charset="0"/>
                        <a:buChar char="•"/>
                      </a:pPr>
                      <a:r>
                        <a:rPr lang="en-IN" sz="1400" dirty="0">
                          <a:solidFill>
                            <a:schemeClr val="tx1"/>
                          </a:solidFill>
                          <a:latin typeface="Times New Roman" panose="02020603050405020304" pitchFamily="18" charset="0"/>
                          <a:cs typeface="Times New Roman" panose="02020603050405020304" pitchFamily="18" charset="0"/>
                        </a:rPr>
                        <a:t>JSW (300 MW, under implementation)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400" dirty="0">
                          <a:solidFill>
                            <a:schemeClr val="tx1"/>
                          </a:solidFill>
                          <a:latin typeface="Times New Roman" panose="02020603050405020304" pitchFamily="18" charset="0"/>
                          <a:cs typeface="Times New Roman" panose="02020603050405020304" pitchFamily="18" charset="0"/>
                        </a:rPr>
                        <a:t>NTPC (200 MW, under implementation)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400" dirty="0">
                          <a:solidFill>
                            <a:schemeClr val="tx1"/>
                          </a:solidFill>
                          <a:latin typeface="Times New Roman" panose="02020603050405020304" pitchFamily="18" charset="0"/>
                          <a:cs typeface="Times New Roman" panose="02020603050405020304" pitchFamily="18" charset="0"/>
                        </a:rPr>
                        <a:t>Torrent (300 MW, under implementation)</a:t>
                      </a:r>
                    </a:p>
                  </a:txBody>
                  <a:tcPr anchor="ctr"/>
                </a:tc>
                <a:extLst>
                  <a:ext uri="{0D108BD9-81ED-4DB2-BD59-A6C34878D82A}">
                    <a16:rowId xmlns:a16="http://schemas.microsoft.com/office/drawing/2014/main" xmlns="" val="3076195735"/>
                  </a:ext>
                </a:extLst>
              </a:tr>
              <a:tr h="976458">
                <a:tc>
                  <a:txBody>
                    <a:bodyPr/>
                    <a:lstStyle/>
                    <a:p>
                      <a:pPr algn="ctr"/>
                      <a:r>
                        <a:rPr lang="en-IN" sz="1600" dirty="0">
                          <a:solidFill>
                            <a:schemeClr val="tx1"/>
                          </a:solidFill>
                          <a:latin typeface="Times New Roman" panose="02020603050405020304" pitchFamily="18" charset="0"/>
                          <a:cs typeface="Times New Roman" panose="02020603050405020304" pitchFamily="18" charset="0"/>
                        </a:rPr>
                        <a:t>XIII</a:t>
                      </a:r>
                    </a:p>
                  </a:txBody>
                  <a:tcPr anchor="ctr"/>
                </a:tc>
                <a:tc>
                  <a:txBody>
                    <a:bodyPr/>
                    <a:lstStyle/>
                    <a:p>
                      <a:pPr algn="ctr"/>
                      <a:r>
                        <a:rPr lang="en-US" sz="1600" dirty="0">
                          <a:solidFill>
                            <a:schemeClr val="tx1"/>
                          </a:solidFill>
                          <a:latin typeface="Times New Roman" panose="02020603050405020304" pitchFamily="18" charset="0"/>
                          <a:cs typeface="Times New Roman" panose="02020603050405020304" pitchFamily="18" charset="0"/>
                        </a:rPr>
                        <a:t>6</a:t>
                      </a:r>
                      <a:r>
                        <a:rPr lang="en-IN" sz="1600" dirty="0">
                          <a:solidFill>
                            <a:schemeClr val="tx1"/>
                          </a:solidFill>
                          <a:latin typeface="Times New Roman" panose="02020603050405020304" pitchFamily="18" charset="0"/>
                          <a:cs typeface="Times New Roman" panose="02020603050405020304" pitchFamily="18" charset="0"/>
                        </a:rPr>
                        <a:t>00</a:t>
                      </a:r>
                    </a:p>
                  </a:txBody>
                  <a:tcPr anchor="ctr"/>
                </a:tc>
                <a:tc>
                  <a:txBody>
                    <a:bodyPr/>
                    <a:lstStyle/>
                    <a:p>
                      <a:pPr algn="ctr"/>
                      <a:r>
                        <a:rPr lang="en-IN" sz="1600" dirty="0">
                          <a:solidFill>
                            <a:schemeClr val="tx1"/>
                          </a:solidFill>
                          <a:latin typeface="Times New Roman" panose="02020603050405020304" pitchFamily="18" charset="0"/>
                          <a:cs typeface="Times New Roman" panose="02020603050405020304" pitchFamily="18" charset="0"/>
                        </a:rPr>
                        <a:t>0</a:t>
                      </a:r>
                    </a:p>
                  </a:txBody>
                  <a:tcPr anchor="ctr"/>
                </a:tc>
                <a:tc>
                  <a:txBody>
                    <a:bodyPr/>
                    <a:lstStyle/>
                    <a:p>
                      <a:pPr algn="ctr"/>
                      <a:r>
                        <a:rPr lang="en-US" sz="1600" dirty="0">
                          <a:solidFill>
                            <a:schemeClr val="tx1"/>
                          </a:solidFill>
                          <a:latin typeface="Times New Roman" panose="02020603050405020304" pitchFamily="18" charset="0"/>
                          <a:cs typeface="Times New Roman" panose="02020603050405020304" pitchFamily="18" charset="0"/>
                        </a:rPr>
                        <a:t>0</a:t>
                      </a:r>
                      <a:endParaRPr lang="en-IN" sz="16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IN" sz="1600" dirty="0">
                          <a:latin typeface="Times New Roman" panose="02020603050405020304" pitchFamily="18" charset="0"/>
                          <a:cs typeface="Times New Roman" panose="02020603050405020304" pitchFamily="18" charset="0"/>
                        </a:rPr>
                        <a:t>2.9-2.95 INR/kWh</a:t>
                      </a:r>
                    </a:p>
                    <a:p>
                      <a:pPr algn="ctr"/>
                      <a:r>
                        <a:rPr lang="en-IN" sz="1600" dirty="0">
                          <a:latin typeface="Times New Roman" panose="02020603050405020304" pitchFamily="18" charset="0"/>
                          <a:cs typeface="Times New Roman" panose="02020603050405020304" pitchFamily="18" charset="0"/>
                        </a:rPr>
                        <a:t>SCD – 02.12.2025</a:t>
                      </a:r>
                    </a:p>
                    <a:p>
                      <a:pPr algn="ctr"/>
                      <a:endParaRPr lang="en-IN" sz="16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marL="285750" indent="-285750" algn="l">
                        <a:buFont typeface="Arial" panose="020B0604020202020204" pitchFamily="34" charset="0"/>
                        <a:buChar char="•"/>
                      </a:pPr>
                      <a:r>
                        <a:rPr lang="en-IN" sz="1400" dirty="0">
                          <a:solidFill>
                            <a:srgbClr val="FF0000"/>
                          </a:solidFill>
                          <a:latin typeface="Times New Roman" panose="02020603050405020304" pitchFamily="18" charset="0"/>
                          <a:cs typeface="Times New Roman" panose="02020603050405020304" pitchFamily="18" charset="0"/>
                        </a:rPr>
                        <a:t>SJVN</a:t>
                      </a:r>
                      <a:r>
                        <a:rPr lang="en-IN" sz="1400" dirty="0">
                          <a:solidFill>
                            <a:schemeClr val="tx1"/>
                          </a:solidFill>
                          <a:latin typeface="Times New Roman" panose="02020603050405020304" pitchFamily="18" charset="0"/>
                          <a:cs typeface="Times New Roman" panose="02020603050405020304" pitchFamily="18" charset="0"/>
                        </a:rPr>
                        <a:t> (100 MW, under implementation)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400" dirty="0">
                          <a:solidFill>
                            <a:srgbClr val="FF0000"/>
                          </a:solidFill>
                          <a:latin typeface="Times New Roman" panose="02020603050405020304" pitchFamily="18" charset="0"/>
                          <a:cs typeface="Times New Roman" panose="02020603050405020304" pitchFamily="18" charset="0"/>
                        </a:rPr>
                        <a:t>Scatec</a:t>
                      </a:r>
                      <a:r>
                        <a:rPr lang="en-IN" sz="1400" dirty="0">
                          <a:solidFill>
                            <a:schemeClr val="tx1"/>
                          </a:solidFill>
                          <a:latin typeface="Times New Roman" panose="02020603050405020304" pitchFamily="18" charset="0"/>
                          <a:cs typeface="Times New Roman" panose="02020603050405020304" pitchFamily="18" charset="0"/>
                        </a:rPr>
                        <a:t> (300 MW, under litigation)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400" dirty="0">
                          <a:solidFill>
                            <a:srgbClr val="FF0000"/>
                          </a:solidFill>
                          <a:latin typeface="Times New Roman" panose="02020603050405020304" pitchFamily="18" charset="0"/>
                          <a:cs typeface="Times New Roman" panose="02020603050405020304" pitchFamily="18" charset="0"/>
                        </a:rPr>
                        <a:t>O2</a:t>
                      </a:r>
                      <a:r>
                        <a:rPr lang="en-IN" sz="1400" dirty="0">
                          <a:solidFill>
                            <a:schemeClr val="tx1"/>
                          </a:solidFill>
                          <a:latin typeface="Times New Roman" panose="02020603050405020304" pitchFamily="18" charset="0"/>
                          <a:cs typeface="Times New Roman" panose="02020603050405020304" pitchFamily="18" charset="0"/>
                        </a:rPr>
                        <a:t> (200 MW, under litigation /DRC)</a:t>
                      </a:r>
                      <a:endParaRPr lang="en-IN" sz="1400" dirty="0">
                        <a:solidFill>
                          <a:srgbClr val="FF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xmlns="" val="2218267567"/>
                  </a:ext>
                </a:extLst>
              </a:tr>
              <a:tr h="687137">
                <a:tc>
                  <a:txBody>
                    <a:bodyPr/>
                    <a:lstStyle/>
                    <a:p>
                      <a:pPr algn="ctr"/>
                      <a:r>
                        <a:rPr lang="en-IN" sz="1600" dirty="0">
                          <a:latin typeface="Times New Roman" panose="02020603050405020304" pitchFamily="18" charset="0"/>
                          <a:cs typeface="Times New Roman" panose="02020603050405020304" pitchFamily="18" charset="0"/>
                        </a:rPr>
                        <a:t>XIV</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5</a:t>
                      </a:r>
                      <a:r>
                        <a:rPr lang="en-IN" sz="1600" dirty="0">
                          <a:latin typeface="Times New Roman" panose="02020603050405020304" pitchFamily="18" charset="0"/>
                          <a:cs typeface="Times New Roman" panose="02020603050405020304" pitchFamily="18" charset="0"/>
                        </a:rPr>
                        <a:t>00</a:t>
                      </a:r>
                    </a:p>
                  </a:txBody>
                  <a:tcPr anchor="ctr"/>
                </a:tc>
                <a:tc>
                  <a:txBody>
                    <a:bodyPr/>
                    <a:lstStyle/>
                    <a:p>
                      <a:pPr algn="ctr"/>
                      <a:r>
                        <a:rPr lang="en-IN" sz="1600" dirty="0">
                          <a:latin typeface="Times New Roman" panose="02020603050405020304" pitchFamily="18" charset="0"/>
                          <a:cs typeface="Times New Roman" panose="02020603050405020304" pitchFamily="18" charset="0"/>
                        </a:rPr>
                        <a:t>0</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3</a:t>
                      </a:r>
                      <a:r>
                        <a:rPr lang="en-IN" sz="1600" dirty="0">
                          <a:latin typeface="Times New Roman" panose="02020603050405020304" pitchFamily="18" charset="0"/>
                          <a:cs typeface="Times New Roman" panose="02020603050405020304" pitchFamily="18" charset="0"/>
                        </a:rPr>
                        <a:t>00</a:t>
                      </a:r>
                    </a:p>
                  </a:txBody>
                  <a:tcPr anchor="ctr"/>
                </a:tc>
                <a:tc>
                  <a:txBody>
                    <a:bodyPr/>
                    <a:lstStyle/>
                    <a:p>
                      <a:pPr algn="ctr"/>
                      <a:r>
                        <a:rPr lang="en-IN" sz="1600" dirty="0">
                          <a:latin typeface="Times New Roman" panose="02020603050405020304" pitchFamily="18" charset="0"/>
                          <a:cs typeface="Times New Roman" panose="02020603050405020304" pitchFamily="18" charset="0"/>
                        </a:rPr>
                        <a:t>3.18-3.24 INR/kWh</a:t>
                      </a:r>
                    </a:p>
                    <a:p>
                      <a:pPr algn="ctr"/>
                      <a:r>
                        <a:rPr lang="en-IN" sz="1600" dirty="0">
                          <a:latin typeface="Times New Roman" panose="02020603050405020304" pitchFamily="18" charset="0"/>
                          <a:cs typeface="Times New Roman" panose="02020603050405020304" pitchFamily="18" charset="0"/>
                        </a:rPr>
                        <a:t>SCD – 27.12.2025</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400" dirty="0">
                          <a:solidFill>
                            <a:schemeClr val="tx1"/>
                          </a:solidFill>
                          <a:latin typeface="Times New Roman" panose="02020603050405020304" pitchFamily="18" charset="0"/>
                          <a:cs typeface="Times New Roman" panose="02020603050405020304" pitchFamily="18" charset="0"/>
                        </a:rPr>
                        <a:t>Apraava (300 MW, under implementation)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400" dirty="0">
                          <a:solidFill>
                            <a:srgbClr val="FF0000"/>
                          </a:solidFill>
                          <a:latin typeface="Times New Roman" panose="02020603050405020304" pitchFamily="18" charset="0"/>
                          <a:cs typeface="Times New Roman" panose="02020603050405020304" pitchFamily="18" charset="0"/>
                        </a:rPr>
                        <a:t>SJVN</a:t>
                      </a:r>
                      <a:r>
                        <a:rPr lang="en-IN" sz="1400" dirty="0">
                          <a:solidFill>
                            <a:schemeClr val="tx1"/>
                          </a:solidFill>
                          <a:latin typeface="Times New Roman" panose="02020603050405020304" pitchFamily="18" charset="0"/>
                          <a:cs typeface="Times New Roman" panose="02020603050405020304" pitchFamily="18" charset="0"/>
                        </a:rPr>
                        <a:t> (200 MW, under implementation)</a:t>
                      </a:r>
                    </a:p>
                  </a:txBody>
                  <a:tcPr anchor="ctr"/>
                </a:tc>
                <a:extLst>
                  <a:ext uri="{0D108BD9-81ED-4DB2-BD59-A6C34878D82A}">
                    <a16:rowId xmlns:a16="http://schemas.microsoft.com/office/drawing/2014/main" xmlns="" val="2819945185"/>
                  </a:ext>
                </a:extLst>
              </a:tr>
              <a:tr h="867962">
                <a:tc>
                  <a:txBody>
                    <a:bodyPr/>
                    <a:lstStyle/>
                    <a:p>
                      <a:pPr algn="ctr"/>
                      <a:r>
                        <a:rPr lang="en-IN" sz="1600" dirty="0">
                          <a:latin typeface="Times New Roman" panose="02020603050405020304" pitchFamily="18" charset="0"/>
                          <a:cs typeface="Times New Roman" panose="02020603050405020304" pitchFamily="18" charset="0"/>
                        </a:rPr>
                        <a:t>XVI</a:t>
                      </a:r>
                    </a:p>
                  </a:txBody>
                  <a:tcPr anchor="ctr"/>
                </a:tc>
                <a:tc>
                  <a:txBody>
                    <a:bodyPr/>
                    <a:lstStyle/>
                    <a:p>
                      <a:pPr algn="ctr"/>
                      <a:r>
                        <a:rPr lang="en-IN" sz="1600" dirty="0">
                          <a:latin typeface="Times New Roman" panose="02020603050405020304" pitchFamily="18" charset="0"/>
                          <a:cs typeface="Times New Roman" panose="02020603050405020304" pitchFamily="18" charset="0"/>
                        </a:rPr>
                        <a:t>1175</a:t>
                      </a:r>
                    </a:p>
                  </a:txBody>
                  <a:tcPr anchor="ctr"/>
                </a:tc>
                <a:tc>
                  <a:txBody>
                    <a:bodyPr/>
                    <a:lstStyle/>
                    <a:p>
                      <a:pPr algn="ctr"/>
                      <a:r>
                        <a:rPr lang="en-IN" sz="1600" dirty="0">
                          <a:latin typeface="Times New Roman" panose="02020603050405020304" pitchFamily="18" charset="0"/>
                          <a:cs typeface="Times New Roman" panose="02020603050405020304" pitchFamily="18" charset="0"/>
                        </a:rPr>
                        <a:t>0</a:t>
                      </a:r>
                    </a:p>
                  </a:txBody>
                  <a:tcPr anchor="ctr"/>
                </a:tc>
                <a:tc>
                  <a:txBody>
                    <a:bodyPr/>
                    <a:lstStyle/>
                    <a:p>
                      <a:pPr algn="ctr"/>
                      <a:r>
                        <a:rPr lang="en-IN" sz="1600" dirty="0">
                          <a:latin typeface="Times New Roman" panose="02020603050405020304" pitchFamily="18" charset="0"/>
                          <a:cs typeface="Times New Roman" panose="02020603050405020304" pitchFamily="18" charset="0"/>
                        </a:rPr>
                        <a:t>1175</a:t>
                      </a:r>
                    </a:p>
                  </a:txBody>
                  <a:tcPr anchor="ctr"/>
                </a:tc>
                <a:tc>
                  <a:txBody>
                    <a:bodyPr/>
                    <a:lstStyle/>
                    <a:p>
                      <a:pPr algn="ctr"/>
                      <a:r>
                        <a:rPr lang="en-IN" sz="1600" dirty="0">
                          <a:latin typeface="Times New Roman" panose="02020603050405020304" pitchFamily="18" charset="0"/>
                          <a:cs typeface="Times New Roman" panose="02020603050405020304" pitchFamily="18" charset="0"/>
                        </a:rPr>
                        <a:t>3.6-3.7 INR/kWh</a:t>
                      </a:r>
                    </a:p>
                    <a:p>
                      <a:pPr algn="ctr"/>
                      <a:r>
                        <a:rPr lang="en-IN" sz="1600" dirty="0">
                          <a:latin typeface="Times New Roman" panose="02020603050405020304" pitchFamily="18" charset="0"/>
                          <a:cs typeface="Times New Roman" panose="02020603050405020304" pitchFamily="18" charset="0"/>
                        </a:rPr>
                        <a:t>SCD – 19.06.2026</a:t>
                      </a:r>
                    </a:p>
                  </a:txBody>
                  <a:tcPr anchor="ctr"/>
                </a:tc>
                <a:tc>
                  <a:txBody>
                    <a:bodyPr/>
                    <a:lstStyle/>
                    <a:p>
                      <a:pPr marL="285750" indent="-285750" algn="l">
                        <a:buFont typeface="Arial" panose="020B0604020202020204" pitchFamily="34" charset="0"/>
                        <a:buChar char="•"/>
                      </a:pPr>
                      <a:r>
                        <a:rPr lang="en-IN" sz="1400" dirty="0">
                          <a:solidFill>
                            <a:schemeClr val="tx1"/>
                          </a:solidFill>
                          <a:latin typeface="Times New Roman" panose="02020603050405020304" pitchFamily="18" charset="0"/>
                          <a:cs typeface="Times New Roman" panose="02020603050405020304" pitchFamily="18" charset="0"/>
                        </a:rPr>
                        <a:t>Torrent (100 MW, under implementation)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400" dirty="0">
                          <a:solidFill>
                            <a:schemeClr val="tx1"/>
                          </a:solidFill>
                          <a:latin typeface="Times New Roman" panose="02020603050405020304" pitchFamily="18" charset="0"/>
                          <a:cs typeface="Times New Roman" panose="02020603050405020304" pitchFamily="18" charset="0"/>
                        </a:rPr>
                        <a:t>Powerica (50 MW, under implementation)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400" dirty="0">
                          <a:solidFill>
                            <a:schemeClr val="tx1"/>
                          </a:solidFill>
                          <a:latin typeface="Times New Roman" panose="02020603050405020304" pitchFamily="18" charset="0"/>
                          <a:cs typeface="Times New Roman" panose="02020603050405020304" pitchFamily="18" charset="0"/>
                        </a:rPr>
                        <a:t>JSW (1025 MW, under implementation)</a:t>
                      </a:r>
                    </a:p>
                  </a:txBody>
                  <a:tcPr anchor="ctr"/>
                </a:tc>
                <a:extLst>
                  <a:ext uri="{0D108BD9-81ED-4DB2-BD59-A6C34878D82A}">
                    <a16:rowId xmlns:a16="http://schemas.microsoft.com/office/drawing/2014/main" xmlns="" val="1777022637"/>
                  </a:ext>
                </a:extLst>
              </a:tr>
              <a:tr h="687137">
                <a:tc>
                  <a:txBody>
                    <a:bodyPr/>
                    <a:lstStyle/>
                    <a:p>
                      <a:pPr algn="ctr"/>
                      <a:r>
                        <a:rPr lang="en-IN" sz="1600" dirty="0">
                          <a:latin typeface="Times New Roman" panose="02020603050405020304" pitchFamily="18" charset="0"/>
                          <a:cs typeface="Times New Roman" panose="02020603050405020304" pitchFamily="18" charset="0"/>
                        </a:rPr>
                        <a:t>XVIII</a:t>
                      </a:r>
                    </a:p>
                  </a:txBody>
                  <a:tcPr anchor="ctr"/>
                </a:tc>
                <a:tc>
                  <a:txBody>
                    <a:bodyPr/>
                    <a:lstStyle/>
                    <a:p>
                      <a:pPr algn="ctr"/>
                      <a:r>
                        <a:rPr lang="en-IN" sz="1600" dirty="0">
                          <a:latin typeface="Times New Roman" panose="02020603050405020304" pitchFamily="18" charset="0"/>
                          <a:cs typeface="Times New Roman" panose="02020603050405020304" pitchFamily="18" charset="0"/>
                        </a:rPr>
                        <a:t>100</a:t>
                      </a:r>
                    </a:p>
                  </a:txBody>
                  <a:tcPr anchor="ctr"/>
                </a:tc>
                <a:tc>
                  <a:txBody>
                    <a:bodyPr/>
                    <a:lstStyle/>
                    <a:p>
                      <a:pPr algn="ctr"/>
                      <a:r>
                        <a:rPr lang="en-IN" sz="1600" dirty="0">
                          <a:latin typeface="Times New Roman" panose="02020603050405020304" pitchFamily="18" charset="0"/>
                          <a:cs typeface="Times New Roman" panose="02020603050405020304" pitchFamily="18" charset="0"/>
                        </a:rPr>
                        <a:t>0</a:t>
                      </a:r>
                    </a:p>
                  </a:txBody>
                  <a:tcPr anchor="ctr"/>
                </a:tc>
                <a:tc>
                  <a:txBody>
                    <a:bodyPr/>
                    <a:lstStyle/>
                    <a:p>
                      <a:pPr algn="ctr"/>
                      <a:r>
                        <a:rPr lang="en-IN" sz="1600" dirty="0">
                          <a:latin typeface="Times New Roman" panose="02020603050405020304" pitchFamily="18" charset="0"/>
                          <a:cs typeface="Times New Roman" panose="02020603050405020304" pitchFamily="18" charset="0"/>
                        </a:rPr>
                        <a:t>50</a:t>
                      </a:r>
                    </a:p>
                  </a:txBody>
                  <a:tcPr anchor="ctr"/>
                </a:tc>
                <a:tc>
                  <a:txBody>
                    <a:bodyPr/>
                    <a:lstStyle/>
                    <a:p>
                      <a:pPr algn="ctr"/>
                      <a:r>
                        <a:rPr lang="en-IN" sz="1600" dirty="0">
                          <a:latin typeface="Times New Roman" panose="02020603050405020304" pitchFamily="18" charset="0"/>
                          <a:cs typeface="Times New Roman" panose="02020603050405020304" pitchFamily="18" charset="0"/>
                        </a:rPr>
                        <a:t>3.81-3.82 INR/kWh</a:t>
                      </a:r>
                    </a:p>
                    <a:p>
                      <a:pPr algn="ctr"/>
                      <a:r>
                        <a:rPr lang="en-IN" sz="1600" dirty="0">
                          <a:latin typeface="Times New Roman" panose="02020603050405020304" pitchFamily="18" charset="0"/>
                          <a:cs typeface="Times New Roman" panose="02020603050405020304" pitchFamily="18" charset="0"/>
                        </a:rPr>
                        <a:t>SCD – 01.03.2027</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400" dirty="0" err="1">
                          <a:solidFill>
                            <a:schemeClr val="tx1"/>
                          </a:solidFill>
                          <a:latin typeface="Times New Roman" panose="02020603050405020304" pitchFamily="18" charset="0"/>
                          <a:cs typeface="Times New Roman" panose="02020603050405020304" pitchFamily="18" charset="0"/>
                        </a:rPr>
                        <a:t>Powerica</a:t>
                      </a:r>
                      <a:r>
                        <a:rPr lang="en-IN" sz="1400" dirty="0">
                          <a:solidFill>
                            <a:schemeClr val="tx1"/>
                          </a:solidFill>
                          <a:latin typeface="Times New Roman" panose="02020603050405020304" pitchFamily="18" charset="0"/>
                          <a:cs typeface="Times New Roman" panose="02020603050405020304" pitchFamily="18" charset="0"/>
                        </a:rPr>
                        <a:t> (50 MW, under implementation)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400" dirty="0">
                          <a:solidFill>
                            <a:srgbClr val="FF0000"/>
                          </a:solidFill>
                          <a:latin typeface="Times New Roman" panose="02020603050405020304" pitchFamily="18" charset="0"/>
                          <a:cs typeface="Times New Roman" panose="02020603050405020304" pitchFamily="18" charset="0"/>
                        </a:rPr>
                        <a:t>Adyant (50 MW, tariff not adopted by CERC)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400"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xmlns="" val="2239839491"/>
                  </a:ext>
                </a:extLst>
              </a:tr>
              <a:tr h="434637">
                <a:tc>
                  <a:txBody>
                    <a:bodyPr/>
                    <a:lstStyle/>
                    <a:p>
                      <a:pPr algn="ctr"/>
                      <a:r>
                        <a:rPr lang="en-IN" sz="1600" b="1" dirty="0">
                          <a:latin typeface="Times New Roman" panose="02020603050405020304" pitchFamily="18" charset="0"/>
                          <a:cs typeface="Times New Roman" panose="02020603050405020304" pitchFamily="18" charset="0"/>
                        </a:rPr>
                        <a:t>TOTAL</a:t>
                      </a:r>
                    </a:p>
                  </a:txBody>
                  <a:tcPr anchor="ctr"/>
                </a:tc>
                <a:tc>
                  <a:txBody>
                    <a:bodyPr/>
                    <a:lstStyle/>
                    <a:p>
                      <a:pPr algn="ctr"/>
                      <a:r>
                        <a:rPr lang="en-US" sz="1600" b="1" dirty="0">
                          <a:latin typeface="Times New Roman" panose="02020603050405020304" pitchFamily="18" charset="0"/>
                          <a:cs typeface="Times New Roman" panose="02020603050405020304" pitchFamily="18" charset="0"/>
                        </a:rPr>
                        <a:t>6545</a:t>
                      </a:r>
                      <a:endParaRPr lang="en-IN" sz="1600" b="1" dirty="0">
                        <a:latin typeface="Times New Roman" panose="02020603050405020304" pitchFamily="18" charset="0"/>
                        <a:cs typeface="Times New Roman" panose="02020603050405020304" pitchFamily="18" charset="0"/>
                      </a:endParaRPr>
                    </a:p>
                  </a:txBody>
                  <a:tcPr anchor="ctr"/>
                </a:tc>
                <a:tc>
                  <a:txBody>
                    <a:bodyPr/>
                    <a:lstStyle/>
                    <a:p>
                      <a:pPr algn="ctr"/>
                      <a:r>
                        <a:rPr lang="en-US" sz="1600" b="1" dirty="0">
                          <a:latin typeface="Times New Roman" panose="02020603050405020304" pitchFamily="18" charset="0"/>
                          <a:cs typeface="Times New Roman" panose="02020603050405020304" pitchFamily="18" charset="0"/>
                        </a:rPr>
                        <a:t>1666.6</a:t>
                      </a:r>
                      <a:endParaRPr lang="en-IN" sz="1600" b="1" dirty="0">
                        <a:latin typeface="Times New Roman" panose="02020603050405020304" pitchFamily="18" charset="0"/>
                        <a:cs typeface="Times New Roman" panose="02020603050405020304" pitchFamily="18" charset="0"/>
                      </a:endParaRPr>
                    </a:p>
                  </a:txBody>
                  <a:tcPr anchor="ctr"/>
                </a:tc>
                <a:tc>
                  <a:txBody>
                    <a:bodyPr/>
                    <a:lstStyle/>
                    <a:p>
                      <a:pPr algn="ctr"/>
                      <a:r>
                        <a:rPr lang="en-US" sz="1600" b="1" dirty="0">
                          <a:latin typeface="Times New Roman" panose="02020603050405020304" pitchFamily="18" charset="0"/>
                          <a:cs typeface="Times New Roman" panose="02020603050405020304" pitchFamily="18" charset="0"/>
                        </a:rPr>
                        <a:t>2558.4</a:t>
                      </a:r>
                      <a:endParaRPr lang="en-IN" sz="1600" b="1" dirty="0">
                        <a:latin typeface="Times New Roman" panose="02020603050405020304" pitchFamily="18" charset="0"/>
                        <a:cs typeface="Times New Roman" panose="02020603050405020304" pitchFamily="18" charset="0"/>
                      </a:endParaRPr>
                    </a:p>
                  </a:txBody>
                  <a:tcPr anchor="ctr"/>
                </a:tc>
                <a:tc>
                  <a:txBody>
                    <a:bodyPr/>
                    <a:lstStyle/>
                    <a:p>
                      <a:pPr algn="ctr"/>
                      <a:endParaRPr lang="en-IN" sz="1400" b="1" dirty="0">
                        <a:latin typeface="Times New Roman" panose="02020603050405020304" pitchFamily="18" charset="0"/>
                        <a:cs typeface="Times New Roman" panose="02020603050405020304" pitchFamily="18" charset="0"/>
                      </a:endParaRPr>
                    </a:p>
                  </a:txBody>
                  <a:tcPr anchor="ctr"/>
                </a:tc>
                <a:tc>
                  <a:txBody>
                    <a:bodyPr/>
                    <a:lstStyle/>
                    <a:p>
                      <a:pPr algn="ctr"/>
                      <a:endParaRPr lang="en-IN" sz="1400"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xmlns="" val="2155963587"/>
                  </a:ext>
                </a:extLst>
              </a:tr>
            </a:tbl>
          </a:graphicData>
        </a:graphic>
      </p:graphicFrame>
      <p:sp>
        <p:nvSpPr>
          <p:cNvPr id="3" name="TextBox 2">
            <a:extLst>
              <a:ext uri="{FF2B5EF4-FFF2-40B4-BE49-F238E27FC236}">
                <a16:creationId xmlns:a16="http://schemas.microsoft.com/office/drawing/2014/main" xmlns="" id="{3140D454-DB54-B79F-492B-82EA00FFE5D0}"/>
              </a:ext>
            </a:extLst>
          </p:cNvPr>
          <p:cNvSpPr txBox="1"/>
          <p:nvPr/>
        </p:nvSpPr>
        <p:spPr>
          <a:xfrm>
            <a:off x="375385" y="30777"/>
            <a:ext cx="11444438" cy="646331"/>
          </a:xfrm>
          <a:prstGeom prst="rect">
            <a:avLst/>
          </a:prstGeom>
          <a:noFill/>
        </p:spPr>
        <p:txBody>
          <a:bodyPr vert="horz" wrap="square" lIns="91440" tIns="45720" rIns="91440" bIns="45720" rtlCol="0" anchor="ctr">
            <a:spAutoFit/>
          </a:bodyPr>
          <a:lstStyle>
            <a:defPPr>
              <a:defRPr lang="en-US"/>
            </a:defPPr>
            <a:lvl1pPr>
              <a:lnSpc>
                <a:spcPct val="90000"/>
              </a:lnSpc>
              <a:spcBef>
                <a:spcPct val="0"/>
              </a:spcBef>
              <a:buNone/>
              <a:defRPr sz="2800">
                <a:ln w="0"/>
                <a:solidFill>
                  <a:schemeClr val="accent1"/>
                </a:solidFill>
                <a:effectLst>
                  <a:outerShdw blurRad="38100" dist="25400" dir="5400000" algn="ctr" rotWithShape="0">
                    <a:srgbClr val="6E747A">
                      <a:alpha val="43000"/>
                    </a:srgbClr>
                  </a:outerShdw>
                </a:effectLst>
              </a:defRPr>
            </a:lvl1pPr>
          </a:lstStyle>
          <a:p>
            <a:r>
              <a:rPr lang="en-US" sz="2000" dirty="0"/>
              <a:t>TRANCHE-WISE REALISTIC FIGURES OF PROJECT CAPACITIES LIKELY TO BE COMMISSIONED FROM THE TOTAL AWARDED CAPACITY </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Contd</a:t>
            </a:r>
            <a:r>
              <a:rPr lang="en-US" sz="2000" dirty="0">
                <a:latin typeface="Times New Roman" panose="02020603050405020304" pitchFamily="18" charset="0"/>
                <a:cs typeface="Times New Roman" panose="02020603050405020304" pitchFamily="18" charset="0"/>
              </a:rPr>
              <a:t>…]</a:t>
            </a:r>
            <a:endParaRPr lang="en-IN" sz="2000" dirty="0"/>
          </a:p>
        </p:txBody>
      </p:sp>
    </p:spTree>
    <p:extLst>
      <p:ext uri="{BB962C8B-B14F-4D97-AF65-F5344CB8AC3E}">
        <p14:creationId xmlns:p14="http://schemas.microsoft.com/office/powerpoint/2010/main" val="3141938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A17F10-BF40-73F4-2E1F-D0C39288BB69}"/>
              </a:ext>
            </a:extLst>
          </p:cNvPr>
          <p:cNvSpPr>
            <a:spLocks noGrp="1"/>
          </p:cNvSpPr>
          <p:nvPr>
            <p:ph type="title"/>
          </p:nvPr>
        </p:nvSpPr>
        <p:spPr>
          <a:xfrm>
            <a:off x="406400" y="274002"/>
            <a:ext cx="10855960" cy="407035"/>
          </a:xfrm>
        </p:spPr>
        <p:txBody>
          <a:bodyPr>
            <a:noAutofit/>
          </a:bodyPr>
          <a:lstStyle/>
          <a:p>
            <a:r>
              <a:rPr lang="en-IN" sz="2800" b="1" dirty="0">
                <a:latin typeface="Times New Roman" panose="02020603050405020304" pitchFamily="18" charset="0"/>
                <a:cs typeface="Times New Roman" panose="02020603050405020304" pitchFamily="18" charset="0"/>
              </a:rPr>
              <a:t>Wind Power Projects Impacted due to delay in GNA/Connectivity</a:t>
            </a:r>
          </a:p>
        </p:txBody>
      </p:sp>
      <p:graphicFrame>
        <p:nvGraphicFramePr>
          <p:cNvPr id="4" name="Content Placeholder 3">
            <a:extLst>
              <a:ext uri="{FF2B5EF4-FFF2-40B4-BE49-F238E27FC236}">
                <a16:creationId xmlns:a16="http://schemas.microsoft.com/office/drawing/2014/main" xmlns="" id="{3EF84D0A-A1CB-7EA1-B8E6-CB40A4B64A0F}"/>
              </a:ext>
            </a:extLst>
          </p:cNvPr>
          <p:cNvGraphicFramePr>
            <a:graphicFrameLocks noGrp="1"/>
          </p:cNvGraphicFramePr>
          <p:nvPr>
            <p:ph idx="1"/>
            <p:extLst>
              <p:ext uri="{D42A27DB-BD31-4B8C-83A1-F6EECF244321}">
                <p14:modId xmlns:p14="http://schemas.microsoft.com/office/powerpoint/2010/main" val="568474159"/>
              </p:ext>
            </p:extLst>
          </p:nvPr>
        </p:nvGraphicFramePr>
        <p:xfrm>
          <a:off x="233680" y="1056640"/>
          <a:ext cx="11755120" cy="4966602"/>
        </p:xfrm>
        <a:graphic>
          <a:graphicData uri="http://schemas.openxmlformats.org/drawingml/2006/table">
            <a:tbl>
              <a:tblPr>
                <a:tableStyleId>{5C22544A-7EE6-4342-B048-85BDC9FD1C3A}</a:tableStyleId>
              </a:tblPr>
              <a:tblGrid>
                <a:gridCol w="505475">
                  <a:extLst>
                    <a:ext uri="{9D8B030D-6E8A-4147-A177-3AD203B41FA5}">
                      <a16:colId xmlns:a16="http://schemas.microsoft.com/office/drawing/2014/main" xmlns="" val="1377290156"/>
                    </a:ext>
                  </a:extLst>
                </a:gridCol>
                <a:gridCol w="1427223">
                  <a:extLst>
                    <a:ext uri="{9D8B030D-6E8A-4147-A177-3AD203B41FA5}">
                      <a16:colId xmlns:a16="http://schemas.microsoft.com/office/drawing/2014/main" xmlns="" val="2777390116"/>
                    </a:ext>
                  </a:extLst>
                </a:gridCol>
                <a:gridCol w="1063202">
                  <a:extLst>
                    <a:ext uri="{9D8B030D-6E8A-4147-A177-3AD203B41FA5}">
                      <a16:colId xmlns:a16="http://schemas.microsoft.com/office/drawing/2014/main" xmlns="" val="3806877942"/>
                    </a:ext>
                  </a:extLst>
                </a:gridCol>
                <a:gridCol w="1500167">
                  <a:extLst>
                    <a:ext uri="{9D8B030D-6E8A-4147-A177-3AD203B41FA5}">
                      <a16:colId xmlns:a16="http://schemas.microsoft.com/office/drawing/2014/main" xmlns="" val="1396682785"/>
                    </a:ext>
                  </a:extLst>
                </a:gridCol>
                <a:gridCol w="901578">
                  <a:extLst>
                    <a:ext uri="{9D8B030D-6E8A-4147-A177-3AD203B41FA5}">
                      <a16:colId xmlns:a16="http://schemas.microsoft.com/office/drawing/2014/main" xmlns="" val="2460506625"/>
                    </a:ext>
                  </a:extLst>
                </a:gridCol>
                <a:gridCol w="1064158">
                  <a:extLst>
                    <a:ext uri="{9D8B030D-6E8A-4147-A177-3AD203B41FA5}">
                      <a16:colId xmlns:a16="http://schemas.microsoft.com/office/drawing/2014/main" xmlns="" val="2908264120"/>
                    </a:ext>
                  </a:extLst>
                </a:gridCol>
                <a:gridCol w="1421345">
                  <a:extLst>
                    <a:ext uri="{9D8B030D-6E8A-4147-A177-3AD203B41FA5}">
                      <a16:colId xmlns:a16="http://schemas.microsoft.com/office/drawing/2014/main" xmlns="" val="2512322236"/>
                    </a:ext>
                  </a:extLst>
                </a:gridCol>
                <a:gridCol w="1869894">
                  <a:extLst>
                    <a:ext uri="{9D8B030D-6E8A-4147-A177-3AD203B41FA5}">
                      <a16:colId xmlns:a16="http://schemas.microsoft.com/office/drawing/2014/main" xmlns="" val="2326593771"/>
                    </a:ext>
                  </a:extLst>
                </a:gridCol>
                <a:gridCol w="971305">
                  <a:extLst>
                    <a:ext uri="{9D8B030D-6E8A-4147-A177-3AD203B41FA5}">
                      <a16:colId xmlns:a16="http://schemas.microsoft.com/office/drawing/2014/main" xmlns="" val="1453954338"/>
                    </a:ext>
                  </a:extLst>
                </a:gridCol>
                <a:gridCol w="1030773">
                  <a:extLst>
                    <a:ext uri="{9D8B030D-6E8A-4147-A177-3AD203B41FA5}">
                      <a16:colId xmlns:a16="http://schemas.microsoft.com/office/drawing/2014/main" xmlns="" val="3362171086"/>
                    </a:ext>
                  </a:extLst>
                </a:gridCol>
              </a:tblGrid>
              <a:tr h="1572144">
                <a:tc>
                  <a:txBody>
                    <a:bodyPr/>
                    <a:lstStyle/>
                    <a:p>
                      <a:pPr algn="ctr" fontAlgn="ctr"/>
                      <a:r>
                        <a:rPr lang="en-IN" sz="1600" b="1" u="none" strike="noStrike" dirty="0">
                          <a:effectLst/>
                          <a:latin typeface="Times New Roman" panose="02020603050405020304" pitchFamily="18" charset="0"/>
                          <a:cs typeface="Times New Roman" panose="02020603050405020304" pitchFamily="18" charset="0"/>
                        </a:rPr>
                        <a:t>Sl. No.</a:t>
                      </a:r>
                      <a:endParaRPr lang="en-IN" sz="16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4703" marR="4703" marT="47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600" b="1" u="none" strike="noStrike" dirty="0">
                          <a:effectLst/>
                          <a:latin typeface="Times New Roman" panose="02020603050405020304" pitchFamily="18" charset="0"/>
                          <a:cs typeface="Times New Roman" panose="02020603050405020304" pitchFamily="18" charset="0"/>
                        </a:rPr>
                        <a:t>Tranche/ Scheme Name</a:t>
                      </a:r>
                      <a:endParaRPr lang="en-IN" sz="16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4703" marR="4703" marT="47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600" b="1" u="none" strike="noStrike" dirty="0">
                          <a:effectLst/>
                          <a:latin typeface="Times New Roman" panose="02020603050405020304" pitchFamily="18" charset="0"/>
                          <a:cs typeface="Times New Roman" panose="02020603050405020304" pitchFamily="18" charset="0"/>
                        </a:rPr>
                        <a:t>Bidder/ SPV Name</a:t>
                      </a:r>
                      <a:endParaRPr lang="en-IN" sz="16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4703" marR="4703" marT="47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600" b="1" u="none" strike="noStrike" dirty="0">
                          <a:effectLst/>
                          <a:latin typeface="Times New Roman" panose="02020603050405020304" pitchFamily="18" charset="0"/>
                          <a:cs typeface="Times New Roman" panose="02020603050405020304" pitchFamily="18" charset="0"/>
                        </a:rPr>
                        <a:t>Interconnection Point/ Pooling Substation</a:t>
                      </a:r>
                      <a:endParaRPr lang="en-IN" sz="16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4703" marR="4703" marT="47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600" b="1" u="none" strike="noStrike" dirty="0">
                          <a:effectLst/>
                          <a:latin typeface="Times New Roman" panose="02020603050405020304" pitchFamily="18" charset="0"/>
                          <a:cs typeface="Times New Roman" panose="02020603050405020304" pitchFamily="18" charset="0"/>
                        </a:rPr>
                        <a:t>RE Project Capacity, MW</a:t>
                      </a:r>
                      <a:endParaRPr lang="en-IN" sz="16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4703" marR="4703" marT="47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1" u="none" strike="noStrike" dirty="0">
                          <a:effectLst/>
                          <a:latin typeface="Times New Roman" panose="02020603050405020304" pitchFamily="18" charset="0"/>
                          <a:cs typeface="Times New Roman" panose="02020603050405020304" pitchFamily="18" charset="0"/>
                        </a:rPr>
                        <a:t>Original SCD (as per PPA)</a:t>
                      </a:r>
                      <a:endParaRPr lang="en-US" sz="16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4703" marR="4703" marT="47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1" i="0" u="none" strike="noStrike" dirty="0">
                          <a:solidFill>
                            <a:srgbClr val="000000"/>
                          </a:solidFill>
                          <a:effectLst/>
                          <a:latin typeface="Times New Roman" panose="02020603050405020304" pitchFamily="18" charset="0"/>
                          <a:cs typeface="Times New Roman" panose="02020603050405020304" pitchFamily="18" charset="0"/>
                        </a:rPr>
                        <a:t>Revised SCD</a:t>
                      </a:r>
                    </a:p>
                  </a:txBody>
                  <a:tcPr marL="4703" marR="4703" marT="47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1" u="none" strike="noStrike" dirty="0">
                          <a:effectLst/>
                          <a:latin typeface="Times New Roman" panose="02020603050405020304" pitchFamily="18" charset="0"/>
                          <a:cs typeface="Times New Roman" panose="02020603050405020304" pitchFamily="18" charset="0"/>
                        </a:rPr>
                        <a:t>Expected Connectivity/ GNA effectiveness date</a:t>
                      </a:r>
                      <a:endParaRPr lang="en-US" sz="16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4703" marR="4703" marT="47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1" u="none" strike="noStrike" dirty="0">
                          <a:effectLst/>
                          <a:latin typeface="Times New Roman" panose="02020603050405020304" pitchFamily="18" charset="0"/>
                          <a:cs typeface="Times New Roman" panose="02020603050405020304" pitchFamily="18" charset="0"/>
                        </a:rPr>
                        <a:t>Capacity delayed due to transmission (in MW)</a:t>
                      </a:r>
                      <a:endParaRPr lang="en-US" sz="16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4703" marR="4703" marT="47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1" u="none" strike="noStrike" dirty="0">
                          <a:effectLst/>
                          <a:latin typeface="Times New Roman" panose="02020603050405020304" pitchFamily="18" charset="0"/>
                          <a:cs typeface="Times New Roman" panose="02020603050405020304" pitchFamily="18" charset="0"/>
                        </a:rPr>
                        <a:t>Commissioned but under </a:t>
                      </a:r>
                      <a:r>
                        <a:rPr lang="en-US" sz="1600" b="1" u="sng" strike="noStrike" dirty="0">
                          <a:effectLst/>
                          <a:latin typeface="Times New Roman" panose="02020603050405020304" pitchFamily="18" charset="0"/>
                          <a:cs typeface="Times New Roman" panose="02020603050405020304" pitchFamily="18" charset="0"/>
                        </a:rPr>
                        <a:t>TGNA</a:t>
                      </a:r>
                      <a:r>
                        <a:rPr lang="en-US" sz="1600" b="1" u="none" strike="noStrike" dirty="0">
                          <a:effectLst/>
                          <a:latin typeface="Times New Roman" panose="02020603050405020304" pitchFamily="18" charset="0"/>
                          <a:cs typeface="Times New Roman" panose="02020603050405020304" pitchFamily="18" charset="0"/>
                        </a:rPr>
                        <a:t>, MW</a:t>
                      </a:r>
                      <a:endParaRPr lang="en-US" sz="16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4703" marR="4703" marT="47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710986156"/>
                  </a:ext>
                </a:extLst>
              </a:tr>
              <a:tr h="910831">
                <a:tc>
                  <a:txBody>
                    <a:bodyPr/>
                    <a:lstStyle/>
                    <a:p>
                      <a:pPr algn="ctr" fontAlgn="ctr"/>
                      <a:r>
                        <a:rPr lang="en-IN" sz="1600" u="none" strike="noStrike">
                          <a:effectLst/>
                          <a:latin typeface="Times New Roman" panose="02020603050405020304" pitchFamily="18" charset="0"/>
                          <a:cs typeface="Times New Roman" panose="02020603050405020304" pitchFamily="18" charset="0"/>
                        </a:rPr>
                        <a:t>1</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4703" marR="4703" marT="47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600" u="none" strike="noStrike">
                          <a:effectLst/>
                          <a:latin typeface="Times New Roman" panose="02020603050405020304" pitchFamily="18" charset="0"/>
                          <a:cs typeface="Times New Roman" panose="02020603050405020304" pitchFamily="18" charset="0"/>
                        </a:rPr>
                        <a:t>SECI IX-Blended</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4703" marR="4703" marT="47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600" u="none" strike="noStrike" dirty="0">
                          <a:effectLst/>
                          <a:latin typeface="Times New Roman" panose="02020603050405020304" pitchFamily="18" charset="0"/>
                          <a:cs typeface="Times New Roman" panose="02020603050405020304" pitchFamily="18" charset="0"/>
                        </a:rPr>
                        <a:t>JSW</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703" marR="4703" marT="47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600" u="none" strike="noStrike">
                          <a:effectLst/>
                          <a:latin typeface="Times New Roman" panose="02020603050405020304" pitchFamily="18" charset="0"/>
                          <a:cs typeface="Times New Roman" panose="02020603050405020304" pitchFamily="18" charset="0"/>
                        </a:rPr>
                        <a:t>230 kV Karur S/S</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4703" marR="4703" marT="47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600" u="none" strike="noStrike">
                          <a:effectLst/>
                          <a:latin typeface="Times New Roman" panose="02020603050405020304" pitchFamily="18" charset="0"/>
                          <a:cs typeface="Times New Roman" panose="02020603050405020304" pitchFamily="18" charset="0"/>
                        </a:rPr>
                        <a:t>170</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4703" marR="4703" marT="47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600" u="none" strike="noStrike" dirty="0">
                          <a:effectLst/>
                          <a:latin typeface="Times New Roman" panose="02020603050405020304" pitchFamily="18" charset="0"/>
                          <a:cs typeface="Times New Roman" panose="02020603050405020304" pitchFamily="18" charset="0"/>
                        </a:rPr>
                        <a:t>15-07-2023</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703" marR="4703" marT="47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Times New Roman" panose="02020603050405020304" pitchFamily="18" charset="0"/>
                          <a:cs typeface="Times New Roman" panose="02020603050405020304" pitchFamily="18" charset="0"/>
                        </a:rPr>
                        <a:t>Actual date of GNA effectiveness + 60 days</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703" marR="4703" marT="47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600" u="none" strike="noStrike" dirty="0">
                          <a:effectLst/>
                          <a:latin typeface="Times New Roman" panose="02020603050405020304" pitchFamily="18" charset="0"/>
                          <a:cs typeface="Times New Roman" panose="02020603050405020304" pitchFamily="18" charset="0"/>
                        </a:rPr>
                        <a:t>30-09-2025*</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703" marR="4703" marT="47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600" u="none" strike="noStrike" dirty="0">
                          <a:effectLst/>
                          <a:latin typeface="Times New Roman" panose="02020603050405020304" pitchFamily="18" charset="0"/>
                          <a:cs typeface="Times New Roman" panose="02020603050405020304" pitchFamily="18" charset="0"/>
                        </a:rPr>
                        <a:t>170</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703" marR="4703" marT="47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600" u="none" strike="noStrike" dirty="0">
                          <a:effectLst/>
                          <a:latin typeface="Times New Roman" panose="02020603050405020304" pitchFamily="18" charset="0"/>
                          <a:cs typeface="Times New Roman" panose="02020603050405020304" pitchFamily="18" charset="0"/>
                        </a:rPr>
                        <a:t>168</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703" marR="4703" marT="47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412991077"/>
                  </a:ext>
                </a:extLst>
              </a:tr>
              <a:tr h="798212">
                <a:tc>
                  <a:txBody>
                    <a:bodyPr/>
                    <a:lstStyle/>
                    <a:p>
                      <a:pPr algn="ctr" fontAlgn="ctr"/>
                      <a:r>
                        <a:rPr lang="en-IN" sz="1600" u="none" strike="noStrike">
                          <a:effectLst/>
                          <a:latin typeface="Times New Roman" panose="02020603050405020304" pitchFamily="18" charset="0"/>
                          <a:cs typeface="Times New Roman" panose="02020603050405020304" pitchFamily="18" charset="0"/>
                        </a:rPr>
                        <a:t>2</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4703" marR="4703" marT="47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600" u="none" strike="noStrike">
                          <a:effectLst/>
                          <a:latin typeface="Times New Roman" panose="02020603050405020304" pitchFamily="18" charset="0"/>
                          <a:cs typeface="Times New Roman" panose="02020603050405020304" pitchFamily="18" charset="0"/>
                        </a:rPr>
                        <a:t>SECI Wind-XI</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4703" marR="4703" marT="47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600" u="none" strike="noStrike">
                          <a:effectLst/>
                          <a:latin typeface="Times New Roman" panose="02020603050405020304" pitchFamily="18" charset="0"/>
                          <a:cs typeface="Times New Roman" panose="02020603050405020304" pitchFamily="18" charset="0"/>
                        </a:rPr>
                        <a:t>Green Infra</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4703" marR="4703" marT="47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nl-NL" sz="1600" u="none" strike="noStrike" dirty="0">
                          <a:effectLst/>
                          <a:latin typeface="Times New Roman" panose="02020603050405020304" pitchFamily="18" charset="0"/>
                          <a:cs typeface="Times New Roman" panose="02020603050405020304" pitchFamily="18" charset="0"/>
                        </a:rPr>
                        <a:t>400/220 kV Gadag S/S</a:t>
                      </a:r>
                      <a:endParaRPr lang="nl-NL"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703" marR="4703" marT="47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600" u="none" strike="noStrike">
                          <a:effectLst/>
                          <a:latin typeface="Times New Roman" panose="02020603050405020304" pitchFamily="18" charset="0"/>
                          <a:cs typeface="Times New Roman" panose="02020603050405020304" pitchFamily="18" charset="0"/>
                        </a:rPr>
                        <a:t>180</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4703" marR="4703" marT="47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600" u="none" strike="noStrike">
                          <a:effectLst/>
                          <a:latin typeface="Times New Roman" panose="02020603050405020304" pitchFamily="18" charset="0"/>
                          <a:cs typeface="Times New Roman" panose="02020603050405020304" pitchFamily="18" charset="0"/>
                        </a:rPr>
                        <a:t>30-12-2023</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4703" marR="4703" marT="47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Times New Roman" panose="02020603050405020304" pitchFamily="18" charset="0"/>
                          <a:cs typeface="Times New Roman" panose="02020603050405020304" pitchFamily="18" charset="0"/>
                        </a:rPr>
                        <a:t>01.07.2025</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703" marR="4703" marT="47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600" u="none" strike="noStrike" dirty="0">
                          <a:effectLst/>
                          <a:latin typeface="Times New Roman" panose="02020603050405020304" pitchFamily="18" charset="0"/>
                          <a:cs typeface="Times New Roman" panose="02020603050405020304" pitchFamily="18" charset="0"/>
                        </a:rPr>
                        <a:t>30-09-2025*</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703" marR="4703" marT="47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600" u="none" strike="noStrike">
                          <a:effectLst/>
                          <a:latin typeface="Times New Roman" panose="02020603050405020304" pitchFamily="18" charset="0"/>
                          <a:cs typeface="Times New Roman" panose="02020603050405020304" pitchFamily="18" charset="0"/>
                        </a:rPr>
                        <a:t>180</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4703" marR="4703" marT="47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600" u="none" strike="noStrike" dirty="0">
                          <a:effectLst/>
                          <a:latin typeface="Times New Roman" panose="02020603050405020304" pitchFamily="18" charset="0"/>
                          <a:cs typeface="Times New Roman" panose="02020603050405020304" pitchFamily="18" charset="0"/>
                        </a:rPr>
                        <a:t>54.6</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703" marR="4703" marT="47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546747922"/>
                  </a:ext>
                </a:extLst>
              </a:tr>
              <a:tr h="591660">
                <a:tc>
                  <a:txBody>
                    <a:bodyPr/>
                    <a:lstStyle/>
                    <a:p>
                      <a:pPr algn="ctr" fontAlgn="ctr"/>
                      <a:r>
                        <a:rPr lang="en-IN" sz="1600" u="none" strike="noStrike">
                          <a:effectLst/>
                          <a:latin typeface="Times New Roman" panose="02020603050405020304" pitchFamily="18" charset="0"/>
                          <a:cs typeface="Times New Roman" panose="02020603050405020304" pitchFamily="18" charset="0"/>
                        </a:rPr>
                        <a:t>3</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4703" marR="4703" marT="47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600" u="none" strike="noStrike">
                          <a:effectLst/>
                          <a:latin typeface="Times New Roman" panose="02020603050405020304" pitchFamily="18" charset="0"/>
                          <a:cs typeface="Times New Roman" panose="02020603050405020304" pitchFamily="18" charset="0"/>
                        </a:rPr>
                        <a:t>SECI Wind-XII</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4703" marR="4703" marT="47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600" u="none" strike="noStrike">
                          <a:effectLst/>
                          <a:latin typeface="Times New Roman" panose="02020603050405020304" pitchFamily="18" charset="0"/>
                          <a:cs typeface="Times New Roman" panose="02020603050405020304" pitchFamily="18" charset="0"/>
                        </a:rPr>
                        <a:t>JSW</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4703" marR="4703" marT="47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pt-BR" sz="1600" u="none" strike="noStrike" dirty="0">
                          <a:effectLst/>
                          <a:latin typeface="Times New Roman" panose="02020603050405020304" pitchFamily="18" charset="0"/>
                          <a:cs typeface="Times New Roman" panose="02020603050405020304" pitchFamily="18" charset="0"/>
                        </a:rPr>
                        <a:t>400/220 kV Solapur S/S</a:t>
                      </a:r>
                      <a:endParaRPr lang="pt-BR"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703" marR="4703" marT="47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600" u="none" strike="noStrike">
                          <a:effectLst/>
                          <a:latin typeface="Times New Roman" panose="02020603050405020304" pitchFamily="18" charset="0"/>
                          <a:cs typeface="Times New Roman" panose="02020603050405020304" pitchFamily="18" charset="0"/>
                        </a:rPr>
                        <a:t>300</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4703" marR="4703" marT="47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600" u="none" strike="noStrike">
                          <a:effectLst/>
                          <a:latin typeface="Times New Roman" panose="02020603050405020304" pitchFamily="18" charset="0"/>
                          <a:cs typeface="Times New Roman" panose="02020603050405020304" pitchFamily="18" charset="0"/>
                        </a:rPr>
                        <a:t>29-03-2025</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4703" marR="4703" marT="47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Times New Roman" panose="02020603050405020304" pitchFamily="18" charset="0"/>
                          <a:cs typeface="Times New Roman" panose="02020603050405020304" pitchFamily="18" charset="0"/>
                        </a:rPr>
                        <a:t>23.01.2026</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703" marR="4703" marT="47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600" u="none" strike="noStrike" dirty="0">
                          <a:effectLst/>
                          <a:latin typeface="Times New Roman" panose="02020603050405020304" pitchFamily="18" charset="0"/>
                          <a:cs typeface="Times New Roman" panose="02020603050405020304" pitchFamily="18" charset="0"/>
                        </a:rPr>
                        <a:t>31-03-2026*</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703" marR="4703" marT="47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600" u="none" strike="noStrike">
                          <a:effectLst/>
                          <a:latin typeface="Times New Roman" panose="02020603050405020304" pitchFamily="18" charset="0"/>
                          <a:cs typeface="Times New Roman" panose="02020603050405020304" pitchFamily="18" charset="0"/>
                        </a:rPr>
                        <a:t>300</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4703" marR="4703" marT="47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600" u="none" strike="noStrike" dirty="0">
                          <a:effectLst/>
                          <a:latin typeface="Times New Roman" panose="02020603050405020304" pitchFamily="18" charset="0"/>
                          <a:cs typeface="Times New Roman" panose="02020603050405020304" pitchFamily="18" charset="0"/>
                        </a:rPr>
                        <a:t> </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703" marR="4703" marT="47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388286749"/>
                  </a:ext>
                </a:extLst>
              </a:tr>
              <a:tr h="532140">
                <a:tc>
                  <a:txBody>
                    <a:bodyPr/>
                    <a:lstStyle/>
                    <a:p>
                      <a:pPr algn="ctr" fontAlgn="ctr"/>
                      <a:r>
                        <a:rPr lang="en-IN" sz="1600" u="none" strike="noStrike">
                          <a:effectLst/>
                          <a:latin typeface="Times New Roman" panose="02020603050405020304" pitchFamily="18" charset="0"/>
                          <a:cs typeface="Times New Roman" panose="02020603050405020304" pitchFamily="18" charset="0"/>
                        </a:rPr>
                        <a:t>4</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4703" marR="4703" marT="47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600" u="none" strike="noStrike">
                          <a:effectLst/>
                          <a:latin typeface="Times New Roman" panose="02020603050405020304" pitchFamily="18" charset="0"/>
                          <a:cs typeface="Times New Roman" panose="02020603050405020304" pitchFamily="18" charset="0"/>
                        </a:rPr>
                        <a:t>SECI Wind-XII</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4703" marR="4703" marT="47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600" u="none" strike="noStrike">
                          <a:effectLst/>
                          <a:latin typeface="Times New Roman" panose="02020603050405020304" pitchFamily="18" charset="0"/>
                          <a:cs typeface="Times New Roman" panose="02020603050405020304" pitchFamily="18" charset="0"/>
                        </a:rPr>
                        <a:t>Torrent</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4703" marR="4703" marT="47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nl-NL" sz="1600" u="none" strike="noStrike">
                          <a:effectLst/>
                          <a:latin typeface="Times New Roman" panose="02020603050405020304" pitchFamily="18" charset="0"/>
                          <a:cs typeface="Times New Roman" panose="02020603050405020304" pitchFamily="18" charset="0"/>
                        </a:rPr>
                        <a:t>400/220 kV Koppal-II S/S</a:t>
                      </a:r>
                      <a:endParaRPr lang="nl-NL" sz="1600" b="0" i="0" u="none" strike="noStrike">
                        <a:solidFill>
                          <a:srgbClr val="000000"/>
                        </a:solidFill>
                        <a:effectLst/>
                        <a:latin typeface="Times New Roman" panose="02020603050405020304" pitchFamily="18" charset="0"/>
                        <a:cs typeface="Times New Roman" panose="02020603050405020304" pitchFamily="18" charset="0"/>
                      </a:endParaRPr>
                    </a:p>
                  </a:txBody>
                  <a:tcPr marL="4703" marR="4703" marT="47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600" u="none" strike="noStrike">
                          <a:effectLst/>
                          <a:latin typeface="Times New Roman" panose="02020603050405020304" pitchFamily="18" charset="0"/>
                          <a:cs typeface="Times New Roman" panose="02020603050405020304" pitchFamily="18" charset="0"/>
                        </a:rPr>
                        <a:t>300</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4703" marR="4703" marT="47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600" u="none" strike="noStrike">
                          <a:effectLst/>
                          <a:latin typeface="Times New Roman" panose="02020603050405020304" pitchFamily="18" charset="0"/>
                          <a:cs typeface="Times New Roman" panose="02020603050405020304" pitchFamily="18" charset="0"/>
                        </a:rPr>
                        <a:t>29-03-2025</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4703" marR="4703" marT="47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Times New Roman" panose="02020603050405020304" pitchFamily="18" charset="0"/>
                          <a:cs typeface="Times New Roman" panose="02020603050405020304" pitchFamily="18" charset="0"/>
                        </a:rPr>
                        <a:t>23.01.2026</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703" marR="4703" marT="47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600" u="none" strike="noStrike" dirty="0">
                          <a:effectLst/>
                          <a:latin typeface="Times New Roman" panose="02020603050405020304" pitchFamily="18" charset="0"/>
                          <a:cs typeface="Times New Roman" panose="02020603050405020304" pitchFamily="18" charset="0"/>
                        </a:rPr>
                        <a:t>27-12-2025#</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703" marR="4703" marT="47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600" u="none" strike="noStrike">
                          <a:effectLst/>
                          <a:latin typeface="Times New Roman" panose="02020603050405020304" pitchFamily="18" charset="0"/>
                          <a:cs typeface="Times New Roman" panose="02020603050405020304" pitchFamily="18" charset="0"/>
                        </a:rPr>
                        <a:t>300</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4703" marR="4703" marT="47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600" u="none" strike="noStrike">
                          <a:effectLst/>
                          <a:latin typeface="Times New Roman" panose="02020603050405020304" pitchFamily="18" charset="0"/>
                          <a:cs typeface="Times New Roman" panose="02020603050405020304" pitchFamily="18" charset="0"/>
                        </a:rPr>
                        <a:t> </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4703" marR="4703" marT="47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406974475"/>
                  </a:ext>
                </a:extLst>
              </a:tr>
              <a:tr h="468526">
                <a:tc>
                  <a:txBody>
                    <a:bodyPr/>
                    <a:lstStyle/>
                    <a:p>
                      <a:pPr algn="ctr" fontAlgn="ctr"/>
                      <a:r>
                        <a:rPr lang="en-IN" sz="1600" u="none" strike="noStrike">
                          <a:effectLst/>
                          <a:latin typeface="Times New Roman" panose="02020603050405020304" pitchFamily="18" charset="0"/>
                          <a:cs typeface="Times New Roman" panose="02020603050405020304" pitchFamily="18" charset="0"/>
                        </a:rPr>
                        <a:t>5</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4703" marR="4703" marT="47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600" u="none" strike="noStrike">
                          <a:effectLst/>
                          <a:latin typeface="Times New Roman" panose="02020603050405020304" pitchFamily="18" charset="0"/>
                          <a:cs typeface="Times New Roman" panose="02020603050405020304" pitchFamily="18" charset="0"/>
                        </a:rPr>
                        <a:t>SECI Wind-XIV</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4703" marR="4703" marT="47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600" u="none" strike="noStrike">
                          <a:effectLst/>
                          <a:latin typeface="Times New Roman" panose="02020603050405020304" pitchFamily="18" charset="0"/>
                          <a:cs typeface="Times New Roman" panose="02020603050405020304" pitchFamily="18" charset="0"/>
                        </a:rPr>
                        <a:t>Apraava</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4703" marR="4703" marT="47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600" u="none" strike="noStrike">
                          <a:effectLst/>
                          <a:latin typeface="Times New Roman" panose="02020603050405020304" pitchFamily="18" charset="0"/>
                          <a:cs typeface="Times New Roman" panose="02020603050405020304" pitchFamily="18" charset="0"/>
                        </a:rPr>
                        <a:t>Vijayapura/ Bijapur GSS</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4703" marR="4703" marT="47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600" u="none" strike="noStrike">
                          <a:effectLst/>
                          <a:latin typeface="Times New Roman" panose="02020603050405020304" pitchFamily="18" charset="0"/>
                          <a:cs typeface="Times New Roman" panose="02020603050405020304" pitchFamily="18" charset="0"/>
                        </a:rPr>
                        <a:t>300</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4703" marR="4703" marT="47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600" u="none" strike="noStrike">
                          <a:effectLst/>
                          <a:latin typeface="Times New Roman" panose="02020603050405020304" pitchFamily="18" charset="0"/>
                          <a:cs typeface="Times New Roman" panose="02020603050405020304" pitchFamily="18" charset="0"/>
                        </a:rPr>
                        <a:t>16-11-2025</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4703" marR="4703" marT="47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Times New Roman" panose="02020603050405020304" pitchFamily="18" charset="0"/>
                          <a:cs typeface="Times New Roman" panose="02020603050405020304" pitchFamily="18" charset="0"/>
                        </a:rPr>
                        <a:t>27.12.2025</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703" marR="4703" marT="47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600" u="none" strike="noStrike" dirty="0">
                          <a:effectLst/>
                          <a:latin typeface="Times New Roman" panose="02020603050405020304" pitchFamily="18" charset="0"/>
                          <a:cs typeface="Times New Roman" panose="02020603050405020304" pitchFamily="18" charset="0"/>
                        </a:rPr>
                        <a:t>17-01-2027$</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703" marR="4703" marT="47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600" u="none" strike="noStrike" dirty="0">
                          <a:effectLst/>
                          <a:latin typeface="Times New Roman" panose="02020603050405020304" pitchFamily="18" charset="0"/>
                          <a:cs typeface="Times New Roman" panose="02020603050405020304" pitchFamily="18" charset="0"/>
                        </a:rPr>
                        <a:t>300</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703" marR="4703" marT="47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600" u="none" strike="noStrike" dirty="0">
                          <a:effectLst/>
                          <a:latin typeface="Times New Roman" panose="02020603050405020304" pitchFamily="18" charset="0"/>
                          <a:cs typeface="Times New Roman" panose="02020603050405020304" pitchFamily="18" charset="0"/>
                        </a:rPr>
                        <a:t> </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703" marR="4703" marT="47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233354754"/>
                  </a:ext>
                </a:extLst>
              </a:tr>
            </a:tbl>
          </a:graphicData>
        </a:graphic>
      </p:graphicFrame>
      <p:sp>
        <p:nvSpPr>
          <p:cNvPr id="3" name="TextBox 2">
            <a:extLst>
              <a:ext uri="{FF2B5EF4-FFF2-40B4-BE49-F238E27FC236}">
                <a16:creationId xmlns:a16="http://schemas.microsoft.com/office/drawing/2014/main" xmlns="" id="{6675F9AB-4AA8-EF4F-D8BD-248B896C4064}"/>
              </a:ext>
            </a:extLst>
          </p:cNvPr>
          <p:cNvSpPr txBox="1"/>
          <p:nvPr/>
        </p:nvSpPr>
        <p:spPr>
          <a:xfrm>
            <a:off x="233680" y="6023242"/>
            <a:ext cx="11519049" cy="738664"/>
          </a:xfrm>
          <a:prstGeom prst="rect">
            <a:avLst/>
          </a:prstGeom>
          <a:noFill/>
        </p:spPr>
        <p:txBody>
          <a:bodyPr wrap="square" rtlCol="0">
            <a:spAutoFit/>
          </a:bodyPr>
          <a:lstStyle/>
          <a:p>
            <a:r>
              <a:rPr lang="en-IN" sz="1400" dirty="0"/>
              <a:t>*Expected COD date of Narendra –Pune Line, which may be further extended.</a:t>
            </a:r>
          </a:p>
          <a:p>
            <a:r>
              <a:rPr lang="en-IN" sz="1400" dirty="0"/>
              <a:t>#Timeline may be extended.</a:t>
            </a:r>
          </a:p>
          <a:p>
            <a:r>
              <a:rPr lang="en-IN" sz="1400" dirty="0"/>
              <a:t>$SPV transfer took place in Jan 2025.  </a:t>
            </a:r>
          </a:p>
        </p:txBody>
      </p:sp>
    </p:spTree>
    <p:extLst>
      <p:ext uri="{BB962C8B-B14F-4D97-AF65-F5344CB8AC3E}">
        <p14:creationId xmlns:p14="http://schemas.microsoft.com/office/powerpoint/2010/main" val="2666987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xmlns="" id="{89A40A4C-35C7-3DF5-E9FC-6662DEB3BD30}"/>
              </a:ext>
            </a:extLst>
          </p:cNvPr>
          <p:cNvGraphicFramePr>
            <a:graphicFrameLocks noGrp="1"/>
          </p:cNvGraphicFramePr>
          <p:nvPr>
            <p:extLst>
              <p:ext uri="{D42A27DB-BD31-4B8C-83A1-F6EECF244321}">
                <p14:modId xmlns:p14="http://schemas.microsoft.com/office/powerpoint/2010/main" val="1861471073"/>
              </p:ext>
            </p:extLst>
          </p:nvPr>
        </p:nvGraphicFramePr>
        <p:xfrm>
          <a:off x="-1" y="954740"/>
          <a:ext cx="12048565" cy="5819851"/>
        </p:xfrm>
        <a:graphic>
          <a:graphicData uri="http://schemas.openxmlformats.org/drawingml/2006/table">
            <a:tbl>
              <a:tblPr>
                <a:tableStyleId>{5C22544A-7EE6-4342-B048-85BDC9FD1C3A}</a:tableStyleId>
              </a:tblPr>
              <a:tblGrid>
                <a:gridCol w="732899">
                  <a:extLst>
                    <a:ext uri="{9D8B030D-6E8A-4147-A177-3AD203B41FA5}">
                      <a16:colId xmlns:a16="http://schemas.microsoft.com/office/drawing/2014/main" xmlns="" val="2544632119"/>
                    </a:ext>
                  </a:extLst>
                </a:gridCol>
                <a:gridCol w="2204386">
                  <a:extLst>
                    <a:ext uri="{9D8B030D-6E8A-4147-A177-3AD203B41FA5}">
                      <a16:colId xmlns:a16="http://schemas.microsoft.com/office/drawing/2014/main" xmlns="" val="3293785772"/>
                    </a:ext>
                  </a:extLst>
                </a:gridCol>
                <a:gridCol w="882000">
                  <a:extLst>
                    <a:ext uri="{9D8B030D-6E8A-4147-A177-3AD203B41FA5}">
                      <a16:colId xmlns:a16="http://schemas.microsoft.com/office/drawing/2014/main" xmlns="" val="4252287521"/>
                    </a:ext>
                  </a:extLst>
                </a:gridCol>
                <a:gridCol w="931904">
                  <a:extLst>
                    <a:ext uri="{9D8B030D-6E8A-4147-A177-3AD203B41FA5}">
                      <a16:colId xmlns:a16="http://schemas.microsoft.com/office/drawing/2014/main" xmlns="" val="388860131"/>
                    </a:ext>
                  </a:extLst>
                </a:gridCol>
                <a:gridCol w="2267199">
                  <a:extLst>
                    <a:ext uri="{9D8B030D-6E8A-4147-A177-3AD203B41FA5}">
                      <a16:colId xmlns:a16="http://schemas.microsoft.com/office/drawing/2014/main" xmlns="" val="324167260"/>
                    </a:ext>
                  </a:extLst>
                </a:gridCol>
                <a:gridCol w="1063217">
                  <a:extLst>
                    <a:ext uri="{9D8B030D-6E8A-4147-A177-3AD203B41FA5}">
                      <a16:colId xmlns:a16="http://schemas.microsoft.com/office/drawing/2014/main" xmlns="" val="587858292"/>
                    </a:ext>
                  </a:extLst>
                </a:gridCol>
                <a:gridCol w="1542990">
                  <a:extLst>
                    <a:ext uri="{9D8B030D-6E8A-4147-A177-3AD203B41FA5}">
                      <a16:colId xmlns:a16="http://schemas.microsoft.com/office/drawing/2014/main" xmlns="" val="3548527385"/>
                    </a:ext>
                  </a:extLst>
                </a:gridCol>
                <a:gridCol w="2423970">
                  <a:extLst>
                    <a:ext uri="{9D8B030D-6E8A-4147-A177-3AD203B41FA5}">
                      <a16:colId xmlns:a16="http://schemas.microsoft.com/office/drawing/2014/main" xmlns="" val="2068401040"/>
                    </a:ext>
                  </a:extLst>
                </a:gridCol>
              </a:tblGrid>
              <a:tr h="697811">
                <a:tc>
                  <a:txBody>
                    <a:bodyPr/>
                    <a:lstStyle/>
                    <a:p>
                      <a:pPr algn="ctr" fontAlgn="ctr"/>
                      <a:r>
                        <a:rPr lang="en-IN" sz="1600" b="1" u="none" strike="noStrike" dirty="0" err="1">
                          <a:effectLst/>
                        </a:rPr>
                        <a:t>S.No</a:t>
                      </a:r>
                      <a:r>
                        <a:rPr lang="en-IN" sz="1600" b="1" u="none" strike="noStrike" dirty="0">
                          <a:effectLst/>
                        </a:rPr>
                        <a:t>.</a:t>
                      </a:r>
                      <a:endParaRPr lang="en-IN" sz="1600" b="1" i="0" u="none" strike="noStrike" dirty="0">
                        <a:solidFill>
                          <a:srgbClr val="000000"/>
                        </a:solidFill>
                        <a:effectLst/>
                        <a:latin typeface="Calibri" panose="020F0502020204030204" pitchFamily="34" charset="0"/>
                      </a:endParaRPr>
                    </a:p>
                  </a:txBody>
                  <a:tcPr marL="5593" marR="5593" marT="5593" marB="0" anchor="ctr"/>
                </a:tc>
                <a:tc>
                  <a:txBody>
                    <a:bodyPr/>
                    <a:lstStyle/>
                    <a:p>
                      <a:pPr algn="ctr" fontAlgn="ctr"/>
                      <a:r>
                        <a:rPr lang="en-IN" sz="1600" b="1" u="none" strike="noStrike" dirty="0">
                          <a:effectLst/>
                        </a:rPr>
                        <a:t>WPD</a:t>
                      </a:r>
                      <a:endParaRPr lang="en-IN" sz="1600" b="1" i="0" u="none" strike="noStrike" dirty="0">
                        <a:solidFill>
                          <a:srgbClr val="000000"/>
                        </a:solidFill>
                        <a:effectLst/>
                        <a:latin typeface="Calibri" panose="020F0502020204030204" pitchFamily="34" charset="0"/>
                      </a:endParaRPr>
                    </a:p>
                  </a:txBody>
                  <a:tcPr marL="5593" marR="5593" marT="5593" marB="0" anchor="ctr"/>
                </a:tc>
                <a:tc>
                  <a:txBody>
                    <a:bodyPr/>
                    <a:lstStyle/>
                    <a:p>
                      <a:pPr algn="ctr" fontAlgn="ctr"/>
                      <a:r>
                        <a:rPr lang="en-IN" sz="1600" b="1" u="none" strike="noStrike" dirty="0">
                          <a:effectLst/>
                        </a:rPr>
                        <a:t>Tranche</a:t>
                      </a:r>
                      <a:endParaRPr lang="en-IN" sz="1600" b="1" i="0" u="none" strike="noStrike" dirty="0">
                        <a:solidFill>
                          <a:srgbClr val="000000"/>
                        </a:solidFill>
                        <a:effectLst/>
                        <a:latin typeface="Calibri" panose="020F0502020204030204" pitchFamily="34" charset="0"/>
                      </a:endParaRPr>
                    </a:p>
                  </a:txBody>
                  <a:tcPr marL="5593" marR="5593" marT="5593" marB="0" anchor="ctr"/>
                </a:tc>
                <a:tc>
                  <a:txBody>
                    <a:bodyPr/>
                    <a:lstStyle/>
                    <a:p>
                      <a:pPr algn="ctr" fontAlgn="ctr"/>
                      <a:r>
                        <a:rPr lang="en-IN" sz="1600" b="1" u="none" strike="noStrike" dirty="0">
                          <a:effectLst/>
                        </a:rPr>
                        <a:t>PPA Capacity</a:t>
                      </a:r>
                      <a:endParaRPr lang="en-IN" sz="1600" b="1" i="0" u="none" strike="noStrike" dirty="0">
                        <a:solidFill>
                          <a:srgbClr val="000000"/>
                        </a:solidFill>
                        <a:effectLst/>
                        <a:latin typeface="Calibri" panose="020F0502020204030204" pitchFamily="34" charset="0"/>
                      </a:endParaRPr>
                    </a:p>
                  </a:txBody>
                  <a:tcPr marL="5593" marR="5593" marT="5593" marB="0" anchor="ctr"/>
                </a:tc>
                <a:tc>
                  <a:txBody>
                    <a:bodyPr/>
                    <a:lstStyle/>
                    <a:p>
                      <a:pPr algn="ctr" fontAlgn="ctr"/>
                      <a:r>
                        <a:rPr lang="en-IN" sz="1600" b="1" u="none" strike="noStrike" dirty="0">
                          <a:effectLst/>
                        </a:rPr>
                        <a:t>Actual Commissioned Capacity</a:t>
                      </a:r>
                      <a:endParaRPr lang="en-IN" sz="1600" b="1" i="0" u="none" strike="noStrike" dirty="0">
                        <a:solidFill>
                          <a:srgbClr val="000000"/>
                        </a:solidFill>
                        <a:effectLst/>
                        <a:latin typeface="Calibri" panose="020F0502020204030204" pitchFamily="34" charset="0"/>
                      </a:endParaRPr>
                    </a:p>
                  </a:txBody>
                  <a:tcPr marL="5593" marR="5593" marT="5593" marB="0" anchor="ctr"/>
                </a:tc>
                <a:tc>
                  <a:txBody>
                    <a:bodyPr/>
                    <a:lstStyle/>
                    <a:p>
                      <a:pPr algn="ctr" fontAlgn="ctr"/>
                      <a:r>
                        <a:rPr lang="en-IN" sz="1600" b="1" u="none" strike="noStrike" dirty="0">
                          <a:effectLst/>
                        </a:rPr>
                        <a:t>Date of CERC order </a:t>
                      </a:r>
                      <a:endParaRPr lang="en-IN" sz="1600" b="1" i="0" u="none" strike="noStrike" dirty="0">
                        <a:solidFill>
                          <a:srgbClr val="000000"/>
                        </a:solidFill>
                        <a:effectLst/>
                        <a:latin typeface="Calibri" panose="020F0502020204030204" pitchFamily="34" charset="0"/>
                      </a:endParaRPr>
                    </a:p>
                  </a:txBody>
                  <a:tcPr marL="5593" marR="5593" marT="5593" marB="0" anchor="ctr"/>
                </a:tc>
                <a:tc>
                  <a:txBody>
                    <a:bodyPr/>
                    <a:lstStyle/>
                    <a:p>
                      <a:pPr algn="ctr" fontAlgn="ctr"/>
                      <a:r>
                        <a:rPr lang="en-IN" sz="1600" b="1" u="none" strike="noStrike" dirty="0">
                          <a:effectLst/>
                        </a:rPr>
                        <a:t>COD</a:t>
                      </a:r>
                      <a:endParaRPr lang="en-IN" sz="1600" b="1" i="0" u="none" strike="noStrike" dirty="0">
                        <a:solidFill>
                          <a:srgbClr val="000000"/>
                        </a:solidFill>
                        <a:effectLst/>
                        <a:latin typeface="Calibri" panose="020F0502020204030204" pitchFamily="34" charset="0"/>
                      </a:endParaRPr>
                    </a:p>
                  </a:txBody>
                  <a:tcPr marL="5593" marR="5593" marT="5593" marB="0" anchor="ctr"/>
                </a:tc>
                <a:tc>
                  <a:txBody>
                    <a:bodyPr/>
                    <a:lstStyle/>
                    <a:p>
                      <a:pPr algn="ctr" fontAlgn="ctr"/>
                      <a:r>
                        <a:rPr lang="en-IN" sz="1600" b="1" u="none" strike="noStrike" dirty="0">
                          <a:effectLst/>
                        </a:rPr>
                        <a:t>Status</a:t>
                      </a:r>
                      <a:endParaRPr lang="en-IN" sz="1600" b="1" i="0" u="none" strike="noStrike" dirty="0">
                        <a:solidFill>
                          <a:srgbClr val="000000"/>
                        </a:solidFill>
                        <a:effectLst/>
                        <a:latin typeface="Calibri" panose="020F0502020204030204" pitchFamily="34" charset="0"/>
                      </a:endParaRPr>
                    </a:p>
                  </a:txBody>
                  <a:tcPr marL="5593" marR="5593" marT="5593" marB="0" anchor="ctr"/>
                </a:tc>
                <a:extLst>
                  <a:ext uri="{0D108BD9-81ED-4DB2-BD59-A6C34878D82A}">
                    <a16:rowId xmlns:a16="http://schemas.microsoft.com/office/drawing/2014/main" xmlns="" val="885567017"/>
                  </a:ext>
                </a:extLst>
              </a:tr>
              <a:tr h="497310">
                <a:tc>
                  <a:txBody>
                    <a:bodyPr/>
                    <a:lstStyle/>
                    <a:p>
                      <a:pPr algn="ctr" fontAlgn="ctr"/>
                      <a:r>
                        <a:rPr lang="en-IN" sz="1400" u="none" strike="noStrike" dirty="0">
                          <a:effectLst/>
                        </a:rPr>
                        <a:t>1</a:t>
                      </a:r>
                      <a:endParaRPr lang="en-IN" sz="1400" b="1" i="0" u="none" strike="noStrike" dirty="0">
                        <a:solidFill>
                          <a:srgbClr val="000000"/>
                        </a:solidFill>
                        <a:effectLst/>
                        <a:latin typeface="Calibri" panose="020F0502020204030204" pitchFamily="34" charset="0"/>
                      </a:endParaRPr>
                    </a:p>
                  </a:txBody>
                  <a:tcPr marL="5593" marR="5593" marT="5593" marB="0" anchor="ctr"/>
                </a:tc>
                <a:tc>
                  <a:txBody>
                    <a:bodyPr/>
                    <a:lstStyle/>
                    <a:p>
                      <a:pPr algn="ctr" fontAlgn="ctr"/>
                      <a:r>
                        <a:rPr lang="en-IN" sz="1400" u="none" strike="noStrike" dirty="0" err="1">
                          <a:effectLst/>
                        </a:rPr>
                        <a:t>Powerica</a:t>
                      </a:r>
                      <a:r>
                        <a:rPr lang="en-IN" sz="1400" u="none" strike="noStrike" dirty="0">
                          <a:effectLst/>
                        </a:rPr>
                        <a:t> Ltd</a:t>
                      </a:r>
                      <a:endParaRPr lang="en-IN" sz="1400" b="0" i="0" u="none" strike="noStrike" dirty="0">
                        <a:solidFill>
                          <a:srgbClr val="000000"/>
                        </a:solidFill>
                        <a:effectLst/>
                        <a:latin typeface="Times New Roman" panose="02020603050405020304" pitchFamily="18" charset="0"/>
                      </a:endParaRPr>
                    </a:p>
                  </a:txBody>
                  <a:tcPr marL="5593" marR="5593" marT="5593" marB="0" anchor="ctr"/>
                </a:tc>
                <a:tc>
                  <a:txBody>
                    <a:bodyPr/>
                    <a:lstStyle/>
                    <a:p>
                      <a:pPr algn="ctr" fontAlgn="ctr"/>
                      <a:r>
                        <a:rPr lang="en-IN" sz="1600" u="none" strike="noStrike" dirty="0">
                          <a:effectLst/>
                        </a:rPr>
                        <a:t>VI</a:t>
                      </a:r>
                      <a:endParaRPr lang="en-IN" sz="1600" b="0" i="0" u="none" strike="noStrike" dirty="0">
                        <a:solidFill>
                          <a:srgbClr val="000000"/>
                        </a:solidFill>
                        <a:effectLst/>
                        <a:latin typeface="Calibri" panose="020F0502020204030204" pitchFamily="34" charset="0"/>
                      </a:endParaRPr>
                    </a:p>
                  </a:txBody>
                  <a:tcPr marL="5593" marR="5593" marT="5593" marB="0" anchor="ctr"/>
                </a:tc>
                <a:tc>
                  <a:txBody>
                    <a:bodyPr/>
                    <a:lstStyle/>
                    <a:p>
                      <a:pPr algn="ctr" fontAlgn="ctr"/>
                      <a:r>
                        <a:rPr lang="en-IN" sz="1600" u="none" strike="noStrike">
                          <a:effectLst/>
                        </a:rPr>
                        <a:t>50.6</a:t>
                      </a:r>
                      <a:endParaRPr lang="en-IN" sz="1600" b="0" i="0" u="none" strike="noStrike">
                        <a:solidFill>
                          <a:srgbClr val="000000"/>
                        </a:solidFill>
                        <a:effectLst/>
                        <a:latin typeface="Times New Roman" panose="02020603050405020304" pitchFamily="18" charset="0"/>
                      </a:endParaRPr>
                    </a:p>
                  </a:txBody>
                  <a:tcPr marL="5593" marR="5593" marT="5593" marB="0" anchor="ctr"/>
                </a:tc>
                <a:tc>
                  <a:txBody>
                    <a:bodyPr/>
                    <a:lstStyle/>
                    <a:p>
                      <a:pPr algn="ctr" fontAlgn="ctr"/>
                      <a:r>
                        <a:rPr lang="en-IN" sz="1600" u="none" strike="noStrike">
                          <a:effectLst/>
                        </a:rPr>
                        <a:t>50.6</a:t>
                      </a:r>
                      <a:endParaRPr lang="en-IN" sz="1600" b="0" i="0" u="none" strike="noStrike">
                        <a:solidFill>
                          <a:srgbClr val="000000"/>
                        </a:solidFill>
                        <a:effectLst/>
                        <a:latin typeface="Times New Roman" panose="02020603050405020304" pitchFamily="18" charset="0"/>
                      </a:endParaRPr>
                    </a:p>
                  </a:txBody>
                  <a:tcPr marL="5593" marR="5593" marT="5593" marB="0" anchor="ctr"/>
                </a:tc>
                <a:tc>
                  <a:txBody>
                    <a:bodyPr/>
                    <a:lstStyle/>
                    <a:p>
                      <a:pPr algn="ctr" fontAlgn="ctr"/>
                      <a:r>
                        <a:rPr lang="en-IN" sz="1600" u="none" strike="noStrike">
                          <a:effectLst/>
                        </a:rPr>
                        <a:t>05-04-2023</a:t>
                      </a:r>
                      <a:endParaRPr lang="en-IN" sz="1600" b="0" i="0" u="none" strike="noStrike">
                        <a:solidFill>
                          <a:srgbClr val="000000"/>
                        </a:solidFill>
                        <a:effectLst/>
                        <a:latin typeface="Times New Roman" panose="02020603050405020304" pitchFamily="18" charset="0"/>
                      </a:endParaRPr>
                    </a:p>
                  </a:txBody>
                  <a:tcPr marL="5593" marR="5593" marT="5593" marB="0" anchor="ctr"/>
                </a:tc>
                <a:tc>
                  <a:txBody>
                    <a:bodyPr/>
                    <a:lstStyle/>
                    <a:p>
                      <a:pPr algn="ctr" fontAlgn="ctr"/>
                      <a:r>
                        <a:rPr lang="en-IN" sz="1600" u="none" strike="noStrike">
                          <a:effectLst/>
                        </a:rPr>
                        <a:t>18-08-2022</a:t>
                      </a:r>
                      <a:endParaRPr lang="en-IN" sz="1600" b="0" i="0" u="none" strike="noStrike">
                        <a:solidFill>
                          <a:srgbClr val="000000"/>
                        </a:solidFill>
                        <a:effectLst/>
                        <a:latin typeface="Times New Roman" panose="02020603050405020304" pitchFamily="18" charset="0"/>
                      </a:endParaRPr>
                    </a:p>
                  </a:txBody>
                  <a:tcPr marL="5593" marR="5593" marT="5593" marB="0" anchor="ctr"/>
                </a:tc>
                <a:tc>
                  <a:txBody>
                    <a:bodyPr/>
                    <a:lstStyle/>
                    <a:p>
                      <a:pPr algn="ctr" fontAlgn="ctr"/>
                      <a:r>
                        <a:rPr lang="en-US" sz="1600" u="none" strike="noStrike">
                          <a:effectLst/>
                        </a:rPr>
                        <a:t>Annuity Started in Oct 2023, Closed </a:t>
                      </a:r>
                      <a:endParaRPr lang="en-US" sz="1600" b="0" i="0" u="none" strike="noStrike">
                        <a:solidFill>
                          <a:srgbClr val="000000"/>
                        </a:solidFill>
                        <a:effectLst/>
                        <a:latin typeface="Calibri" panose="020F0502020204030204" pitchFamily="34" charset="0"/>
                      </a:endParaRPr>
                    </a:p>
                  </a:txBody>
                  <a:tcPr marL="5593" marR="5593" marT="5593" marB="0" anchor="ctr"/>
                </a:tc>
                <a:extLst>
                  <a:ext uri="{0D108BD9-81ED-4DB2-BD59-A6C34878D82A}">
                    <a16:rowId xmlns:a16="http://schemas.microsoft.com/office/drawing/2014/main" xmlns="" val="452467100"/>
                  </a:ext>
                </a:extLst>
              </a:tr>
              <a:tr h="586382">
                <a:tc>
                  <a:txBody>
                    <a:bodyPr/>
                    <a:lstStyle/>
                    <a:p>
                      <a:pPr algn="ctr" fontAlgn="ctr"/>
                      <a:r>
                        <a:rPr lang="en-IN" sz="1400" u="none" strike="noStrike">
                          <a:effectLst/>
                        </a:rPr>
                        <a:t>2</a:t>
                      </a:r>
                      <a:endParaRPr lang="en-IN" sz="1400" b="0" i="0" u="none" strike="noStrike">
                        <a:solidFill>
                          <a:srgbClr val="000000"/>
                        </a:solidFill>
                        <a:effectLst/>
                        <a:latin typeface="Calibri" panose="020F0502020204030204" pitchFamily="34" charset="0"/>
                      </a:endParaRPr>
                    </a:p>
                  </a:txBody>
                  <a:tcPr marL="5593" marR="5593" marT="5593" marB="0" anchor="ctr"/>
                </a:tc>
                <a:tc>
                  <a:txBody>
                    <a:bodyPr/>
                    <a:lstStyle/>
                    <a:p>
                      <a:pPr algn="ctr" fontAlgn="ctr"/>
                      <a:r>
                        <a:rPr lang="en-IN" sz="1400" u="none" strike="noStrike" dirty="0">
                          <a:effectLst/>
                        </a:rPr>
                        <a:t>JSW Future Energy Ltd</a:t>
                      </a:r>
                      <a:endParaRPr lang="en-IN" sz="1400" b="0" i="0" u="none" strike="noStrike" dirty="0">
                        <a:solidFill>
                          <a:srgbClr val="000000"/>
                        </a:solidFill>
                        <a:effectLst/>
                        <a:latin typeface="Times New Roman" panose="02020603050405020304" pitchFamily="18" charset="0"/>
                      </a:endParaRPr>
                    </a:p>
                  </a:txBody>
                  <a:tcPr marL="5593" marR="5593" marT="5593" marB="0" anchor="ctr"/>
                </a:tc>
                <a:tc>
                  <a:txBody>
                    <a:bodyPr/>
                    <a:lstStyle/>
                    <a:p>
                      <a:pPr algn="ctr" fontAlgn="ctr"/>
                      <a:r>
                        <a:rPr lang="en-IN" sz="1600" u="none" strike="noStrike" dirty="0">
                          <a:effectLst/>
                        </a:rPr>
                        <a:t>X</a:t>
                      </a:r>
                      <a:endParaRPr lang="en-IN" sz="1600" b="0" i="0" u="none" strike="noStrike" dirty="0">
                        <a:solidFill>
                          <a:srgbClr val="000000"/>
                        </a:solidFill>
                        <a:effectLst/>
                        <a:latin typeface="Calibri" panose="020F0502020204030204" pitchFamily="34" charset="0"/>
                      </a:endParaRPr>
                    </a:p>
                  </a:txBody>
                  <a:tcPr marL="5593" marR="5593" marT="5593" marB="0" anchor="ctr"/>
                </a:tc>
                <a:tc>
                  <a:txBody>
                    <a:bodyPr/>
                    <a:lstStyle/>
                    <a:p>
                      <a:pPr algn="ctr" fontAlgn="ctr"/>
                      <a:r>
                        <a:rPr lang="en-IN" sz="1600" u="none" strike="noStrike">
                          <a:effectLst/>
                        </a:rPr>
                        <a:t>300</a:t>
                      </a:r>
                      <a:endParaRPr lang="en-IN" sz="1600" b="0" i="0" u="none" strike="noStrike">
                        <a:solidFill>
                          <a:srgbClr val="000000"/>
                        </a:solidFill>
                        <a:effectLst/>
                        <a:latin typeface="Calibri" panose="020F0502020204030204" pitchFamily="34" charset="0"/>
                      </a:endParaRPr>
                    </a:p>
                  </a:txBody>
                  <a:tcPr marL="5593" marR="5593" marT="5593" marB="0" anchor="ctr"/>
                </a:tc>
                <a:tc>
                  <a:txBody>
                    <a:bodyPr/>
                    <a:lstStyle/>
                    <a:p>
                      <a:pPr algn="ctr" fontAlgn="ctr"/>
                      <a:r>
                        <a:rPr lang="en-IN" sz="1600" u="none" strike="noStrike" dirty="0">
                          <a:effectLst/>
                        </a:rPr>
                        <a:t>300</a:t>
                      </a:r>
                      <a:endParaRPr lang="en-IN" sz="1600" b="0" i="0" u="none" strike="noStrike" dirty="0">
                        <a:solidFill>
                          <a:srgbClr val="000000"/>
                        </a:solidFill>
                        <a:effectLst/>
                        <a:latin typeface="Calibri" panose="020F0502020204030204" pitchFamily="34" charset="0"/>
                      </a:endParaRPr>
                    </a:p>
                  </a:txBody>
                  <a:tcPr marL="5593" marR="5593" marT="5593" marB="0" anchor="ctr"/>
                </a:tc>
                <a:tc>
                  <a:txBody>
                    <a:bodyPr/>
                    <a:lstStyle/>
                    <a:p>
                      <a:pPr algn="ctr" fontAlgn="ctr"/>
                      <a:r>
                        <a:rPr lang="en-IN" sz="1600" u="none" strike="noStrike" dirty="0">
                          <a:effectLst/>
                        </a:rPr>
                        <a:t>11-04-2022</a:t>
                      </a:r>
                      <a:endParaRPr lang="en-IN" sz="1600" b="0" i="0" u="none" strike="noStrike" dirty="0">
                        <a:solidFill>
                          <a:srgbClr val="000000"/>
                        </a:solidFill>
                        <a:effectLst/>
                        <a:latin typeface="Calibri" panose="020F0502020204030204" pitchFamily="34" charset="0"/>
                      </a:endParaRPr>
                    </a:p>
                  </a:txBody>
                  <a:tcPr marL="5593" marR="5593" marT="5593" marB="0" anchor="ctr"/>
                </a:tc>
                <a:tc>
                  <a:txBody>
                    <a:bodyPr/>
                    <a:lstStyle/>
                    <a:p>
                      <a:pPr algn="ctr" fontAlgn="ctr"/>
                      <a:r>
                        <a:rPr lang="en-IN" sz="1600" u="none" strike="noStrike">
                          <a:effectLst/>
                        </a:rPr>
                        <a:t>15-09-2024</a:t>
                      </a:r>
                      <a:endParaRPr lang="en-IN" sz="1600" b="0" i="0" u="none" strike="noStrike">
                        <a:solidFill>
                          <a:srgbClr val="000000"/>
                        </a:solidFill>
                        <a:effectLst/>
                        <a:latin typeface="Calibri" panose="020F0502020204030204" pitchFamily="34" charset="0"/>
                      </a:endParaRPr>
                    </a:p>
                  </a:txBody>
                  <a:tcPr marL="5593" marR="5593" marT="5593" marB="0" anchor="ctr"/>
                </a:tc>
                <a:tc>
                  <a:txBody>
                    <a:bodyPr/>
                    <a:lstStyle/>
                    <a:p>
                      <a:pPr algn="ctr" fontAlgn="ctr"/>
                      <a:r>
                        <a:rPr lang="en-IN" sz="1600" u="none" strike="noStrike" dirty="0">
                          <a:effectLst/>
                        </a:rPr>
                        <a:t>draft claim final, 01.07.2025, Letter sent to DISCOM</a:t>
                      </a:r>
                      <a:endParaRPr lang="en-IN" sz="1600" b="0" i="0" u="none" strike="noStrike" dirty="0">
                        <a:solidFill>
                          <a:srgbClr val="000000"/>
                        </a:solidFill>
                        <a:effectLst/>
                        <a:latin typeface="Calibri" panose="020F0502020204030204" pitchFamily="34" charset="0"/>
                      </a:endParaRPr>
                    </a:p>
                  </a:txBody>
                  <a:tcPr marL="5593" marR="5593" marT="5593" marB="0" anchor="ctr"/>
                </a:tc>
                <a:extLst>
                  <a:ext uri="{0D108BD9-81ED-4DB2-BD59-A6C34878D82A}">
                    <a16:rowId xmlns:a16="http://schemas.microsoft.com/office/drawing/2014/main" xmlns="" val="1684611203"/>
                  </a:ext>
                </a:extLst>
              </a:tr>
              <a:tr h="469104">
                <a:tc>
                  <a:txBody>
                    <a:bodyPr/>
                    <a:lstStyle/>
                    <a:p>
                      <a:pPr algn="ctr" fontAlgn="ctr"/>
                      <a:r>
                        <a:rPr lang="en-IN" sz="1400" u="none" strike="noStrike">
                          <a:effectLst/>
                        </a:rPr>
                        <a:t>3</a:t>
                      </a:r>
                      <a:endParaRPr lang="en-IN" sz="1400" b="0" i="0" u="none" strike="noStrike">
                        <a:solidFill>
                          <a:srgbClr val="000000"/>
                        </a:solidFill>
                        <a:effectLst/>
                        <a:latin typeface="Calibri" panose="020F0502020204030204" pitchFamily="34" charset="0"/>
                      </a:endParaRPr>
                    </a:p>
                  </a:txBody>
                  <a:tcPr marL="5593" marR="5593" marT="5593" marB="0" anchor="ctr"/>
                </a:tc>
                <a:tc>
                  <a:txBody>
                    <a:bodyPr/>
                    <a:lstStyle/>
                    <a:p>
                      <a:pPr algn="ctr" fontAlgn="ctr"/>
                      <a:r>
                        <a:rPr lang="en-IN" sz="1400" u="none" strike="noStrike" dirty="0">
                          <a:effectLst/>
                        </a:rPr>
                        <a:t>Torrent Power Limited</a:t>
                      </a:r>
                      <a:endParaRPr lang="en-IN" sz="1400" b="0" i="0" u="none" strike="noStrike" dirty="0">
                        <a:solidFill>
                          <a:srgbClr val="000000"/>
                        </a:solidFill>
                        <a:effectLst/>
                        <a:latin typeface="Times New Roman" panose="02020603050405020304" pitchFamily="18" charset="0"/>
                      </a:endParaRPr>
                    </a:p>
                  </a:txBody>
                  <a:tcPr marL="5593" marR="5593" marT="5593" marB="0" anchor="ctr"/>
                </a:tc>
                <a:tc>
                  <a:txBody>
                    <a:bodyPr/>
                    <a:lstStyle/>
                    <a:p>
                      <a:pPr algn="ctr" fontAlgn="ctr"/>
                      <a:r>
                        <a:rPr lang="en-IN" sz="1600" u="none" strike="noStrike" dirty="0">
                          <a:effectLst/>
                        </a:rPr>
                        <a:t>V</a:t>
                      </a:r>
                      <a:endParaRPr lang="en-IN" sz="1600" b="0" i="0" u="none" strike="noStrike" dirty="0">
                        <a:solidFill>
                          <a:srgbClr val="000000"/>
                        </a:solidFill>
                        <a:effectLst/>
                        <a:latin typeface="Calibri" panose="020F0502020204030204" pitchFamily="34" charset="0"/>
                      </a:endParaRPr>
                    </a:p>
                  </a:txBody>
                  <a:tcPr marL="5593" marR="5593" marT="5593" marB="0" anchor="ctr"/>
                </a:tc>
                <a:tc>
                  <a:txBody>
                    <a:bodyPr/>
                    <a:lstStyle/>
                    <a:p>
                      <a:pPr algn="ctr" fontAlgn="ctr"/>
                      <a:r>
                        <a:rPr lang="en-IN" sz="1600" u="none" strike="noStrike">
                          <a:effectLst/>
                        </a:rPr>
                        <a:t>115</a:t>
                      </a:r>
                      <a:endParaRPr lang="en-IN" sz="1600" b="0" i="0" u="none" strike="noStrike">
                        <a:solidFill>
                          <a:srgbClr val="000000"/>
                        </a:solidFill>
                        <a:effectLst/>
                        <a:latin typeface="Calibri" panose="020F0502020204030204" pitchFamily="34" charset="0"/>
                      </a:endParaRPr>
                    </a:p>
                  </a:txBody>
                  <a:tcPr marL="5593" marR="5593" marT="5593" marB="0" anchor="ctr"/>
                </a:tc>
                <a:tc>
                  <a:txBody>
                    <a:bodyPr/>
                    <a:lstStyle/>
                    <a:p>
                      <a:pPr algn="ctr" fontAlgn="ctr"/>
                      <a:r>
                        <a:rPr lang="en-IN" sz="1600" u="none" strike="noStrike">
                          <a:effectLst/>
                        </a:rPr>
                        <a:t>115</a:t>
                      </a:r>
                      <a:endParaRPr lang="en-IN" sz="1600" b="0" i="0" u="none" strike="noStrike">
                        <a:solidFill>
                          <a:srgbClr val="000000"/>
                        </a:solidFill>
                        <a:effectLst/>
                        <a:latin typeface="Calibri" panose="020F0502020204030204" pitchFamily="34" charset="0"/>
                      </a:endParaRPr>
                    </a:p>
                  </a:txBody>
                  <a:tcPr marL="5593" marR="5593" marT="5593" marB="0" anchor="ctr"/>
                </a:tc>
                <a:tc>
                  <a:txBody>
                    <a:bodyPr/>
                    <a:lstStyle/>
                    <a:p>
                      <a:pPr algn="ctr" fontAlgn="ctr"/>
                      <a:r>
                        <a:rPr lang="en-IN" sz="1600" u="none" strike="noStrike">
                          <a:effectLst/>
                        </a:rPr>
                        <a:t>09-01-2024</a:t>
                      </a:r>
                      <a:endParaRPr lang="en-IN" sz="1600" b="0" i="0" u="none" strike="noStrike">
                        <a:solidFill>
                          <a:srgbClr val="000000"/>
                        </a:solidFill>
                        <a:effectLst/>
                        <a:latin typeface="Calibri" panose="020F0502020204030204" pitchFamily="34" charset="0"/>
                      </a:endParaRPr>
                    </a:p>
                  </a:txBody>
                  <a:tcPr marL="5593" marR="5593" marT="5593" marB="0" anchor="ctr"/>
                </a:tc>
                <a:tc>
                  <a:txBody>
                    <a:bodyPr/>
                    <a:lstStyle/>
                    <a:p>
                      <a:pPr algn="ctr" fontAlgn="ctr"/>
                      <a:r>
                        <a:rPr lang="en-IN" sz="1600" u="none" strike="noStrike">
                          <a:effectLst/>
                        </a:rPr>
                        <a:t>14-07-2023</a:t>
                      </a:r>
                      <a:endParaRPr lang="en-IN" sz="1600" b="0" i="0" u="none" strike="noStrike">
                        <a:solidFill>
                          <a:srgbClr val="000000"/>
                        </a:solidFill>
                        <a:effectLst/>
                        <a:latin typeface="Calibri" panose="020F0502020204030204" pitchFamily="34" charset="0"/>
                      </a:endParaRPr>
                    </a:p>
                  </a:txBody>
                  <a:tcPr marL="5593" marR="5593" marT="5593" marB="0" anchor="ctr"/>
                </a:tc>
                <a:tc>
                  <a:txBody>
                    <a:bodyPr/>
                    <a:lstStyle/>
                    <a:p>
                      <a:pPr algn="ctr" fontAlgn="ctr"/>
                      <a:r>
                        <a:rPr lang="en-US" sz="1600" b="0" i="0" u="none" strike="noStrike" dirty="0">
                          <a:solidFill>
                            <a:srgbClr val="000000"/>
                          </a:solidFill>
                          <a:effectLst/>
                          <a:latin typeface="Calibri" panose="020F0502020204030204" pitchFamily="34" charset="0"/>
                        </a:rPr>
                        <a:t>D</a:t>
                      </a:r>
                      <a:r>
                        <a:rPr lang="en-IN" sz="1600" b="0" i="0" u="none" strike="noStrike" dirty="0">
                          <a:solidFill>
                            <a:srgbClr val="000000"/>
                          </a:solidFill>
                          <a:effectLst/>
                          <a:latin typeface="Calibri" panose="020F0502020204030204" pitchFamily="34" charset="0"/>
                        </a:rPr>
                        <a:t>raft claim finalised</a:t>
                      </a:r>
                    </a:p>
                  </a:txBody>
                  <a:tcPr marL="5593" marR="5593" marT="5593" marB="0" anchor="ctr"/>
                </a:tc>
                <a:extLst>
                  <a:ext uri="{0D108BD9-81ED-4DB2-BD59-A6C34878D82A}">
                    <a16:rowId xmlns:a16="http://schemas.microsoft.com/office/drawing/2014/main" xmlns="" val="4090328892"/>
                  </a:ext>
                </a:extLst>
              </a:tr>
              <a:tr h="466972">
                <a:tc>
                  <a:txBody>
                    <a:bodyPr/>
                    <a:lstStyle/>
                    <a:p>
                      <a:pPr algn="ctr" fontAlgn="ctr"/>
                      <a:r>
                        <a:rPr lang="en-IN" sz="1400" u="none" strike="noStrike">
                          <a:effectLst/>
                        </a:rPr>
                        <a:t>4</a:t>
                      </a:r>
                      <a:endParaRPr lang="en-IN" sz="1400" b="0" i="0" u="none" strike="noStrike">
                        <a:solidFill>
                          <a:srgbClr val="000000"/>
                        </a:solidFill>
                        <a:effectLst/>
                        <a:latin typeface="Calibri" panose="020F0502020204030204" pitchFamily="34" charset="0"/>
                      </a:endParaRPr>
                    </a:p>
                  </a:txBody>
                  <a:tcPr marL="5593" marR="5593" marT="5593" marB="0" anchor="ctr"/>
                </a:tc>
                <a:tc>
                  <a:txBody>
                    <a:bodyPr/>
                    <a:lstStyle/>
                    <a:p>
                      <a:pPr algn="ctr" fontAlgn="ctr"/>
                      <a:r>
                        <a:rPr lang="en-IN" sz="1400" u="none" strike="noStrike">
                          <a:effectLst/>
                        </a:rPr>
                        <a:t>Ayana Renewable Power Six Pvt Ltd</a:t>
                      </a:r>
                      <a:endParaRPr lang="en-IN" sz="1400" b="0" i="0" u="none" strike="noStrike">
                        <a:solidFill>
                          <a:srgbClr val="000000"/>
                        </a:solidFill>
                        <a:effectLst/>
                        <a:latin typeface="Times New Roman" panose="02020603050405020304" pitchFamily="18" charset="0"/>
                      </a:endParaRPr>
                    </a:p>
                  </a:txBody>
                  <a:tcPr marL="5593" marR="5593" marT="5593" marB="0" anchor="ctr"/>
                </a:tc>
                <a:tc>
                  <a:txBody>
                    <a:bodyPr/>
                    <a:lstStyle/>
                    <a:p>
                      <a:pPr algn="ctr" fontAlgn="ctr"/>
                      <a:r>
                        <a:rPr lang="en-IN" sz="1600" u="none" strike="noStrike">
                          <a:effectLst/>
                        </a:rPr>
                        <a:t>X</a:t>
                      </a:r>
                      <a:endParaRPr lang="en-IN" sz="1600" b="0" i="0" u="none" strike="noStrike">
                        <a:solidFill>
                          <a:srgbClr val="000000"/>
                        </a:solidFill>
                        <a:effectLst/>
                        <a:latin typeface="Calibri" panose="020F0502020204030204" pitchFamily="34" charset="0"/>
                      </a:endParaRPr>
                    </a:p>
                  </a:txBody>
                  <a:tcPr marL="5593" marR="5593" marT="5593" marB="0" anchor="ctr"/>
                </a:tc>
                <a:tc>
                  <a:txBody>
                    <a:bodyPr/>
                    <a:lstStyle/>
                    <a:p>
                      <a:pPr algn="ctr" fontAlgn="ctr"/>
                      <a:r>
                        <a:rPr lang="en-IN" sz="1600" u="none" strike="noStrike" dirty="0">
                          <a:effectLst/>
                        </a:rPr>
                        <a:t>300</a:t>
                      </a:r>
                      <a:endParaRPr lang="en-IN" sz="1600" b="0" i="0" u="none" strike="noStrike" dirty="0">
                        <a:solidFill>
                          <a:srgbClr val="000000"/>
                        </a:solidFill>
                        <a:effectLst/>
                        <a:latin typeface="Calibri" panose="020F0502020204030204" pitchFamily="34" charset="0"/>
                      </a:endParaRPr>
                    </a:p>
                  </a:txBody>
                  <a:tcPr marL="5593" marR="5593" marT="5593" marB="0" anchor="ctr"/>
                </a:tc>
                <a:tc>
                  <a:txBody>
                    <a:bodyPr/>
                    <a:lstStyle/>
                    <a:p>
                      <a:pPr algn="ctr" fontAlgn="ctr"/>
                      <a:r>
                        <a:rPr lang="en-IN" sz="1600" u="none" strike="noStrike">
                          <a:effectLst/>
                        </a:rPr>
                        <a:t>300</a:t>
                      </a:r>
                      <a:endParaRPr lang="en-IN" sz="1600" b="0" i="0" u="none" strike="noStrike">
                        <a:solidFill>
                          <a:srgbClr val="000000"/>
                        </a:solidFill>
                        <a:effectLst/>
                        <a:latin typeface="Calibri" panose="020F0502020204030204" pitchFamily="34" charset="0"/>
                      </a:endParaRPr>
                    </a:p>
                  </a:txBody>
                  <a:tcPr marL="5593" marR="5593" marT="5593" marB="0" anchor="ctr"/>
                </a:tc>
                <a:tc>
                  <a:txBody>
                    <a:bodyPr/>
                    <a:lstStyle/>
                    <a:p>
                      <a:pPr algn="ctr" fontAlgn="ctr"/>
                      <a:r>
                        <a:rPr lang="en-IN" sz="1600" u="none" strike="noStrike">
                          <a:effectLst/>
                        </a:rPr>
                        <a:t>11-04-2022</a:t>
                      </a:r>
                      <a:endParaRPr lang="en-IN" sz="1600" b="0" i="0" u="none" strike="noStrike">
                        <a:solidFill>
                          <a:srgbClr val="000000"/>
                        </a:solidFill>
                        <a:effectLst/>
                        <a:latin typeface="Calibri" panose="020F0502020204030204" pitchFamily="34" charset="0"/>
                      </a:endParaRPr>
                    </a:p>
                  </a:txBody>
                  <a:tcPr marL="5593" marR="5593" marT="5593" marB="0" anchor="ctr"/>
                </a:tc>
                <a:tc>
                  <a:txBody>
                    <a:bodyPr/>
                    <a:lstStyle/>
                    <a:p>
                      <a:pPr algn="ctr" fontAlgn="ctr"/>
                      <a:r>
                        <a:rPr lang="en-IN" sz="1600" u="none" strike="noStrike">
                          <a:effectLst/>
                        </a:rPr>
                        <a:t>19-02-2024</a:t>
                      </a:r>
                      <a:endParaRPr lang="en-IN" sz="1600" b="0" i="0" u="none" strike="noStrike">
                        <a:solidFill>
                          <a:srgbClr val="000000"/>
                        </a:solidFill>
                        <a:effectLst/>
                        <a:latin typeface="Calibri" panose="020F0502020204030204" pitchFamily="34" charset="0"/>
                      </a:endParaRPr>
                    </a:p>
                  </a:txBody>
                  <a:tcPr marL="5593" marR="5593" marT="5593" marB="0" anchor="ctr"/>
                </a:tc>
                <a:tc>
                  <a:txBody>
                    <a:bodyPr/>
                    <a:lstStyle/>
                    <a:p>
                      <a:pPr algn="ctr" fontAlgn="ctr"/>
                      <a:r>
                        <a:rPr lang="en-IN" sz="1600" u="none" strike="noStrike" dirty="0">
                          <a:effectLst/>
                        </a:rPr>
                        <a:t>response sought</a:t>
                      </a:r>
                      <a:endParaRPr lang="en-IN" sz="1600" b="0" i="0" u="none" strike="noStrike" dirty="0">
                        <a:solidFill>
                          <a:srgbClr val="000000"/>
                        </a:solidFill>
                        <a:effectLst/>
                        <a:latin typeface="Calibri" panose="020F0502020204030204" pitchFamily="34" charset="0"/>
                      </a:endParaRPr>
                    </a:p>
                  </a:txBody>
                  <a:tcPr marL="5593" marR="5593" marT="5593" marB="0" anchor="ctr"/>
                </a:tc>
                <a:extLst>
                  <a:ext uri="{0D108BD9-81ED-4DB2-BD59-A6C34878D82A}">
                    <a16:rowId xmlns:a16="http://schemas.microsoft.com/office/drawing/2014/main" xmlns="" val="3860363441"/>
                  </a:ext>
                </a:extLst>
              </a:tr>
              <a:tr h="251475">
                <a:tc rowSpan="2">
                  <a:txBody>
                    <a:bodyPr/>
                    <a:lstStyle/>
                    <a:p>
                      <a:pPr algn="ctr" fontAlgn="ctr"/>
                      <a:r>
                        <a:rPr lang="en-IN" sz="1400" u="none" strike="noStrike">
                          <a:effectLst/>
                        </a:rPr>
                        <a:t>5</a:t>
                      </a:r>
                      <a:endParaRPr lang="en-IN" sz="1400" b="0" i="0" u="none" strike="noStrike">
                        <a:solidFill>
                          <a:srgbClr val="000000"/>
                        </a:solidFill>
                        <a:effectLst/>
                        <a:latin typeface="Calibri" panose="020F0502020204030204" pitchFamily="34" charset="0"/>
                      </a:endParaRPr>
                    </a:p>
                  </a:txBody>
                  <a:tcPr marL="5593" marR="5593" marT="5593" marB="0" anchor="ctr"/>
                </a:tc>
                <a:tc rowSpan="2">
                  <a:txBody>
                    <a:bodyPr/>
                    <a:lstStyle/>
                    <a:p>
                      <a:pPr algn="ctr" fontAlgn="ctr"/>
                      <a:r>
                        <a:rPr lang="sv-SE" sz="1400" u="none" strike="noStrike" dirty="0">
                          <a:effectLst/>
                        </a:rPr>
                        <a:t>Vena Energy Vidyuth Pvt. Ltd.</a:t>
                      </a:r>
                      <a:endParaRPr lang="sv-SE" sz="1400" b="0" i="0" u="none" strike="noStrike" dirty="0">
                        <a:solidFill>
                          <a:srgbClr val="000000"/>
                        </a:solidFill>
                        <a:effectLst/>
                        <a:latin typeface="Calibri" panose="020F0502020204030204" pitchFamily="34" charset="0"/>
                      </a:endParaRPr>
                    </a:p>
                  </a:txBody>
                  <a:tcPr marL="5593" marR="5593" marT="5593" marB="0" anchor="ctr"/>
                </a:tc>
                <a:tc rowSpan="2">
                  <a:txBody>
                    <a:bodyPr/>
                    <a:lstStyle/>
                    <a:p>
                      <a:pPr algn="ctr" fontAlgn="ctr"/>
                      <a:r>
                        <a:rPr lang="en-IN" sz="1600" u="none" strike="noStrike">
                          <a:effectLst/>
                        </a:rPr>
                        <a:t>XI</a:t>
                      </a:r>
                      <a:endParaRPr lang="en-IN" sz="1600" b="0" i="0" u="none" strike="noStrike">
                        <a:solidFill>
                          <a:srgbClr val="000000"/>
                        </a:solidFill>
                        <a:effectLst/>
                        <a:latin typeface="Calibri" panose="020F0502020204030204" pitchFamily="34" charset="0"/>
                      </a:endParaRPr>
                    </a:p>
                  </a:txBody>
                  <a:tcPr marL="5593" marR="5593" marT="5593" marB="0" anchor="ctr"/>
                </a:tc>
                <a:tc rowSpan="2">
                  <a:txBody>
                    <a:bodyPr/>
                    <a:lstStyle/>
                    <a:p>
                      <a:pPr algn="ctr" fontAlgn="ctr"/>
                      <a:r>
                        <a:rPr lang="en-IN" sz="1600" u="none" strike="noStrike">
                          <a:effectLst/>
                        </a:rPr>
                        <a:t>160</a:t>
                      </a:r>
                      <a:endParaRPr lang="en-IN" sz="1600" b="0" i="0" u="none" strike="noStrike">
                        <a:solidFill>
                          <a:srgbClr val="000000"/>
                        </a:solidFill>
                        <a:effectLst/>
                        <a:latin typeface="Calibri" panose="020F0502020204030204" pitchFamily="34" charset="0"/>
                      </a:endParaRPr>
                    </a:p>
                  </a:txBody>
                  <a:tcPr marL="5593" marR="5593" marT="5593" marB="0" anchor="ctr"/>
                </a:tc>
                <a:tc rowSpan="2">
                  <a:txBody>
                    <a:bodyPr/>
                    <a:lstStyle/>
                    <a:p>
                      <a:pPr algn="ctr" fontAlgn="ctr"/>
                      <a:r>
                        <a:rPr lang="en-IN" sz="1600" u="none" strike="noStrike" dirty="0">
                          <a:effectLst/>
                        </a:rPr>
                        <a:t>160</a:t>
                      </a:r>
                      <a:endParaRPr lang="en-IN" sz="1600" b="0" i="0" u="none" strike="noStrike" dirty="0">
                        <a:solidFill>
                          <a:srgbClr val="000000"/>
                        </a:solidFill>
                        <a:effectLst/>
                        <a:latin typeface="Calibri" panose="020F0502020204030204" pitchFamily="34" charset="0"/>
                      </a:endParaRPr>
                    </a:p>
                  </a:txBody>
                  <a:tcPr marL="5593" marR="5593" marT="5593" marB="0" anchor="ctr"/>
                </a:tc>
                <a:tc rowSpan="2">
                  <a:txBody>
                    <a:bodyPr/>
                    <a:lstStyle/>
                    <a:p>
                      <a:pPr algn="ctr" fontAlgn="ctr"/>
                      <a:r>
                        <a:rPr lang="en-IN" sz="1600" u="none" strike="noStrike">
                          <a:effectLst/>
                        </a:rPr>
                        <a:t>12-01-2024</a:t>
                      </a:r>
                      <a:endParaRPr lang="en-IN" sz="1600" b="0" i="0" u="none" strike="noStrike">
                        <a:solidFill>
                          <a:srgbClr val="000000"/>
                        </a:solidFill>
                        <a:effectLst/>
                        <a:latin typeface="Calibri" panose="020F0502020204030204" pitchFamily="34" charset="0"/>
                      </a:endParaRPr>
                    </a:p>
                  </a:txBody>
                  <a:tcPr marL="5593" marR="5593" marT="5593" marB="0" anchor="ctr"/>
                </a:tc>
                <a:tc rowSpan="2">
                  <a:txBody>
                    <a:bodyPr/>
                    <a:lstStyle/>
                    <a:p>
                      <a:pPr algn="ctr" fontAlgn="ctr"/>
                      <a:r>
                        <a:rPr lang="en-IN" sz="1600" u="none" strike="noStrike">
                          <a:effectLst/>
                        </a:rPr>
                        <a:t>01-10-2024</a:t>
                      </a:r>
                      <a:endParaRPr lang="en-IN" sz="1600" b="0" i="0" u="none" strike="noStrike">
                        <a:solidFill>
                          <a:srgbClr val="000000"/>
                        </a:solidFill>
                        <a:effectLst/>
                        <a:latin typeface="Calibri" panose="020F0502020204030204" pitchFamily="34" charset="0"/>
                      </a:endParaRPr>
                    </a:p>
                  </a:txBody>
                  <a:tcPr marL="5593" marR="5593" marT="5593" marB="0" anchor="ctr"/>
                </a:tc>
                <a:tc>
                  <a:txBody>
                    <a:bodyPr/>
                    <a:lstStyle/>
                    <a:p>
                      <a:pPr algn="ctr" fontAlgn="ctr"/>
                      <a:r>
                        <a:rPr lang="en-IN" sz="1600" u="none" strike="noStrike" dirty="0">
                          <a:effectLst/>
                        </a:rPr>
                        <a:t>documents sought for GST</a:t>
                      </a:r>
                      <a:endParaRPr lang="en-IN" sz="1600" b="0" i="0" u="none" strike="noStrike" dirty="0">
                        <a:solidFill>
                          <a:srgbClr val="000000"/>
                        </a:solidFill>
                        <a:effectLst/>
                        <a:latin typeface="Calibri" panose="020F0502020204030204" pitchFamily="34" charset="0"/>
                      </a:endParaRPr>
                    </a:p>
                  </a:txBody>
                  <a:tcPr marL="5593" marR="5593" marT="5593" marB="0" anchor="ctr"/>
                </a:tc>
                <a:extLst>
                  <a:ext uri="{0D108BD9-81ED-4DB2-BD59-A6C34878D82A}">
                    <a16:rowId xmlns:a16="http://schemas.microsoft.com/office/drawing/2014/main" xmlns="" val="3407131329"/>
                  </a:ext>
                </a:extLst>
              </a:tr>
              <a:tr h="251475">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fontAlgn="ctr"/>
                      <a:r>
                        <a:rPr lang="en-IN" sz="1600" u="none" strike="noStrike" dirty="0">
                          <a:effectLst/>
                        </a:rPr>
                        <a:t>draft claim final for BCD</a:t>
                      </a:r>
                      <a:endParaRPr lang="en-IN" sz="1600" b="0" i="0" u="none" strike="noStrike" dirty="0">
                        <a:solidFill>
                          <a:srgbClr val="000000"/>
                        </a:solidFill>
                        <a:effectLst/>
                        <a:latin typeface="Calibri" panose="020F0502020204030204" pitchFamily="34" charset="0"/>
                      </a:endParaRPr>
                    </a:p>
                  </a:txBody>
                  <a:tcPr marL="5593" marR="5593" marT="5593" marB="0" anchor="ctr"/>
                </a:tc>
                <a:extLst>
                  <a:ext uri="{0D108BD9-81ED-4DB2-BD59-A6C34878D82A}">
                    <a16:rowId xmlns:a16="http://schemas.microsoft.com/office/drawing/2014/main" xmlns="" val="734801085"/>
                  </a:ext>
                </a:extLst>
              </a:tr>
              <a:tr h="565342">
                <a:tc>
                  <a:txBody>
                    <a:bodyPr/>
                    <a:lstStyle/>
                    <a:p>
                      <a:pPr algn="ctr" fontAlgn="ctr"/>
                      <a:r>
                        <a:rPr lang="en-IN" sz="1400" u="none" strike="noStrike">
                          <a:effectLst/>
                        </a:rPr>
                        <a:t>6</a:t>
                      </a:r>
                      <a:endParaRPr lang="en-IN" sz="1400" b="0" i="0" u="none" strike="noStrike">
                        <a:solidFill>
                          <a:srgbClr val="000000"/>
                        </a:solidFill>
                        <a:effectLst/>
                        <a:latin typeface="Calibri" panose="020F0502020204030204" pitchFamily="34" charset="0"/>
                      </a:endParaRPr>
                    </a:p>
                  </a:txBody>
                  <a:tcPr marL="5593" marR="5593" marT="5593" marB="0" anchor="ctr"/>
                </a:tc>
                <a:tc>
                  <a:txBody>
                    <a:bodyPr/>
                    <a:lstStyle/>
                    <a:p>
                      <a:pPr algn="ctr" fontAlgn="ctr"/>
                      <a:r>
                        <a:rPr lang="en-IN" sz="1400" u="none" strike="noStrike">
                          <a:effectLst/>
                        </a:rPr>
                        <a:t>Ostro Energy Private Limited</a:t>
                      </a:r>
                      <a:endParaRPr lang="en-IN" sz="1400" b="0" i="0" u="none" strike="noStrike">
                        <a:solidFill>
                          <a:srgbClr val="000000"/>
                        </a:solidFill>
                        <a:effectLst/>
                        <a:latin typeface="Times New Roman" panose="02020603050405020304" pitchFamily="18" charset="0"/>
                      </a:endParaRPr>
                    </a:p>
                  </a:txBody>
                  <a:tcPr marL="5593" marR="5593" marT="5593" marB="0" anchor="ctr"/>
                </a:tc>
                <a:tc>
                  <a:txBody>
                    <a:bodyPr/>
                    <a:lstStyle/>
                    <a:p>
                      <a:pPr algn="ctr" fontAlgn="ctr"/>
                      <a:r>
                        <a:rPr lang="en-IN" sz="1600" u="none" strike="noStrike" dirty="0">
                          <a:effectLst/>
                        </a:rPr>
                        <a:t>VII</a:t>
                      </a:r>
                      <a:endParaRPr lang="en-IN" sz="1600" b="0" i="0" u="none" strike="noStrike" dirty="0">
                        <a:solidFill>
                          <a:srgbClr val="000000"/>
                        </a:solidFill>
                        <a:effectLst/>
                        <a:latin typeface="Calibri" panose="020F0502020204030204" pitchFamily="34" charset="0"/>
                      </a:endParaRPr>
                    </a:p>
                  </a:txBody>
                  <a:tcPr marL="5593" marR="5593" marT="5593" marB="0" anchor="ctr"/>
                </a:tc>
                <a:tc>
                  <a:txBody>
                    <a:bodyPr/>
                    <a:lstStyle/>
                    <a:p>
                      <a:pPr algn="ctr" fontAlgn="ctr"/>
                      <a:r>
                        <a:rPr lang="en-IN" sz="1600" u="none" strike="noStrike" dirty="0">
                          <a:effectLst/>
                        </a:rPr>
                        <a:t>50</a:t>
                      </a:r>
                      <a:endParaRPr lang="en-IN" sz="1600" b="0" i="0" u="none" strike="noStrike" dirty="0">
                        <a:solidFill>
                          <a:srgbClr val="000000"/>
                        </a:solidFill>
                        <a:effectLst/>
                        <a:latin typeface="Calibri" panose="020F0502020204030204" pitchFamily="34" charset="0"/>
                      </a:endParaRPr>
                    </a:p>
                  </a:txBody>
                  <a:tcPr marL="5593" marR="5593" marT="5593" marB="0" anchor="ctr"/>
                </a:tc>
                <a:tc>
                  <a:txBody>
                    <a:bodyPr/>
                    <a:lstStyle/>
                    <a:p>
                      <a:pPr algn="ctr" fontAlgn="ctr"/>
                      <a:r>
                        <a:rPr lang="en-IN" sz="1600" u="none" strike="noStrike" dirty="0">
                          <a:effectLst/>
                        </a:rPr>
                        <a:t>50</a:t>
                      </a:r>
                      <a:endParaRPr lang="en-IN" sz="1600" b="0" i="0" u="none" strike="noStrike" dirty="0">
                        <a:solidFill>
                          <a:srgbClr val="000000"/>
                        </a:solidFill>
                        <a:effectLst/>
                        <a:latin typeface="Calibri" panose="020F0502020204030204" pitchFamily="34" charset="0"/>
                      </a:endParaRPr>
                    </a:p>
                  </a:txBody>
                  <a:tcPr marL="5593" marR="5593" marT="5593" marB="0" anchor="ctr"/>
                </a:tc>
                <a:tc>
                  <a:txBody>
                    <a:bodyPr/>
                    <a:lstStyle/>
                    <a:p>
                      <a:pPr algn="ctr" fontAlgn="ctr"/>
                      <a:r>
                        <a:rPr lang="en-IN" sz="1600" u="none" strike="noStrike" dirty="0">
                          <a:effectLst/>
                        </a:rPr>
                        <a:t>26-12-2023</a:t>
                      </a:r>
                      <a:endParaRPr lang="en-IN" sz="1600" b="0" i="0" u="none" strike="noStrike" dirty="0">
                        <a:solidFill>
                          <a:srgbClr val="000000"/>
                        </a:solidFill>
                        <a:effectLst/>
                        <a:latin typeface="Calibri" panose="020F0502020204030204" pitchFamily="34" charset="0"/>
                      </a:endParaRPr>
                    </a:p>
                  </a:txBody>
                  <a:tcPr marL="5593" marR="5593" marT="5593" marB="0" anchor="ctr"/>
                </a:tc>
                <a:tc>
                  <a:txBody>
                    <a:bodyPr/>
                    <a:lstStyle/>
                    <a:p>
                      <a:pPr algn="ctr" fontAlgn="ctr"/>
                      <a:r>
                        <a:rPr lang="en-IN" sz="1600" u="none" strike="noStrike">
                          <a:effectLst/>
                        </a:rPr>
                        <a:t>05-12-2022</a:t>
                      </a:r>
                      <a:endParaRPr lang="en-IN" sz="1600" b="0" i="0" u="none" strike="noStrike">
                        <a:solidFill>
                          <a:srgbClr val="000000"/>
                        </a:solidFill>
                        <a:effectLst/>
                        <a:latin typeface="Calibri" panose="020F0502020204030204" pitchFamily="34" charset="0"/>
                      </a:endParaRPr>
                    </a:p>
                  </a:txBody>
                  <a:tcPr marL="5593" marR="5593" marT="5593" marB="0" anchor="ctr"/>
                </a:tc>
                <a:tc>
                  <a:txBody>
                    <a:bodyPr/>
                    <a:lstStyle/>
                    <a:p>
                      <a:pPr algn="ctr" fontAlgn="ctr"/>
                      <a:r>
                        <a:rPr lang="en-US" sz="1600" u="none" strike="noStrike" dirty="0">
                          <a:effectLst/>
                        </a:rPr>
                        <a:t> carrying cost claim under evaluation</a:t>
                      </a:r>
                      <a:endParaRPr lang="en-US" sz="1600" b="0" i="0" u="none" strike="noStrike" dirty="0">
                        <a:solidFill>
                          <a:srgbClr val="000000"/>
                        </a:solidFill>
                        <a:effectLst/>
                        <a:latin typeface="Calibri" panose="020F0502020204030204" pitchFamily="34" charset="0"/>
                      </a:endParaRPr>
                    </a:p>
                  </a:txBody>
                  <a:tcPr marL="5593" marR="5593" marT="5593" marB="0" anchor="ctr"/>
                </a:tc>
                <a:extLst>
                  <a:ext uri="{0D108BD9-81ED-4DB2-BD59-A6C34878D82A}">
                    <a16:rowId xmlns:a16="http://schemas.microsoft.com/office/drawing/2014/main" xmlns="" val="1034343251"/>
                  </a:ext>
                </a:extLst>
              </a:tr>
              <a:tr h="466972">
                <a:tc>
                  <a:txBody>
                    <a:bodyPr/>
                    <a:lstStyle/>
                    <a:p>
                      <a:pPr algn="ctr" fontAlgn="ctr"/>
                      <a:r>
                        <a:rPr lang="en-IN" sz="1400" u="none" strike="noStrike">
                          <a:effectLst/>
                        </a:rPr>
                        <a:t>7</a:t>
                      </a:r>
                      <a:endParaRPr lang="en-IN" sz="1400" b="0" i="0" u="none" strike="noStrike">
                        <a:solidFill>
                          <a:srgbClr val="000000"/>
                        </a:solidFill>
                        <a:effectLst/>
                        <a:latin typeface="Calibri" panose="020F0502020204030204" pitchFamily="34" charset="0"/>
                      </a:endParaRPr>
                    </a:p>
                  </a:txBody>
                  <a:tcPr marL="5593" marR="5593" marT="5593" marB="0" anchor="ctr"/>
                </a:tc>
                <a:tc>
                  <a:txBody>
                    <a:bodyPr/>
                    <a:lstStyle/>
                    <a:p>
                      <a:pPr algn="ctr" fontAlgn="ctr"/>
                      <a:r>
                        <a:rPr lang="en-IN" sz="1400" u="none" strike="noStrike">
                          <a:effectLst/>
                        </a:rPr>
                        <a:t>Ostro Energy Private Limited</a:t>
                      </a:r>
                      <a:endParaRPr lang="en-IN" sz="1400" b="0" i="0" u="none" strike="noStrike">
                        <a:solidFill>
                          <a:srgbClr val="000000"/>
                        </a:solidFill>
                        <a:effectLst/>
                        <a:latin typeface="Times New Roman" panose="02020603050405020304" pitchFamily="18" charset="0"/>
                      </a:endParaRPr>
                    </a:p>
                  </a:txBody>
                  <a:tcPr marL="5593" marR="5593" marT="5593" marB="0" anchor="ctr"/>
                </a:tc>
                <a:tc>
                  <a:txBody>
                    <a:bodyPr/>
                    <a:lstStyle/>
                    <a:p>
                      <a:pPr algn="ctr" fontAlgn="ctr"/>
                      <a:r>
                        <a:rPr lang="en-IN" sz="1600" u="none" strike="noStrike">
                          <a:effectLst/>
                        </a:rPr>
                        <a:t>VI</a:t>
                      </a:r>
                      <a:endParaRPr lang="en-IN" sz="1600" b="0" i="0" u="none" strike="noStrike">
                        <a:solidFill>
                          <a:srgbClr val="000000"/>
                        </a:solidFill>
                        <a:effectLst/>
                        <a:latin typeface="Calibri" panose="020F0502020204030204" pitchFamily="34" charset="0"/>
                      </a:endParaRPr>
                    </a:p>
                  </a:txBody>
                  <a:tcPr marL="5593" marR="5593" marT="5593" marB="0" anchor="ctr"/>
                </a:tc>
                <a:tc>
                  <a:txBody>
                    <a:bodyPr/>
                    <a:lstStyle/>
                    <a:p>
                      <a:pPr algn="ctr" fontAlgn="ctr"/>
                      <a:r>
                        <a:rPr lang="en-IN" sz="1600" u="none" strike="noStrike">
                          <a:effectLst/>
                        </a:rPr>
                        <a:t>300</a:t>
                      </a:r>
                      <a:endParaRPr lang="en-IN" sz="1600" b="0" i="0" u="none" strike="noStrike">
                        <a:solidFill>
                          <a:srgbClr val="000000"/>
                        </a:solidFill>
                        <a:effectLst/>
                        <a:latin typeface="Calibri" panose="020F0502020204030204" pitchFamily="34" charset="0"/>
                      </a:endParaRPr>
                    </a:p>
                  </a:txBody>
                  <a:tcPr marL="5593" marR="5593" marT="5593" marB="0" anchor="ctr"/>
                </a:tc>
                <a:tc>
                  <a:txBody>
                    <a:bodyPr/>
                    <a:lstStyle/>
                    <a:p>
                      <a:pPr algn="ctr" fontAlgn="ctr"/>
                      <a:r>
                        <a:rPr lang="en-IN" sz="1600" u="none" strike="noStrike" dirty="0">
                          <a:effectLst/>
                        </a:rPr>
                        <a:t>199.5</a:t>
                      </a:r>
                      <a:endParaRPr lang="en-IN" sz="1600" b="0" i="0" u="none" strike="noStrike" dirty="0">
                        <a:solidFill>
                          <a:srgbClr val="000000"/>
                        </a:solidFill>
                        <a:effectLst/>
                        <a:latin typeface="Calibri" panose="020F0502020204030204" pitchFamily="34" charset="0"/>
                      </a:endParaRPr>
                    </a:p>
                  </a:txBody>
                  <a:tcPr marL="5593" marR="5593" marT="5593" marB="0" anchor="ctr"/>
                </a:tc>
                <a:tc>
                  <a:txBody>
                    <a:bodyPr/>
                    <a:lstStyle/>
                    <a:p>
                      <a:pPr algn="ctr" fontAlgn="ctr"/>
                      <a:r>
                        <a:rPr lang="en-IN" sz="1600" u="none" strike="noStrike" dirty="0">
                          <a:effectLst/>
                        </a:rPr>
                        <a:t>19-05-2024</a:t>
                      </a:r>
                      <a:endParaRPr lang="en-IN" sz="1600" b="0" i="0" u="none" strike="noStrike" dirty="0">
                        <a:solidFill>
                          <a:srgbClr val="000000"/>
                        </a:solidFill>
                        <a:effectLst/>
                        <a:latin typeface="Calibri" panose="020F0502020204030204" pitchFamily="34" charset="0"/>
                      </a:endParaRPr>
                    </a:p>
                  </a:txBody>
                  <a:tcPr marL="5593" marR="5593" marT="5593" marB="0" anchor="ctr"/>
                </a:tc>
                <a:tc>
                  <a:txBody>
                    <a:bodyPr/>
                    <a:lstStyle/>
                    <a:p>
                      <a:pPr algn="ctr" fontAlgn="ctr"/>
                      <a:r>
                        <a:rPr lang="en-IN" sz="1600" u="none" strike="noStrike" dirty="0">
                          <a:effectLst/>
                        </a:rPr>
                        <a:t>09-09-2022</a:t>
                      </a:r>
                      <a:endParaRPr lang="en-IN" sz="1600" b="0" i="0" u="none" strike="noStrike" dirty="0">
                        <a:solidFill>
                          <a:srgbClr val="000000"/>
                        </a:solidFill>
                        <a:effectLst/>
                        <a:latin typeface="Calibri" panose="020F0502020204030204" pitchFamily="34" charset="0"/>
                      </a:endParaRPr>
                    </a:p>
                  </a:txBody>
                  <a:tcPr marL="5593" marR="5593" marT="5593" marB="0" anchor="ctr"/>
                </a:tc>
                <a:tc>
                  <a:txBody>
                    <a:bodyPr/>
                    <a:lstStyle/>
                    <a:p>
                      <a:pPr algn="ctr" fontAlgn="ctr"/>
                      <a:r>
                        <a:rPr lang="en-IN" sz="1600" u="none" strike="noStrike" dirty="0">
                          <a:effectLst/>
                        </a:rPr>
                        <a:t>documents under evaluation</a:t>
                      </a:r>
                      <a:endParaRPr lang="en-IN" sz="1600" b="0" i="0" u="none" strike="noStrike" dirty="0">
                        <a:solidFill>
                          <a:srgbClr val="000000"/>
                        </a:solidFill>
                        <a:effectLst/>
                        <a:latin typeface="Calibri" panose="020F0502020204030204" pitchFamily="34" charset="0"/>
                      </a:endParaRPr>
                    </a:p>
                  </a:txBody>
                  <a:tcPr marL="5593" marR="5593" marT="5593" marB="0" anchor="ctr"/>
                </a:tc>
                <a:extLst>
                  <a:ext uri="{0D108BD9-81ED-4DB2-BD59-A6C34878D82A}">
                    <a16:rowId xmlns:a16="http://schemas.microsoft.com/office/drawing/2014/main" xmlns="" val="173475313"/>
                  </a:ext>
                </a:extLst>
              </a:tr>
              <a:tr h="469104">
                <a:tc>
                  <a:txBody>
                    <a:bodyPr/>
                    <a:lstStyle/>
                    <a:p>
                      <a:pPr algn="ctr" fontAlgn="ctr"/>
                      <a:r>
                        <a:rPr lang="en-IN" sz="1400" u="none" strike="noStrike">
                          <a:effectLst/>
                        </a:rPr>
                        <a:t>8</a:t>
                      </a:r>
                      <a:endParaRPr lang="en-IN" sz="1400" b="0" i="0" u="none" strike="noStrike">
                        <a:solidFill>
                          <a:srgbClr val="000000"/>
                        </a:solidFill>
                        <a:effectLst/>
                        <a:latin typeface="Calibri" panose="020F0502020204030204" pitchFamily="34" charset="0"/>
                      </a:endParaRPr>
                    </a:p>
                  </a:txBody>
                  <a:tcPr marL="5593" marR="5593" marT="5593" marB="0" anchor="ctr"/>
                </a:tc>
                <a:tc>
                  <a:txBody>
                    <a:bodyPr/>
                    <a:lstStyle/>
                    <a:p>
                      <a:pPr algn="ctr" fontAlgn="ctr"/>
                      <a:r>
                        <a:rPr lang="en-IN" sz="1400" u="none" strike="noStrike">
                          <a:effectLst/>
                        </a:rPr>
                        <a:t>JSW Future Energy Ltd</a:t>
                      </a:r>
                      <a:endParaRPr lang="en-IN" sz="1400" b="0" i="0" u="none" strike="noStrike">
                        <a:solidFill>
                          <a:srgbClr val="000000"/>
                        </a:solidFill>
                        <a:effectLst/>
                        <a:latin typeface="Times New Roman" panose="02020603050405020304" pitchFamily="18" charset="0"/>
                      </a:endParaRPr>
                    </a:p>
                  </a:txBody>
                  <a:tcPr marL="5593" marR="5593" marT="5593" marB="0" anchor="ctr"/>
                </a:tc>
                <a:tc>
                  <a:txBody>
                    <a:bodyPr/>
                    <a:lstStyle/>
                    <a:p>
                      <a:pPr algn="ctr" fontAlgn="ctr"/>
                      <a:r>
                        <a:rPr lang="en-IN" sz="1600" u="none" strike="noStrike">
                          <a:effectLst/>
                        </a:rPr>
                        <a:t>X</a:t>
                      </a:r>
                      <a:endParaRPr lang="en-IN" sz="1600" b="0" i="0" u="none" strike="noStrike">
                        <a:solidFill>
                          <a:srgbClr val="000000"/>
                        </a:solidFill>
                        <a:effectLst/>
                        <a:latin typeface="Calibri" panose="020F0502020204030204" pitchFamily="34" charset="0"/>
                      </a:endParaRPr>
                    </a:p>
                  </a:txBody>
                  <a:tcPr marL="5593" marR="5593" marT="5593" marB="0" anchor="ctr"/>
                </a:tc>
                <a:tc>
                  <a:txBody>
                    <a:bodyPr/>
                    <a:lstStyle/>
                    <a:p>
                      <a:pPr algn="ctr" fontAlgn="ctr"/>
                      <a:r>
                        <a:rPr lang="en-IN" sz="1600" u="none" strike="noStrike">
                          <a:effectLst/>
                        </a:rPr>
                        <a:t>150</a:t>
                      </a:r>
                      <a:endParaRPr lang="en-IN" sz="1600" b="0" i="0" u="none" strike="noStrike">
                        <a:solidFill>
                          <a:srgbClr val="000000"/>
                        </a:solidFill>
                        <a:effectLst/>
                        <a:latin typeface="Calibri" panose="020F0502020204030204" pitchFamily="34" charset="0"/>
                      </a:endParaRPr>
                    </a:p>
                  </a:txBody>
                  <a:tcPr marL="5593" marR="5593" marT="5593" marB="0" anchor="ctr"/>
                </a:tc>
                <a:tc>
                  <a:txBody>
                    <a:bodyPr/>
                    <a:lstStyle/>
                    <a:p>
                      <a:pPr algn="ctr" fontAlgn="ctr"/>
                      <a:r>
                        <a:rPr lang="en-IN" sz="1600" u="none" strike="noStrike">
                          <a:effectLst/>
                        </a:rPr>
                        <a:t>150</a:t>
                      </a:r>
                      <a:endParaRPr lang="en-IN" sz="1600" b="0" i="0" u="none" strike="noStrike">
                        <a:solidFill>
                          <a:srgbClr val="000000"/>
                        </a:solidFill>
                        <a:effectLst/>
                        <a:latin typeface="Calibri" panose="020F0502020204030204" pitchFamily="34" charset="0"/>
                      </a:endParaRPr>
                    </a:p>
                  </a:txBody>
                  <a:tcPr marL="5593" marR="5593" marT="5593" marB="0" anchor="ctr"/>
                </a:tc>
                <a:tc>
                  <a:txBody>
                    <a:bodyPr/>
                    <a:lstStyle/>
                    <a:p>
                      <a:pPr algn="ctr" fontAlgn="ctr"/>
                      <a:r>
                        <a:rPr lang="en-IN" sz="1600" u="none" strike="noStrike">
                          <a:effectLst/>
                        </a:rPr>
                        <a:t>11-04-2022</a:t>
                      </a:r>
                      <a:endParaRPr lang="en-IN" sz="1600" b="0" i="0" u="none" strike="noStrike">
                        <a:solidFill>
                          <a:srgbClr val="000000"/>
                        </a:solidFill>
                        <a:effectLst/>
                        <a:latin typeface="Calibri" panose="020F0502020204030204" pitchFamily="34" charset="0"/>
                      </a:endParaRPr>
                    </a:p>
                  </a:txBody>
                  <a:tcPr marL="5593" marR="5593" marT="5593" marB="0" anchor="ctr"/>
                </a:tc>
                <a:tc>
                  <a:txBody>
                    <a:bodyPr/>
                    <a:lstStyle/>
                    <a:p>
                      <a:pPr algn="ctr" fontAlgn="ctr"/>
                      <a:r>
                        <a:rPr lang="en-IN" sz="1600" u="none" strike="noStrike" dirty="0">
                          <a:effectLst/>
                        </a:rPr>
                        <a:t>14-11-2024</a:t>
                      </a:r>
                      <a:endParaRPr lang="en-IN" sz="1600" b="0" i="0" u="none" strike="noStrike" dirty="0">
                        <a:solidFill>
                          <a:srgbClr val="000000"/>
                        </a:solidFill>
                        <a:effectLst/>
                        <a:latin typeface="Calibri" panose="020F0502020204030204" pitchFamily="34" charset="0"/>
                      </a:endParaRPr>
                    </a:p>
                  </a:txBody>
                  <a:tcPr marL="5593" marR="5593" marT="5593" marB="0" anchor="ctr"/>
                </a:tc>
                <a:tc>
                  <a:txBody>
                    <a:bodyPr/>
                    <a:lstStyle/>
                    <a:p>
                      <a:pPr algn="ctr" fontAlgn="ctr"/>
                      <a:r>
                        <a:rPr lang="en-IN" sz="1600" u="none" strike="noStrike" dirty="0">
                          <a:effectLst/>
                        </a:rPr>
                        <a:t>Documents and clarifications sought</a:t>
                      </a:r>
                      <a:endParaRPr lang="en-IN" sz="1600" b="0" i="0" u="none" strike="noStrike" dirty="0">
                        <a:solidFill>
                          <a:srgbClr val="000000"/>
                        </a:solidFill>
                        <a:effectLst/>
                        <a:latin typeface="Calibri" panose="020F0502020204030204" pitchFamily="34" charset="0"/>
                      </a:endParaRPr>
                    </a:p>
                  </a:txBody>
                  <a:tcPr marL="5593" marR="5593" marT="5593" marB="0" anchor="ctr"/>
                </a:tc>
                <a:extLst>
                  <a:ext uri="{0D108BD9-81ED-4DB2-BD59-A6C34878D82A}">
                    <a16:rowId xmlns:a16="http://schemas.microsoft.com/office/drawing/2014/main" xmlns="" val="1871815756"/>
                  </a:ext>
                </a:extLst>
              </a:tr>
              <a:tr h="565342">
                <a:tc>
                  <a:txBody>
                    <a:bodyPr/>
                    <a:lstStyle/>
                    <a:p>
                      <a:pPr algn="ctr" fontAlgn="ctr"/>
                      <a:r>
                        <a:rPr lang="en-IN" sz="1400" u="none" strike="noStrike">
                          <a:effectLst/>
                        </a:rPr>
                        <a:t>9</a:t>
                      </a:r>
                      <a:endParaRPr lang="en-IN" sz="1400" b="0" i="0" u="none" strike="noStrike">
                        <a:solidFill>
                          <a:srgbClr val="000000"/>
                        </a:solidFill>
                        <a:effectLst/>
                        <a:latin typeface="Calibri" panose="020F0502020204030204" pitchFamily="34" charset="0"/>
                      </a:endParaRPr>
                    </a:p>
                  </a:txBody>
                  <a:tcPr marL="5593" marR="5593" marT="5593" marB="0" anchor="ctr"/>
                </a:tc>
                <a:tc>
                  <a:txBody>
                    <a:bodyPr/>
                    <a:lstStyle/>
                    <a:p>
                      <a:pPr algn="ctr" fontAlgn="ctr"/>
                      <a:r>
                        <a:rPr lang="en-IN" sz="1400" u="none" strike="noStrike">
                          <a:effectLst/>
                        </a:rPr>
                        <a:t>Sitac Kabini Renewables Private Limited</a:t>
                      </a:r>
                      <a:endParaRPr lang="en-IN" sz="1400" b="0" i="0" u="none" strike="noStrike">
                        <a:solidFill>
                          <a:srgbClr val="000000"/>
                        </a:solidFill>
                        <a:effectLst/>
                        <a:latin typeface="Times New Roman" panose="02020603050405020304" pitchFamily="18" charset="0"/>
                      </a:endParaRPr>
                    </a:p>
                  </a:txBody>
                  <a:tcPr marL="5593" marR="5593" marT="5593" marB="0" anchor="ctr"/>
                </a:tc>
                <a:tc>
                  <a:txBody>
                    <a:bodyPr/>
                    <a:lstStyle/>
                    <a:p>
                      <a:pPr algn="ctr" fontAlgn="ctr"/>
                      <a:r>
                        <a:rPr lang="en-IN" sz="1600" u="none" strike="noStrike">
                          <a:effectLst/>
                        </a:rPr>
                        <a:t>V</a:t>
                      </a:r>
                      <a:endParaRPr lang="en-IN" sz="1600" b="0" i="0" u="none" strike="noStrike">
                        <a:solidFill>
                          <a:srgbClr val="000000"/>
                        </a:solidFill>
                        <a:effectLst/>
                        <a:latin typeface="Calibri" panose="020F0502020204030204" pitchFamily="34" charset="0"/>
                      </a:endParaRPr>
                    </a:p>
                  </a:txBody>
                  <a:tcPr marL="5593" marR="5593" marT="5593" marB="0" anchor="ctr"/>
                </a:tc>
                <a:tc>
                  <a:txBody>
                    <a:bodyPr/>
                    <a:lstStyle/>
                    <a:p>
                      <a:pPr algn="ctr" fontAlgn="ctr"/>
                      <a:r>
                        <a:rPr lang="en-IN" sz="1600" u="none" strike="noStrike">
                          <a:effectLst/>
                        </a:rPr>
                        <a:t>300</a:t>
                      </a:r>
                      <a:endParaRPr lang="en-IN" sz="1600" b="0" i="0" u="none" strike="noStrike">
                        <a:solidFill>
                          <a:srgbClr val="000000"/>
                        </a:solidFill>
                        <a:effectLst/>
                        <a:latin typeface="Calibri" panose="020F0502020204030204" pitchFamily="34" charset="0"/>
                      </a:endParaRPr>
                    </a:p>
                  </a:txBody>
                  <a:tcPr marL="5593" marR="5593" marT="5593" marB="0" anchor="ctr"/>
                </a:tc>
                <a:tc>
                  <a:txBody>
                    <a:bodyPr/>
                    <a:lstStyle/>
                    <a:p>
                      <a:pPr algn="ctr" fontAlgn="ctr"/>
                      <a:r>
                        <a:rPr lang="en-IN" sz="1600" u="none" strike="noStrike">
                          <a:effectLst/>
                        </a:rPr>
                        <a:t>300</a:t>
                      </a:r>
                      <a:endParaRPr lang="en-IN" sz="1600" b="0" i="0" u="none" strike="noStrike">
                        <a:solidFill>
                          <a:srgbClr val="000000"/>
                        </a:solidFill>
                        <a:effectLst/>
                        <a:latin typeface="Calibri" panose="020F0502020204030204" pitchFamily="34" charset="0"/>
                      </a:endParaRPr>
                    </a:p>
                  </a:txBody>
                  <a:tcPr marL="5593" marR="5593" marT="5593" marB="0" anchor="ctr"/>
                </a:tc>
                <a:tc>
                  <a:txBody>
                    <a:bodyPr/>
                    <a:lstStyle/>
                    <a:p>
                      <a:pPr algn="ctr" fontAlgn="ctr"/>
                      <a:r>
                        <a:rPr lang="en-IN" sz="1600" u="none" strike="noStrike">
                          <a:effectLst/>
                        </a:rPr>
                        <a:t>20-02-2025</a:t>
                      </a:r>
                      <a:endParaRPr lang="en-IN" sz="1600" b="0" i="0" u="none" strike="noStrike">
                        <a:solidFill>
                          <a:srgbClr val="000000"/>
                        </a:solidFill>
                        <a:effectLst/>
                        <a:latin typeface="Calibri" panose="020F0502020204030204" pitchFamily="34" charset="0"/>
                      </a:endParaRPr>
                    </a:p>
                  </a:txBody>
                  <a:tcPr marL="5593" marR="5593" marT="5593" marB="0" anchor="ctr"/>
                </a:tc>
                <a:tc>
                  <a:txBody>
                    <a:bodyPr/>
                    <a:lstStyle/>
                    <a:p>
                      <a:pPr algn="ctr" fontAlgn="ctr"/>
                      <a:r>
                        <a:rPr lang="en-IN" sz="1600" u="none" strike="noStrike">
                          <a:effectLst/>
                        </a:rPr>
                        <a:t>31-05-2023</a:t>
                      </a:r>
                      <a:endParaRPr lang="en-IN" sz="1600" b="0" i="0" u="none" strike="noStrike">
                        <a:solidFill>
                          <a:srgbClr val="000000"/>
                        </a:solidFill>
                        <a:effectLst/>
                        <a:latin typeface="Calibri" panose="020F0502020204030204" pitchFamily="34" charset="0"/>
                      </a:endParaRPr>
                    </a:p>
                  </a:txBody>
                  <a:tcPr marL="5593" marR="5593" marT="5593" marB="0" anchor="ctr"/>
                </a:tc>
                <a:tc>
                  <a:txBody>
                    <a:bodyPr/>
                    <a:lstStyle/>
                    <a:p>
                      <a:pPr algn="ctr" fontAlgn="ctr"/>
                      <a:r>
                        <a:rPr lang="en-IN" sz="1600" u="none" strike="noStrike" dirty="0">
                          <a:effectLst/>
                        </a:rPr>
                        <a:t>documents sought</a:t>
                      </a:r>
                      <a:endParaRPr lang="en-IN" sz="1600" b="0" i="0" u="none" strike="noStrike" dirty="0">
                        <a:solidFill>
                          <a:srgbClr val="000000"/>
                        </a:solidFill>
                        <a:effectLst/>
                        <a:latin typeface="Calibri" panose="020F0502020204030204" pitchFamily="34" charset="0"/>
                      </a:endParaRPr>
                    </a:p>
                  </a:txBody>
                  <a:tcPr marL="5593" marR="5593" marT="5593" marB="0" anchor="ctr"/>
                </a:tc>
                <a:extLst>
                  <a:ext uri="{0D108BD9-81ED-4DB2-BD59-A6C34878D82A}">
                    <a16:rowId xmlns:a16="http://schemas.microsoft.com/office/drawing/2014/main" xmlns="" val="2204963694"/>
                  </a:ext>
                </a:extLst>
              </a:tr>
              <a:tr h="508393">
                <a:tc>
                  <a:txBody>
                    <a:bodyPr/>
                    <a:lstStyle/>
                    <a:p>
                      <a:pPr algn="ctr" fontAlgn="ctr"/>
                      <a:r>
                        <a:rPr lang="en-IN" sz="1400" u="none" strike="noStrike">
                          <a:effectLst/>
                        </a:rPr>
                        <a:t>10</a:t>
                      </a:r>
                      <a:endParaRPr lang="en-IN" sz="1400" b="0" i="0" u="none" strike="noStrike">
                        <a:solidFill>
                          <a:srgbClr val="000000"/>
                        </a:solidFill>
                        <a:effectLst/>
                        <a:latin typeface="Calibri" panose="020F0502020204030204" pitchFamily="34" charset="0"/>
                      </a:endParaRPr>
                    </a:p>
                  </a:txBody>
                  <a:tcPr marL="5593" marR="5593" marT="5593" marB="0" anchor="ctr"/>
                </a:tc>
                <a:tc>
                  <a:txBody>
                    <a:bodyPr/>
                    <a:lstStyle/>
                    <a:p>
                      <a:pPr algn="ctr" fontAlgn="ctr"/>
                      <a:r>
                        <a:rPr lang="en-IN" sz="1400" u="none" strike="noStrike">
                          <a:effectLst/>
                        </a:rPr>
                        <a:t>Srijan Energy Systems Private Limited</a:t>
                      </a:r>
                      <a:endParaRPr lang="en-IN" sz="1400" b="0" i="0" u="none" strike="noStrike">
                        <a:solidFill>
                          <a:srgbClr val="000000"/>
                        </a:solidFill>
                        <a:effectLst/>
                        <a:latin typeface="Times New Roman" panose="02020603050405020304" pitchFamily="18" charset="0"/>
                      </a:endParaRPr>
                    </a:p>
                  </a:txBody>
                  <a:tcPr marL="5593" marR="5593" marT="5593" marB="0" anchor="ctr"/>
                </a:tc>
                <a:tc>
                  <a:txBody>
                    <a:bodyPr/>
                    <a:lstStyle/>
                    <a:p>
                      <a:pPr algn="ctr" fontAlgn="ctr"/>
                      <a:r>
                        <a:rPr lang="en-IN" sz="1600" u="none" strike="noStrike" dirty="0">
                          <a:effectLst/>
                        </a:rPr>
                        <a:t>VI</a:t>
                      </a:r>
                      <a:endParaRPr lang="en-IN" sz="1600" b="0" i="0" u="none" strike="noStrike" dirty="0">
                        <a:solidFill>
                          <a:srgbClr val="000000"/>
                        </a:solidFill>
                        <a:effectLst/>
                        <a:latin typeface="Calibri" panose="020F0502020204030204" pitchFamily="34" charset="0"/>
                      </a:endParaRPr>
                    </a:p>
                  </a:txBody>
                  <a:tcPr marL="5593" marR="5593" marT="5593" marB="0" anchor="ctr"/>
                </a:tc>
                <a:tc>
                  <a:txBody>
                    <a:bodyPr/>
                    <a:lstStyle/>
                    <a:p>
                      <a:pPr algn="ctr" fontAlgn="ctr"/>
                      <a:r>
                        <a:rPr lang="en-IN" sz="1600" u="none" strike="noStrike">
                          <a:effectLst/>
                        </a:rPr>
                        <a:t>150</a:t>
                      </a:r>
                      <a:endParaRPr lang="en-IN" sz="1600" b="0" i="0" u="none" strike="noStrike">
                        <a:solidFill>
                          <a:srgbClr val="000000"/>
                        </a:solidFill>
                        <a:effectLst/>
                        <a:latin typeface="Calibri" panose="020F0502020204030204" pitchFamily="34" charset="0"/>
                      </a:endParaRPr>
                    </a:p>
                  </a:txBody>
                  <a:tcPr marL="5593" marR="5593" marT="5593" marB="0" anchor="ctr"/>
                </a:tc>
                <a:tc>
                  <a:txBody>
                    <a:bodyPr/>
                    <a:lstStyle/>
                    <a:p>
                      <a:pPr algn="ctr" fontAlgn="ctr"/>
                      <a:r>
                        <a:rPr lang="en-IN" sz="1600" u="none" strike="noStrike">
                          <a:effectLst/>
                        </a:rPr>
                        <a:t>148.5</a:t>
                      </a:r>
                      <a:endParaRPr lang="en-IN" sz="1600" b="0" i="0" u="none" strike="noStrike">
                        <a:solidFill>
                          <a:srgbClr val="000000"/>
                        </a:solidFill>
                        <a:effectLst/>
                        <a:latin typeface="Calibri" panose="020F0502020204030204" pitchFamily="34" charset="0"/>
                      </a:endParaRPr>
                    </a:p>
                  </a:txBody>
                  <a:tcPr marL="5593" marR="5593" marT="5593" marB="0" anchor="ctr"/>
                </a:tc>
                <a:tc>
                  <a:txBody>
                    <a:bodyPr/>
                    <a:lstStyle/>
                    <a:p>
                      <a:pPr algn="ctr" fontAlgn="ctr"/>
                      <a:r>
                        <a:rPr lang="en-IN" sz="1600" u="none" strike="noStrike">
                          <a:effectLst/>
                        </a:rPr>
                        <a:t>03-01-2025</a:t>
                      </a:r>
                      <a:endParaRPr lang="en-IN" sz="1600" b="0" i="0" u="none" strike="noStrike">
                        <a:solidFill>
                          <a:srgbClr val="000000"/>
                        </a:solidFill>
                        <a:effectLst/>
                        <a:latin typeface="Calibri" panose="020F0502020204030204" pitchFamily="34" charset="0"/>
                      </a:endParaRPr>
                    </a:p>
                  </a:txBody>
                  <a:tcPr marL="5593" marR="5593" marT="5593" marB="0" anchor="ctr"/>
                </a:tc>
                <a:tc>
                  <a:txBody>
                    <a:bodyPr/>
                    <a:lstStyle/>
                    <a:p>
                      <a:pPr algn="ctr" fontAlgn="ctr"/>
                      <a:r>
                        <a:rPr lang="en-IN" sz="1600" u="none" strike="noStrike">
                          <a:effectLst/>
                        </a:rPr>
                        <a:t>16-06-2023</a:t>
                      </a:r>
                      <a:endParaRPr lang="en-IN" sz="1600" b="0" i="0" u="none" strike="noStrike">
                        <a:solidFill>
                          <a:srgbClr val="000000"/>
                        </a:solidFill>
                        <a:effectLst/>
                        <a:latin typeface="Calibri" panose="020F0502020204030204" pitchFamily="34" charset="0"/>
                      </a:endParaRPr>
                    </a:p>
                  </a:txBody>
                  <a:tcPr marL="5593" marR="5593" marT="5593" marB="0" anchor="ctr"/>
                </a:tc>
                <a:tc>
                  <a:txBody>
                    <a:bodyPr/>
                    <a:lstStyle/>
                    <a:p>
                      <a:pPr algn="ctr" fontAlgn="ctr"/>
                      <a:r>
                        <a:rPr lang="en-IN" sz="1600" u="none" strike="noStrike" dirty="0">
                          <a:effectLst/>
                        </a:rPr>
                        <a:t>documents sought</a:t>
                      </a:r>
                      <a:endParaRPr lang="en-IN" sz="1600" b="0" i="0" u="none" strike="noStrike" dirty="0">
                        <a:solidFill>
                          <a:srgbClr val="000000"/>
                        </a:solidFill>
                        <a:effectLst/>
                        <a:latin typeface="Calibri" panose="020F0502020204030204" pitchFamily="34" charset="0"/>
                      </a:endParaRPr>
                    </a:p>
                  </a:txBody>
                  <a:tcPr marL="5593" marR="5593" marT="5593" marB="0" anchor="ctr"/>
                </a:tc>
                <a:extLst>
                  <a:ext uri="{0D108BD9-81ED-4DB2-BD59-A6C34878D82A}">
                    <a16:rowId xmlns:a16="http://schemas.microsoft.com/office/drawing/2014/main" xmlns="" val="3177632505"/>
                  </a:ext>
                </a:extLst>
              </a:tr>
            </a:tbl>
          </a:graphicData>
        </a:graphic>
      </p:graphicFrame>
      <p:sp>
        <p:nvSpPr>
          <p:cNvPr id="6" name="TextBox 5">
            <a:extLst>
              <a:ext uri="{FF2B5EF4-FFF2-40B4-BE49-F238E27FC236}">
                <a16:creationId xmlns:a16="http://schemas.microsoft.com/office/drawing/2014/main" xmlns="" id="{EB576DA8-E619-418F-331A-AC9180810FF4}"/>
              </a:ext>
            </a:extLst>
          </p:cNvPr>
          <p:cNvSpPr txBox="1"/>
          <p:nvPr/>
        </p:nvSpPr>
        <p:spPr>
          <a:xfrm>
            <a:off x="363071" y="245640"/>
            <a:ext cx="6111688" cy="523220"/>
          </a:xfrm>
          <a:prstGeom prst="rect">
            <a:avLst/>
          </a:prstGeom>
          <a:noFill/>
        </p:spPr>
        <p:txBody>
          <a:bodyPr wrap="square">
            <a:spAutoFit/>
          </a:bodyPr>
          <a:lstStyle/>
          <a:p>
            <a:r>
              <a:rPr lang="en-IN" sz="2800" b="1" dirty="0">
                <a:latin typeface="Times New Roman" panose="02020603050405020304" pitchFamily="18" charset="0"/>
                <a:ea typeface="+mj-ea"/>
                <a:cs typeface="Times New Roman" panose="02020603050405020304" pitchFamily="18" charset="0"/>
              </a:rPr>
              <a:t>Change In law cases(WIND)</a:t>
            </a:r>
          </a:p>
        </p:txBody>
      </p:sp>
    </p:spTree>
    <p:extLst>
      <p:ext uri="{BB962C8B-B14F-4D97-AF65-F5344CB8AC3E}">
        <p14:creationId xmlns:p14="http://schemas.microsoft.com/office/powerpoint/2010/main" val="3354387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6A1280-E3D1-4152-8101-78B5976F6DA7}"/>
              </a:ext>
            </a:extLst>
          </p:cNvPr>
          <p:cNvSpPr>
            <a:spLocks noGrp="1"/>
          </p:cNvSpPr>
          <p:nvPr>
            <p:ph type="title"/>
          </p:nvPr>
        </p:nvSpPr>
        <p:spPr>
          <a:xfrm>
            <a:off x="981861" y="2149702"/>
            <a:ext cx="10515600" cy="2558595"/>
          </a:xfrm>
        </p:spPr>
        <p:txBody>
          <a:bodyPr>
            <a:normAutofit/>
          </a:bodyPr>
          <a:lstStyle/>
          <a:p>
            <a:pPr algn="ctr">
              <a:lnSpc>
                <a:spcPct val="150000"/>
              </a:lnSpc>
            </a:pPr>
            <a:r>
              <a:rPr lang="en-IN" sz="4000" b="1" u="sng" dirty="0">
                <a:solidFill>
                  <a:srgbClr val="C00000"/>
                </a:solidFill>
                <a:latin typeface="Arial" panose="020B0604020202020204" pitchFamily="34" charset="0"/>
                <a:cs typeface="Arial" panose="020B0604020202020204" pitchFamily="34" charset="0"/>
              </a:rPr>
              <a:t>HYBRID / RTC / PEAK POWER / BESS SCHEMES </a:t>
            </a:r>
            <a:endParaRPr lang="en-US" sz="4000" u="sng" dirty="0">
              <a:solidFill>
                <a:srgbClr val="C00000"/>
              </a:solidFill>
            </a:endParaRPr>
          </a:p>
        </p:txBody>
      </p:sp>
    </p:spTree>
    <p:extLst>
      <p:ext uri="{BB962C8B-B14F-4D97-AF65-F5344CB8AC3E}">
        <p14:creationId xmlns:p14="http://schemas.microsoft.com/office/powerpoint/2010/main" val="4099605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E90F1687-2FC3-5C15-68F8-E350DF57145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7A51B82-4875-E0A1-6E6B-3374A7273F82}"/>
              </a:ext>
            </a:extLst>
          </p:cNvPr>
          <p:cNvSpPr>
            <a:spLocks noGrp="1"/>
          </p:cNvSpPr>
          <p:nvPr>
            <p:ph idx="1"/>
          </p:nvPr>
        </p:nvSpPr>
        <p:spPr>
          <a:xfrm>
            <a:off x="159434" y="877987"/>
            <a:ext cx="11873132" cy="5853399"/>
          </a:xfrm>
        </p:spPr>
        <p:txBody>
          <a:bodyPr>
            <a:normAutofit/>
          </a:bodyPr>
          <a:lstStyle/>
          <a:p>
            <a:pPr marL="0" indent="0">
              <a:buNone/>
            </a:pPr>
            <a:endParaRPr lang="en-US" sz="2400" i="1" u="sng" dirty="0">
              <a:solidFill>
                <a:schemeClr val="accent1">
                  <a:lumMod val="75000"/>
                </a:schemeClr>
              </a:solidFill>
              <a:latin typeface="Arial" panose="020B0604020202020204" pitchFamily="34" charset="0"/>
            </a:endParaRPr>
          </a:p>
          <a:p>
            <a:pPr marL="0" indent="0" algn="just">
              <a:lnSpc>
                <a:spcPct val="150000"/>
              </a:lnSpc>
              <a:spcBef>
                <a:spcPts val="600"/>
              </a:spcBef>
              <a:spcAft>
                <a:spcPts val="600"/>
              </a:spcAft>
              <a:buNone/>
            </a:pPr>
            <a:endParaRPr lang="en-US" sz="2000" dirty="0">
              <a:solidFill>
                <a:srgbClr val="000000"/>
              </a:solidFill>
              <a:latin typeface="Arial" panose="020B0604020202020204" pitchFamily="34" charset="0"/>
            </a:endParaRPr>
          </a:p>
          <a:p>
            <a:pPr marL="0" indent="0" algn="just">
              <a:lnSpc>
                <a:spcPct val="150000"/>
              </a:lnSpc>
              <a:spcBef>
                <a:spcPts val="600"/>
              </a:spcBef>
              <a:spcAft>
                <a:spcPts val="600"/>
              </a:spcAft>
              <a:buNone/>
            </a:pPr>
            <a:endParaRPr lang="en-US" sz="2000" dirty="0">
              <a:solidFill>
                <a:srgbClr val="000000"/>
              </a:solidFill>
              <a:latin typeface="Arial" panose="020B0604020202020204" pitchFamily="34" charset="0"/>
            </a:endParaRPr>
          </a:p>
          <a:p>
            <a:pPr marL="0" indent="0" algn="just">
              <a:lnSpc>
                <a:spcPct val="150000"/>
              </a:lnSpc>
              <a:spcBef>
                <a:spcPts val="600"/>
              </a:spcBef>
              <a:spcAft>
                <a:spcPts val="600"/>
              </a:spcAft>
              <a:buNone/>
            </a:pPr>
            <a:endParaRPr lang="en-US" sz="2000" dirty="0">
              <a:solidFill>
                <a:srgbClr val="000000"/>
              </a:solidFill>
              <a:latin typeface="Arial" panose="020B0604020202020204" pitchFamily="34" charset="0"/>
            </a:endParaRPr>
          </a:p>
          <a:p>
            <a:pPr marL="0" indent="0" algn="just">
              <a:lnSpc>
                <a:spcPct val="150000"/>
              </a:lnSpc>
              <a:spcBef>
                <a:spcPts val="600"/>
              </a:spcBef>
              <a:spcAft>
                <a:spcPts val="600"/>
              </a:spcAft>
              <a:buNone/>
            </a:pPr>
            <a:endParaRPr lang="en-US" sz="2000" dirty="0">
              <a:solidFill>
                <a:srgbClr val="000000"/>
              </a:solidFill>
              <a:latin typeface="Arial" panose="020B0604020202020204" pitchFamily="34" charset="0"/>
            </a:endParaRPr>
          </a:p>
          <a:p>
            <a:pPr marL="0" indent="0" algn="just">
              <a:lnSpc>
                <a:spcPct val="150000"/>
              </a:lnSpc>
              <a:spcBef>
                <a:spcPts val="600"/>
              </a:spcBef>
              <a:spcAft>
                <a:spcPts val="600"/>
              </a:spcAft>
              <a:buNone/>
            </a:pPr>
            <a:endParaRPr lang="en-US" sz="2400" i="1" u="sng" dirty="0">
              <a:solidFill>
                <a:schemeClr val="accent1">
                  <a:lumMod val="75000"/>
                </a:schemeClr>
              </a:solidFill>
              <a:latin typeface="Arial" panose="020B0604020202020204" pitchFamily="34" charset="0"/>
            </a:endParaRPr>
          </a:p>
          <a:p>
            <a:pPr marL="0" indent="0" algn="just">
              <a:lnSpc>
                <a:spcPct val="150000"/>
              </a:lnSpc>
              <a:spcBef>
                <a:spcPts val="600"/>
              </a:spcBef>
              <a:spcAft>
                <a:spcPts val="600"/>
              </a:spcAft>
              <a:buNone/>
            </a:pPr>
            <a:endParaRPr lang="en-US" sz="2000" dirty="0">
              <a:solidFill>
                <a:srgbClr val="000000"/>
              </a:solidFill>
              <a:latin typeface="Arial" panose="020B0604020202020204" pitchFamily="34" charset="0"/>
            </a:endParaRPr>
          </a:p>
          <a:p>
            <a:pPr marL="0" indent="0" algn="just">
              <a:lnSpc>
                <a:spcPct val="150000"/>
              </a:lnSpc>
              <a:spcBef>
                <a:spcPts val="600"/>
              </a:spcBef>
              <a:spcAft>
                <a:spcPts val="600"/>
              </a:spcAft>
              <a:buNone/>
            </a:pPr>
            <a:endParaRPr lang="en-US" sz="2000" dirty="0">
              <a:solidFill>
                <a:srgbClr val="000000"/>
              </a:solidFill>
              <a:latin typeface="Arial" panose="020B0604020202020204" pitchFamily="34" charset="0"/>
            </a:endParaRPr>
          </a:p>
          <a:p>
            <a:pPr marL="0" indent="0" algn="just">
              <a:buNone/>
            </a:pPr>
            <a:endParaRPr lang="en-US" dirty="0">
              <a:solidFill>
                <a:srgbClr val="000000"/>
              </a:solidFill>
              <a:latin typeface="Arial" panose="020B0604020202020204" pitchFamily="34" charset="0"/>
            </a:endParaRPr>
          </a:p>
        </p:txBody>
      </p:sp>
      <p:sp>
        <p:nvSpPr>
          <p:cNvPr id="4" name="TextBox 3">
            <a:extLst>
              <a:ext uri="{FF2B5EF4-FFF2-40B4-BE49-F238E27FC236}">
                <a16:creationId xmlns:a16="http://schemas.microsoft.com/office/drawing/2014/main" xmlns="" id="{44E9DC9E-4715-E365-AF8E-41EF8F141757}"/>
              </a:ext>
            </a:extLst>
          </p:cNvPr>
          <p:cNvSpPr txBox="1"/>
          <p:nvPr/>
        </p:nvSpPr>
        <p:spPr>
          <a:xfrm>
            <a:off x="159434" y="262155"/>
            <a:ext cx="12192000" cy="523220"/>
          </a:xfrm>
          <a:prstGeom prst="rect">
            <a:avLst/>
          </a:prstGeom>
          <a:noFill/>
        </p:spPr>
        <p:txBody>
          <a:bodyPr wrap="square" rtlCol="0">
            <a:spAutoFit/>
          </a:bodyPr>
          <a:lstStyle/>
          <a:p>
            <a:pPr algn="ctr"/>
            <a:r>
              <a:rPr lang="en-US" sz="2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Hybrid</a:t>
            </a:r>
            <a:r>
              <a:rPr lang="en-IN" sz="2800" dirty="0">
                <a:solidFill>
                  <a:srgbClr val="0070C0"/>
                </a:solidFill>
                <a:ea typeface="+mj-ea"/>
                <a:cs typeface="+mj-cs"/>
              </a:rPr>
              <a:t> </a:t>
            </a:r>
            <a:r>
              <a:rPr lang="en-IN" sz="2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Power</a:t>
            </a:r>
            <a:r>
              <a:rPr lang="en-IN" sz="2800" dirty="0">
                <a:solidFill>
                  <a:srgbClr val="0070C0"/>
                </a:solidFill>
                <a:ea typeface="+mj-ea"/>
                <a:cs typeface="+mj-cs"/>
              </a:rPr>
              <a:t> </a:t>
            </a:r>
            <a:r>
              <a:rPr lang="en-IN" sz="2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Projects</a:t>
            </a:r>
            <a:r>
              <a:rPr lang="en-IN" sz="2800" dirty="0">
                <a:solidFill>
                  <a:srgbClr val="0070C0"/>
                </a:solidFill>
                <a:ea typeface="+mj-ea"/>
                <a:cs typeface="+mj-cs"/>
              </a:rPr>
              <a:t> – </a:t>
            </a:r>
            <a:r>
              <a:rPr lang="en-IN" sz="2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Tranche-Wise</a:t>
            </a:r>
            <a:r>
              <a:rPr lang="en-IN" sz="2800" dirty="0">
                <a:solidFill>
                  <a:srgbClr val="0070C0"/>
                </a:solidFill>
                <a:ea typeface="+mj-ea"/>
                <a:cs typeface="+mj-cs"/>
              </a:rPr>
              <a:t> </a:t>
            </a:r>
            <a:r>
              <a:rPr lang="en-IN" sz="2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Progress</a:t>
            </a:r>
            <a:endParaRPr lang="en-GB" sz="2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xmlns="" id="{2681999B-519A-1D49-DD99-C3D590735DD1}"/>
              </a:ext>
            </a:extLst>
          </p:cNvPr>
          <p:cNvSpPr txBox="1"/>
          <p:nvPr/>
        </p:nvSpPr>
        <p:spPr>
          <a:xfrm>
            <a:off x="297120" y="6423609"/>
            <a:ext cx="8999621"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 APP- Assured Peak Power</a:t>
            </a:r>
          </a:p>
        </p:txBody>
      </p:sp>
      <p:graphicFrame>
        <p:nvGraphicFramePr>
          <p:cNvPr id="6" name="Chart 5"/>
          <p:cNvGraphicFramePr>
            <a:graphicFrameLocks/>
          </p:cNvGraphicFramePr>
          <p:nvPr>
            <p:extLst>
              <p:ext uri="{D42A27DB-BD31-4B8C-83A1-F6EECF244321}">
                <p14:modId xmlns:p14="http://schemas.microsoft.com/office/powerpoint/2010/main" val="2165437782"/>
              </p:ext>
            </p:extLst>
          </p:nvPr>
        </p:nvGraphicFramePr>
        <p:xfrm>
          <a:off x="297120" y="997058"/>
          <a:ext cx="11225940" cy="547304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948311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B29F822B-78E9-736C-6460-75A7E6CF713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xmlns="" id="{80F33243-3B50-AAC3-9F67-8FC168434E85}"/>
              </a:ext>
            </a:extLst>
          </p:cNvPr>
          <p:cNvSpPr txBox="1"/>
          <p:nvPr/>
        </p:nvSpPr>
        <p:spPr>
          <a:xfrm>
            <a:off x="-1" y="70618"/>
            <a:ext cx="11210925" cy="523220"/>
          </a:xfrm>
          <a:prstGeom prst="rect">
            <a:avLst/>
          </a:prstGeom>
          <a:noFill/>
        </p:spPr>
        <p:txBody>
          <a:bodyPr wrap="square" rtlCol="0">
            <a:spAutoFit/>
          </a:bodyPr>
          <a:lstStyle>
            <a:defPPr>
              <a:defRPr lang="en-US"/>
            </a:defPPr>
            <a:lvl1pPr>
              <a:defRPr sz="2800">
                <a:ln w="0"/>
                <a:solidFill>
                  <a:schemeClr val="accent1"/>
                </a:solidFill>
                <a:effectLst>
                  <a:outerShdw blurRad="38100" dist="25400" dir="5400000" algn="ctr" rotWithShape="0">
                    <a:srgbClr val="6E747A">
                      <a:alpha val="43000"/>
                    </a:srgbClr>
                  </a:outerShdw>
                </a:effectLst>
              </a:defRPr>
            </a:lvl1pPr>
          </a:lstStyle>
          <a:p>
            <a:r>
              <a:rPr lang="en-US" dirty="0"/>
              <a:t>Hybrid Scheme Status: At a Glance &lt;1/2&gt;</a:t>
            </a:r>
          </a:p>
        </p:txBody>
      </p:sp>
      <p:graphicFrame>
        <p:nvGraphicFramePr>
          <p:cNvPr id="6" name="Table 5">
            <a:extLst>
              <a:ext uri="{FF2B5EF4-FFF2-40B4-BE49-F238E27FC236}">
                <a16:creationId xmlns:a16="http://schemas.microsoft.com/office/drawing/2014/main" xmlns="" id="{F3E260D2-0BE1-37D4-BFEA-6938973EDC64}"/>
              </a:ext>
            </a:extLst>
          </p:cNvPr>
          <p:cNvGraphicFramePr>
            <a:graphicFrameLocks noGrp="1"/>
          </p:cNvGraphicFramePr>
          <p:nvPr>
            <p:extLst>
              <p:ext uri="{D42A27DB-BD31-4B8C-83A1-F6EECF244321}">
                <p14:modId xmlns:p14="http://schemas.microsoft.com/office/powerpoint/2010/main" val="846060922"/>
              </p:ext>
            </p:extLst>
          </p:nvPr>
        </p:nvGraphicFramePr>
        <p:xfrm>
          <a:off x="0" y="593838"/>
          <a:ext cx="12192000" cy="6193543"/>
        </p:xfrm>
        <a:graphic>
          <a:graphicData uri="http://schemas.openxmlformats.org/drawingml/2006/table">
            <a:tbl>
              <a:tblPr firstRow="1" bandRow="1">
                <a:tableStyleId>{5C22544A-7EE6-4342-B048-85BDC9FD1C3A}</a:tableStyleId>
              </a:tblPr>
              <a:tblGrid>
                <a:gridCol w="596764">
                  <a:extLst>
                    <a:ext uri="{9D8B030D-6E8A-4147-A177-3AD203B41FA5}">
                      <a16:colId xmlns:a16="http://schemas.microsoft.com/office/drawing/2014/main" xmlns="" val="3781965218"/>
                    </a:ext>
                  </a:extLst>
                </a:gridCol>
                <a:gridCol w="818148">
                  <a:extLst>
                    <a:ext uri="{9D8B030D-6E8A-4147-A177-3AD203B41FA5}">
                      <a16:colId xmlns:a16="http://schemas.microsoft.com/office/drawing/2014/main" xmlns="" val="1509818655"/>
                    </a:ext>
                  </a:extLst>
                </a:gridCol>
                <a:gridCol w="712615">
                  <a:extLst>
                    <a:ext uri="{9D8B030D-6E8A-4147-A177-3AD203B41FA5}">
                      <a16:colId xmlns:a16="http://schemas.microsoft.com/office/drawing/2014/main" xmlns="" val="1200837636"/>
                    </a:ext>
                  </a:extLst>
                </a:gridCol>
                <a:gridCol w="1164311">
                  <a:extLst>
                    <a:ext uri="{9D8B030D-6E8A-4147-A177-3AD203B41FA5}">
                      <a16:colId xmlns:a16="http://schemas.microsoft.com/office/drawing/2014/main" xmlns="" val="261561095"/>
                    </a:ext>
                  </a:extLst>
                </a:gridCol>
                <a:gridCol w="1126156">
                  <a:extLst>
                    <a:ext uri="{9D8B030D-6E8A-4147-A177-3AD203B41FA5}">
                      <a16:colId xmlns:a16="http://schemas.microsoft.com/office/drawing/2014/main" xmlns="" val="3463327650"/>
                    </a:ext>
                  </a:extLst>
                </a:gridCol>
                <a:gridCol w="614240">
                  <a:extLst>
                    <a:ext uri="{9D8B030D-6E8A-4147-A177-3AD203B41FA5}">
                      <a16:colId xmlns:a16="http://schemas.microsoft.com/office/drawing/2014/main" xmlns="" val="2266140730"/>
                    </a:ext>
                  </a:extLst>
                </a:gridCol>
                <a:gridCol w="685170">
                  <a:extLst>
                    <a:ext uri="{9D8B030D-6E8A-4147-A177-3AD203B41FA5}">
                      <a16:colId xmlns:a16="http://schemas.microsoft.com/office/drawing/2014/main" xmlns="" val="4017258363"/>
                    </a:ext>
                  </a:extLst>
                </a:gridCol>
                <a:gridCol w="635269">
                  <a:extLst>
                    <a:ext uri="{9D8B030D-6E8A-4147-A177-3AD203B41FA5}">
                      <a16:colId xmlns:a16="http://schemas.microsoft.com/office/drawing/2014/main" xmlns="" val="2887374809"/>
                    </a:ext>
                  </a:extLst>
                </a:gridCol>
                <a:gridCol w="539014">
                  <a:extLst>
                    <a:ext uri="{9D8B030D-6E8A-4147-A177-3AD203B41FA5}">
                      <a16:colId xmlns:a16="http://schemas.microsoft.com/office/drawing/2014/main" xmlns="" val="693971171"/>
                    </a:ext>
                  </a:extLst>
                </a:gridCol>
                <a:gridCol w="962528">
                  <a:extLst>
                    <a:ext uri="{9D8B030D-6E8A-4147-A177-3AD203B41FA5}">
                      <a16:colId xmlns:a16="http://schemas.microsoft.com/office/drawing/2014/main" xmlns="" val="1540734496"/>
                    </a:ext>
                  </a:extLst>
                </a:gridCol>
                <a:gridCol w="875900">
                  <a:extLst>
                    <a:ext uri="{9D8B030D-6E8A-4147-A177-3AD203B41FA5}">
                      <a16:colId xmlns:a16="http://schemas.microsoft.com/office/drawing/2014/main" xmlns="" val="2298929027"/>
                    </a:ext>
                  </a:extLst>
                </a:gridCol>
                <a:gridCol w="897195">
                  <a:extLst>
                    <a:ext uri="{9D8B030D-6E8A-4147-A177-3AD203B41FA5}">
                      <a16:colId xmlns:a16="http://schemas.microsoft.com/office/drawing/2014/main" xmlns="" val="902006240"/>
                    </a:ext>
                  </a:extLst>
                </a:gridCol>
                <a:gridCol w="1364742">
                  <a:extLst>
                    <a:ext uri="{9D8B030D-6E8A-4147-A177-3AD203B41FA5}">
                      <a16:colId xmlns:a16="http://schemas.microsoft.com/office/drawing/2014/main" xmlns="" val="3789072528"/>
                    </a:ext>
                  </a:extLst>
                </a:gridCol>
                <a:gridCol w="1199948">
                  <a:extLst>
                    <a:ext uri="{9D8B030D-6E8A-4147-A177-3AD203B41FA5}">
                      <a16:colId xmlns:a16="http://schemas.microsoft.com/office/drawing/2014/main" xmlns="" val="2698372218"/>
                    </a:ext>
                  </a:extLst>
                </a:gridCol>
              </a:tblGrid>
              <a:tr h="1371534">
                <a:tc>
                  <a:txBody>
                    <a:bodyPr/>
                    <a:lstStyle/>
                    <a:p>
                      <a:pPr algn="ctr"/>
                      <a:r>
                        <a:rPr lang="en-US" sz="1700" b="0" u="none" strike="noStrike" kern="1200" dirty="0">
                          <a:solidFill>
                            <a:schemeClr val="lt1"/>
                          </a:solidFill>
                          <a:effectLst/>
                          <a:latin typeface="+mn-lt"/>
                          <a:ea typeface="+mn-ea"/>
                          <a:cs typeface="+mn-cs"/>
                        </a:rPr>
                        <a:t>Tranche</a:t>
                      </a:r>
                      <a:endParaRPr lang="en-IN" sz="1700" b="0" u="none" strike="noStrike" kern="1200" dirty="0">
                        <a:solidFill>
                          <a:schemeClr val="lt1"/>
                        </a:solidFill>
                        <a:effectLst/>
                        <a:latin typeface="+mn-lt"/>
                        <a:ea typeface="+mn-ea"/>
                        <a:cs typeface="+mn-cs"/>
                      </a:endParaRPr>
                    </a:p>
                  </a:txBody>
                  <a:tcPr anchor="ctr"/>
                </a:tc>
                <a:tc>
                  <a:txBody>
                    <a:bodyPr/>
                    <a:lstStyle/>
                    <a:p>
                      <a:pPr algn="ctr" fontAlgn="ctr"/>
                      <a:r>
                        <a:rPr lang="en-GB" sz="1700" b="0" u="none" strike="noStrike" dirty="0">
                          <a:effectLst/>
                        </a:rPr>
                        <a:t>Awarded </a:t>
                      </a:r>
                      <a:r>
                        <a:rPr lang="en-GB" sz="1700" b="0" u="none" strike="noStrike" kern="1200" dirty="0">
                          <a:solidFill>
                            <a:schemeClr val="lt1"/>
                          </a:solidFill>
                          <a:effectLst/>
                          <a:latin typeface="+mn-lt"/>
                          <a:ea typeface="+mn-ea"/>
                          <a:cs typeface="+mn-cs"/>
                        </a:rPr>
                        <a:t>Capacity</a:t>
                      </a:r>
                      <a:r>
                        <a:rPr lang="en-GB" sz="1700" b="0" u="none" strike="noStrike" dirty="0">
                          <a:effectLst/>
                        </a:rPr>
                        <a:t> (Hybrid)</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GB" sz="1700" b="0" u="none" strike="noStrike" kern="1200" dirty="0">
                          <a:solidFill>
                            <a:schemeClr val="lt1"/>
                          </a:solidFill>
                          <a:effectLst/>
                          <a:latin typeface="+mn-lt"/>
                          <a:ea typeface="+mn-ea"/>
                          <a:cs typeface="+mn-cs"/>
                        </a:rPr>
                        <a:t>PPA Signed Capacity  </a:t>
                      </a:r>
                      <a:endParaRPr lang="en-IN" sz="1700" b="0" u="none" strike="noStrike" kern="1200" dirty="0">
                        <a:solidFill>
                          <a:schemeClr val="lt1"/>
                        </a:solidFill>
                        <a:effectLst/>
                        <a:latin typeface="+mn-lt"/>
                        <a:ea typeface="+mn-ea"/>
                        <a:cs typeface="+mn-cs"/>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700" b="0" u="none" strike="noStrike" kern="1200" dirty="0">
                          <a:solidFill>
                            <a:schemeClr val="lt1"/>
                          </a:solidFill>
                          <a:effectLst/>
                          <a:latin typeface="+mn-lt"/>
                          <a:ea typeface="+mn-ea"/>
                          <a:cs typeface="+mn-cs"/>
                        </a:rPr>
                        <a:t>PPA Effective Date</a:t>
                      </a:r>
                    </a:p>
                  </a:txBody>
                  <a:tcPr anchor="ctr"/>
                </a:tc>
                <a:tc>
                  <a:txBody>
                    <a:bodyPr/>
                    <a:lstStyle/>
                    <a:p>
                      <a:pPr algn="ctr" fontAlgn="ctr"/>
                      <a:r>
                        <a:rPr lang="en-IN" sz="1700" b="0" u="none" strike="noStrike" kern="1200" dirty="0">
                          <a:solidFill>
                            <a:schemeClr val="lt1"/>
                          </a:solidFill>
                          <a:effectLst/>
                          <a:latin typeface="+mn-lt"/>
                          <a:ea typeface="+mn-ea"/>
                          <a:cs typeface="+mn-cs"/>
                        </a:rPr>
                        <a:t>SCD</a:t>
                      </a:r>
                    </a:p>
                  </a:txBody>
                  <a:tcPr marL="0" marR="0" marT="0" marB="0" anchor="ctr"/>
                </a:tc>
                <a:tc>
                  <a:txBody>
                    <a:bodyPr/>
                    <a:lstStyle/>
                    <a:p>
                      <a:pPr algn="ctr" fontAlgn="ctr"/>
                      <a:r>
                        <a:rPr lang="en-IN" sz="1700" b="0" u="none" strike="noStrike" kern="1200" dirty="0">
                          <a:solidFill>
                            <a:schemeClr val="lt1"/>
                          </a:solidFill>
                          <a:effectLst/>
                          <a:latin typeface="+mn-lt"/>
                          <a:ea typeface="+mn-ea"/>
                          <a:cs typeface="+mn-cs"/>
                        </a:rPr>
                        <a:t>Solar </a:t>
                      </a:r>
                    </a:p>
                  </a:txBody>
                  <a:tcPr marL="0" marR="0" marT="0" marB="0" anchor="ctr"/>
                </a:tc>
                <a:tc>
                  <a:txBody>
                    <a:bodyPr/>
                    <a:lstStyle/>
                    <a:p>
                      <a:pPr algn="ctr" fontAlgn="ctr"/>
                      <a:r>
                        <a:rPr lang="en-IN" sz="1700" b="0" u="none" strike="noStrike" kern="1200" dirty="0">
                          <a:solidFill>
                            <a:schemeClr val="lt1"/>
                          </a:solidFill>
                          <a:effectLst/>
                          <a:latin typeface="+mn-lt"/>
                          <a:ea typeface="+mn-ea"/>
                          <a:cs typeface="+mn-cs"/>
                        </a:rPr>
                        <a:t>Wind</a:t>
                      </a:r>
                    </a:p>
                  </a:txBody>
                  <a:tcPr marL="0" marR="0" marT="0" marB="0" anchor="ctr"/>
                </a:tc>
                <a:tc gridSpan="2">
                  <a:txBody>
                    <a:bodyPr/>
                    <a:lstStyle/>
                    <a:p>
                      <a:pPr algn="ctr" fontAlgn="ctr"/>
                      <a:r>
                        <a:rPr lang="en-IN" sz="1700" b="0" u="none" strike="noStrike" kern="1200" dirty="0">
                          <a:solidFill>
                            <a:schemeClr val="lt1"/>
                          </a:solidFill>
                          <a:effectLst/>
                          <a:latin typeface="+mn-lt"/>
                          <a:ea typeface="+mn-ea"/>
                          <a:cs typeface="+mn-cs"/>
                        </a:rPr>
                        <a:t>Storage</a:t>
                      </a:r>
                    </a:p>
                  </a:txBody>
                  <a:tcPr marL="0" marR="0" marT="0" marB="0" anchor="ctr"/>
                </a:tc>
                <a:tc hMerge="1">
                  <a:txBody>
                    <a:bodyPr/>
                    <a:lstStyle/>
                    <a:p>
                      <a:endParaRPr lang="en-IN"/>
                    </a:p>
                  </a:txBody>
                  <a:tcPr/>
                </a:tc>
                <a:tc>
                  <a:txBody>
                    <a:bodyPr/>
                    <a:lstStyle/>
                    <a:p>
                      <a:pPr algn="ctr" fontAlgn="ctr"/>
                      <a:r>
                        <a:rPr lang="en-GB" sz="1700" b="0" u="none" strike="noStrike" kern="1200" dirty="0">
                          <a:solidFill>
                            <a:schemeClr val="lt1"/>
                          </a:solidFill>
                          <a:effectLst/>
                          <a:latin typeface="+mn-lt"/>
                          <a:ea typeface="+mn-ea"/>
                          <a:cs typeface="+mn-cs"/>
                        </a:rPr>
                        <a:t>Commissioned Capacity</a:t>
                      </a:r>
                      <a:endParaRPr lang="en-IN" sz="1700" b="0" u="none" strike="noStrike" kern="1200" dirty="0">
                        <a:solidFill>
                          <a:schemeClr val="lt1"/>
                        </a:solidFill>
                        <a:effectLst/>
                        <a:latin typeface="+mn-lt"/>
                        <a:ea typeface="+mn-ea"/>
                        <a:cs typeface="+mn-cs"/>
                      </a:endParaRPr>
                    </a:p>
                  </a:txBody>
                  <a:tcPr marL="0" marR="0" marT="0" marB="0" anchor="ctr"/>
                </a:tc>
                <a:tc>
                  <a:txBody>
                    <a:bodyPr/>
                    <a:lstStyle/>
                    <a:p>
                      <a:pPr algn="ctr" fontAlgn="ctr"/>
                      <a:r>
                        <a:rPr lang="en-GB" sz="1700" b="0" u="none" strike="noStrike" kern="1200" dirty="0">
                          <a:solidFill>
                            <a:schemeClr val="lt1"/>
                          </a:solidFill>
                          <a:effectLst/>
                          <a:latin typeface="+mn-lt"/>
                          <a:ea typeface="+mn-ea"/>
                          <a:cs typeface="+mn-cs"/>
                        </a:rPr>
                        <a:t>Cancelled / Under Litigation Capacity</a:t>
                      </a:r>
                      <a:endParaRPr lang="en-IN" sz="1700" b="0" u="none" strike="noStrike" kern="1200" dirty="0">
                        <a:solidFill>
                          <a:schemeClr val="lt1"/>
                        </a:solidFill>
                        <a:effectLst/>
                        <a:latin typeface="+mn-lt"/>
                        <a:ea typeface="+mn-ea"/>
                        <a:cs typeface="+mn-cs"/>
                      </a:endParaRPr>
                    </a:p>
                  </a:txBody>
                  <a:tcPr marL="0" marR="0" marT="0" marB="0" anchor="ctr"/>
                </a:tc>
                <a:tc>
                  <a:txBody>
                    <a:bodyPr/>
                    <a:lstStyle/>
                    <a:p>
                      <a:pPr algn="ctr" fontAlgn="ctr"/>
                      <a:r>
                        <a:rPr lang="en-GB" sz="1700" b="0" u="none" strike="noStrike" kern="1200" dirty="0">
                          <a:solidFill>
                            <a:schemeClr val="lt1"/>
                          </a:solidFill>
                          <a:effectLst/>
                          <a:latin typeface="+mn-lt"/>
                          <a:ea typeface="+mn-ea"/>
                          <a:cs typeface="+mn-cs"/>
                        </a:rPr>
                        <a:t>Balance Capacity </a:t>
                      </a:r>
                      <a:endParaRPr lang="en-IN" sz="1700" b="0" u="none" strike="noStrike" kern="1200" dirty="0">
                        <a:solidFill>
                          <a:schemeClr val="lt1"/>
                        </a:solidFill>
                        <a:effectLst/>
                        <a:latin typeface="+mn-lt"/>
                        <a:ea typeface="+mn-ea"/>
                        <a:cs typeface="+mn-cs"/>
                      </a:endParaRPr>
                    </a:p>
                  </a:txBody>
                  <a:tcPr marL="0" marR="0" marT="0" marB="0" anchor="ctr"/>
                </a:tc>
                <a:tc>
                  <a:txBody>
                    <a:bodyPr/>
                    <a:lstStyle/>
                    <a:p>
                      <a:pPr algn="ctr" fontAlgn="ctr"/>
                      <a:r>
                        <a:rPr lang="en-GB" sz="1700" b="0" u="none" strike="noStrike" dirty="0">
                          <a:effectLst/>
                        </a:rPr>
                        <a:t>Tariff</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Remarks</a:t>
                      </a:r>
                      <a:endParaRPr lang="en-IN" sz="1700" b="0" i="0" u="none" strike="noStrike" dirty="0">
                        <a:solidFill>
                          <a:srgbClr val="000000"/>
                        </a:solidFill>
                        <a:effectLst/>
                        <a:latin typeface="Times New Roman" panose="02020603050405020304" pitchFamily="18" charset="0"/>
                      </a:endParaRPr>
                    </a:p>
                  </a:txBody>
                  <a:tcPr marL="0" marR="0" marT="0" marB="0" anchor="ctr"/>
                </a:tc>
                <a:extLst>
                  <a:ext uri="{0D108BD9-81ED-4DB2-BD59-A6C34878D82A}">
                    <a16:rowId xmlns:a16="http://schemas.microsoft.com/office/drawing/2014/main" xmlns="" val="4026258166"/>
                  </a:ext>
                </a:extLst>
              </a:tr>
              <a:tr h="384139">
                <a:tc>
                  <a:txBody>
                    <a:bodyPr/>
                    <a:lstStyle/>
                    <a:p>
                      <a:pPr algn="ctr" fontAlgn="ctr"/>
                      <a:r>
                        <a:rPr lang="en-GB" sz="1700" b="0" u="none" strike="noStrike" dirty="0">
                          <a:effectLst/>
                        </a:rPr>
                        <a:t>I</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840</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GB" sz="1700" b="0" u="none" strike="noStrike">
                          <a:effectLst/>
                        </a:rPr>
                        <a:t>840</a:t>
                      </a:r>
                      <a:endParaRPr lang="en-IN" sz="1700" b="0" i="0" u="none" strike="noStrike">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07-11-2019</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06-11-2021</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780</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a:effectLst/>
                        </a:rPr>
                        <a:t>205</a:t>
                      </a:r>
                      <a:endParaRPr lang="en-IN" sz="1700" b="0" i="0" u="none" strike="noStrike">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a:effectLst/>
                        </a:rPr>
                        <a:t> </a:t>
                      </a:r>
                      <a:endParaRPr lang="en-IN" sz="1700" b="0" i="0" u="none" strike="noStrike">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a:effectLst/>
                        </a:rPr>
                        <a:t> </a:t>
                      </a:r>
                      <a:endParaRPr lang="en-IN" sz="1700" b="0" i="0" u="none" strike="noStrike">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a:effectLst/>
                        </a:rPr>
                        <a:t>840</a:t>
                      </a:r>
                      <a:endParaRPr lang="en-IN" sz="1700" b="0" i="0" u="none" strike="noStrike">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a:effectLst/>
                        </a:rPr>
                        <a:t> </a:t>
                      </a:r>
                      <a:endParaRPr lang="en-IN" sz="1700" b="0" i="0" u="none" strike="noStrike">
                        <a:solidFill>
                          <a:srgbClr val="000000"/>
                        </a:solidFill>
                        <a:effectLst/>
                        <a:latin typeface="Times New Roman" panose="02020603050405020304" pitchFamily="18" charset="0"/>
                      </a:endParaRPr>
                    </a:p>
                  </a:txBody>
                  <a:tcPr marL="0" marR="0" marT="0" marB="0" anchor="ctr"/>
                </a:tc>
                <a:tc>
                  <a:txBody>
                    <a:bodyPr/>
                    <a:lstStyle/>
                    <a:p>
                      <a:pPr algn="ctr" fontAlgn="ctr"/>
                      <a:r>
                        <a:rPr lang="en-GB" sz="1700" b="0" u="none" strike="noStrike">
                          <a:effectLst/>
                        </a:rPr>
                        <a:t>0</a:t>
                      </a:r>
                      <a:endParaRPr lang="en-IN" sz="1700" b="0" i="0" u="none" strike="noStrike">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a:effectLst/>
                        </a:rPr>
                        <a:t>2.67-2.69</a:t>
                      </a:r>
                      <a:endParaRPr lang="en-IN" sz="1700" b="0" i="0" u="none" strike="noStrike">
                        <a:solidFill>
                          <a:srgbClr val="000000"/>
                        </a:solidFill>
                        <a:effectLst/>
                        <a:latin typeface="Times New Roman" panose="02020603050405020304" pitchFamily="18" charset="0"/>
                      </a:endParaRPr>
                    </a:p>
                  </a:txBody>
                  <a:tcPr marL="0" marR="0" marT="0" marB="0" anchor="ctr"/>
                </a:tc>
                <a:tc>
                  <a:txBody>
                    <a:bodyPr/>
                    <a:lstStyle/>
                    <a:p>
                      <a:pPr algn="ctr" fontAlgn="b"/>
                      <a:r>
                        <a:rPr lang="en-IN" sz="1700" b="0" u="none" strike="noStrike" dirty="0">
                          <a:effectLst/>
                        </a:rPr>
                        <a:t> </a:t>
                      </a:r>
                      <a:endParaRPr lang="en-IN" sz="17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xmlns="" val="3673475353"/>
                  </a:ext>
                </a:extLst>
              </a:tr>
              <a:tr h="427140">
                <a:tc>
                  <a:txBody>
                    <a:bodyPr/>
                    <a:lstStyle/>
                    <a:p>
                      <a:pPr algn="ctr" fontAlgn="ctr"/>
                      <a:r>
                        <a:rPr lang="en-GB" sz="1700" b="0" u="none" strike="noStrike" dirty="0">
                          <a:effectLst/>
                        </a:rPr>
                        <a:t>II</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600</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GB" sz="1700" b="0" u="none" strike="noStrike" dirty="0">
                          <a:effectLst/>
                        </a:rPr>
                        <a:t>600</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15-01-2020</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14-01-2022</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600</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a:effectLst/>
                        </a:rPr>
                        <a:t>150</a:t>
                      </a:r>
                      <a:endParaRPr lang="en-IN" sz="1700" b="0" i="0" u="none" strike="noStrike">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a:effectLst/>
                        </a:rPr>
                        <a:t> </a:t>
                      </a:r>
                      <a:endParaRPr lang="en-IN" sz="1700" b="0" i="0" u="none" strike="noStrike">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a:effectLst/>
                        </a:rPr>
                        <a:t> </a:t>
                      </a:r>
                      <a:endParaRPr lang="en-IN" sz="1700" b="0" i="0" u="none" strike="noStrike">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a:effectLst/>
                        </a:rPr>
                        <a:t>600</a:t>
                      </a:r>
                      <a:endParaRPr lang="en-IN" sz="1700" b="0" i="0" u="none" strike="noStrike">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a:effectLst/>
                        </a:rPr>
                        <a:t> </a:t>
                      </a:r>
                      <a:endParaRPr lang="en-IN" sz="1700" b="0" i="0" u="none" strike="noStrike">
                        <a:solidFill>
                          <a:srgbClr val="000000"/>
                        </a:solidFill>
                        <a:effectLst/>
                        <a:latin typeface="Times New Roman" panose="02020603050405020304" pitchFamily="18" charset="0"/>
                      </a:endParaRPr>
                    </a:p>
                  </a:txBody>
                  <a:tcPr marL="0" marR="0" marT="0" marB="0" anchor="ctr"/>
                </a:tc>
                <a:tc>
                  <a:txBody>
                    <a:bodyPr/>
                    <a:lstStyle/>
                    <a:p>
                      <a:pPr algn="ctr" fontAlgn="ctr"/>
                      <a:r>
                        <a:rPr lang="en-GB" sz="1700" b="0" u="none" strike="noStrike">
                          <a:effectLst/>
                        </a:rPr>
                        <a:t>0</a:t>
                      </a:r>
                      <a:endParaRPr lang="en-IN" sz="1700" b="0" i="0" u="none" strike="noStrike">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a:effectLst/>
                        </a:rPr>
                        <a:t>2.69</a:t>
                      </a:r>
                      <a:endParaRPr lang="en-IN" sz="1700" b="0" i="0" u="none" strike="noStrike">
                        <a:solidFill>
                          <a:srgbClr val="000000"/>
                        </a:solidFill>
                        <a:effectLst/>
                        <a:latin typeface="Times New Roman" panose="02020603050405020304" pitchFamily="18" charset="0"/>
                      </a:endParaRPr>
                    </a:p>
                  </a:txBody>
                  <a:tcPr marL="0" marR="0" marT="0" marB="0" anchor="ctr"/>
                </a:tc>
                <a:tc>
                  <a:txBody>
                    <a:bodyPr/>
                    <a:lstStyle/>
                    <a:p>
                      <a:pPr algn="ctr" fontAlgn="b"/>
                      <a:r>
                        <a:rPr lang="en-IN" sz="1700" b="0" u="none" strike="noStrike" dirty="0">
                          <a:effectLst/>
                        </a:rPr>
                        <a:t> </a:t>
                      </a:r>
                      <a:endParaRPr lang="en-IN" sz="17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xmlns="" val="2802881482"/>
                  </a:ext>
                </a:extLst>
              </a:tr>
              <a:tr h="456265">
                <a:tc>
                  <a:txBody>
                    <a:bodyPr/>
                    <a:lstStyle/>
                    <a:p>
                      <a:pPr algn="ctr" fontAlgn="ctr"/>
                      <a:r>
                        <a:rPr lang="en-GB" sz="1700" b="0" u="none" strike="noStrike" dirty="0">
                          <a:effectLst/>
                        </a:rPr>
                        <a:t>III*</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1110</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GB" sz="1700" b="0" u="none" strike="noStrike" dirty="0">
                          <a:effectLst/>
                        </a:rPr>
                        <a:t>1110</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19-07-2021</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19-07-2023</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1062.5</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a:effectLst/>
                        </a:rPr>
                        <a:t>370.1</a:t>
                      </a:r>
                      <a:endParaRPr lang="en-IN" sz="1700" b="0" i="0" u="none" strike="noStrike">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a:effectLst/>
                        </a:rPr>
                        <a:t> </a:t>
                      </a:r>
                      <a:endParaRPr lang="en-IN" sz="1700" b="0" i="0" u="none" strike="noStrike">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a:effectLst/>
                        </a:rPr>
                        <a:t> </a:t>
                      </a:r>
                      <a:endParaRPr lang="en-IN" sz="1700" b="0" i="0" u="none" strike="noStrike">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a:effectLst/>
                        </a:rPr>
                        <a:t>0</a:t>
                      </a:r>
                      <a:endParaRPr lang="en-IN" sz="1700" b="0" i="0" u="none" strike="noStrike">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380</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GB" sz="1700" b="0" u="none" strike="noStrike">
                          <a:effectLst/>
                        </a:rPr>
                        <a:t>730</a:t>
                      </a:r>
                      <a:endParaRPr lang="en-IN" sz="1700" b="0" i="0" u="none" strike="noStrike">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a:effectLst/>
                        </a:rPr>
                        <a:t>2.41</a:t>
                      </a:r>
                      <a:endParaRPr lang="en-IN" sz="1700" b="0" i="0" u="none" strike="noStrike">
                        <a:solidFill>
                          <a:srgbClr val="000000"/>
                        </a:solidFill>
                        <a:effectLst/>
                        <a:latin typeface="Times New Roman" panose="02020603050405020304" pitchFamily="18" charset="0"/>
                      </a:endParaRPr>
                    </a:p>
                  </a:txBody>
                  <a:tcPr marL="0" marR="0" marT="0" marB="0" anchor="ctr"/>
                </a:tc>
                <a:tc>
                  <a:txBody>
                    <a:bodyPr/>
                    <a:lstStyle/>
                    <a:p>
                      <a:pPr algn="ctr" fontAlgn="b"/>
                      <a:r>
                        <a:rPr lang="en-IN" sz="1800" b="0" u="none" strike="noStrike" dirty="0">
                          <a:effectLst/>
                        </a:rPr>
                        <a:t> </a:t>
                      </a:r>
                      <a:r>
                        <a:rPr lang="en-IN" sz="1800" b="0" u="none" strike="noStrike" dirty="0" smtClean="0">
                          <a:effectLst/>
                        </a:rPr>
                        <a:t>S-345 MW</a:t>
                      </a:r>
                      <a:endParaRPr lang="en-IN" sz="1800" b="0"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xmlns="" val="1257811386"/>
                  </a:ext>
                </a:extLst>
              </a:tr>
              <a:tr h="778221">
                <a:tc>
                  <a:txBody>
                    <a:bodyPr/>
                    <a:lstStyle/>
                    <a:p>
                      <a:pPr algn="ctr" fontAlgn="ctr"/>
                      <a:r>
                        <a:rPr lang="en-GB" sz="1700" b="0" u="none" strike="noStrike">
                          <a:effectLst/>
                        </a:rPr>
                        <a:t>Peak Power</a:t>
                      </a:r>
                      <a:endParaRPr lang="en-IN" sz="1700" b="0" i="0" u="none" strike="noStrike">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1200</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GB" sz="1700" b="0" u="none" strike="noStrike" dirty="0">
                          <a:effectLst/>
                        </a:rPr>
                        <a:t>1200</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02-02-2022</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02-02-2024</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1581</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322.25</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525</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2850</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i="0" u="none" strike="noStrike" dirty="0">
                          <a:solidFill>
                            <a:srgbClr val="000000"/>
                          </a:solidFill>
                          <a:effectLst/>
                          <a:latin typeface="Times New Roman" panose="02020603050405020304" pitchFamily="18" charset="0"/>
                        </a:rPr>
                        <a:t>297.42</a:t>
                      </a:r>
                    </a:p>
                  </a:txBody>
                  <a:tcPr marL="0" marR="0" marT="0" marB="0" anchor="ctr"/>
                </a:tc>
                <a:tc>
                  <a:txBody>
                    <a:bodyPr/>
                    <a:lstStyle/>
                    <a:p>
                      <a:pPr algn="ctr" fontAlgn="ctr"/>
                      <a:r>
                        <a:rPr lang="en-IN" sz="1700" b="0" u="none" strike="noStrike" dirty="0">
                          <a:effectLst/>
                        </a:rPr>
                        <a:t> </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GB" sz="1700" b="0" i="0" u="none" strike="noStrike" dirty="0">
                          <a:solidFill>
                            <a:srgbClr val="000000"/>
                          </a:solidFill>
                          <a:effectLst/>
                          <a:latin typeface="Times New Roman" panose="02020603050405020304" pitchFamily="18" charset="0"/>
                        </a:rPr>
                        <a:t>902.58</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2.88</a:t>
                      </a:r>
                    </a:p>
                    <a:p>
                      <a:pPr marL="0" marR="0" lvl="0" indent="0" algn="ctr" defTabSz="914400" rtl="0" eaLnBrk="1" fontAlgn="ctr" latinLnBrk="0" hangingPunct="1">
                        <a:lnSpc>
                          <a:spcPct val="100000"/>
                        </a:lnSpc>
                        <a:spcBef>
                          <a:spcPts val="0"/>
                        </a:spcBef>
                        <a:spcAft>
                          <a:spcPts val="0"/>
                        </a:spcAft>
                        <a:buClrTx/>
                        <a:buSzTx/>
                        <a:buFontTx/>
                        <a:buNone/>
                        <a:tabLst/>
                        <a:defRPr/>
                      </a:pPr>
                      <a:r>
                        <a:rPr lang="en-IN" sz="1600" b="0" u="none" strike="noStrike" dirty="0">
                          <a:effectLst/>
                        </a:rPr>
                        <a:t>Peak power tower 6.12-6.85</a:t>
                      </a:r>
                      <a:endParaRPr lang="en-IN" sz="1600" b="0" i="0" u="none" strike="noStrike" dirty="0">
                        <a:solidFill>
                          <a:srgbClr val="000000"/>
                        </a:solidFill>
                        <a:effectLst/>
                        <a:latin typeface="Calibri" panose="020F050202020403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kern="1200" dirty="0">
                          <a:solidFill>
                            <a:srgbClr val="C00000"/>
                          </a:solidFill>
                          <a:latin typeface="+mn-lt"/>
                          <a:ea typeface="+mn-ea"/>
                          <a:cs typeface="+mn-cs"/>
                        </a:rPr>
                        <a:t>(S-81, W-318.775 MW)</a:t>
                      </a:r>
                    </a:p>
                    <a:p>
                      <a:pPr algn="ctr" fontAlgn="b"/>
                      <a:r>
                        <a:rPr lang="en-IN" sz="1700" b="0" u="none" strike="noStrike" kern="1200" dirty="0">
                          <a:solidFill>
                            <a:schemeClr val="dk1"/>
                          </a:solidFill>
                          <a:effectLst/>
                          <a:latin typeface="+mn-lt"/>
                          <a:ea typeface="+mn-ea"/>
                          <a:cs typeface="+mn-cs"/>
                        </a:rPr>
                        <a:t> </a:t>
                      </a:r>
                    </a:p>
                  </a:txBody>
                  <a:tcPr marL="0" marR="0" marT="0" marB="0" anchor="b"/>
                </a:tc>
                <a:extLst>
                  <a:ext uri="{0D108BD9-81ED-4DB2-BD59-A6C34878D82A}">
                    <a16:rowId xmlns:a16="http://schemas.microsoft.com/office/drawing/2014/main" xmlns="" val="658047430"/>
                  </a:ext>
                </a:extLst>
              </a:tr>
              <a:tr h="1079980">
                <a:tc>
                  <a:txBody>
                    <a:bodyPr/>
                    <a:lstStyle/>
                    <a:p>
                      <a:pPr algn="ctr" fontAlgn="ctr"/>
                      <a:r>
                        <a:rPr lang="en-GB" sz="1700" b="0" u="none" strike="noStrike" dirty="0">
                          <a:effectLst/>
                        </a:rPr>
                        <a:t>RTC-I</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400</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GB" sz="1700" b="0" u="none" strike="noStrike" dirty="0">
                          <a:effectLst/>
                        </a:rPr>
                        <a:t>400</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06-08-2021</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06-08-2023</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400</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900</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2</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8</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 </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 </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GB" sz="1700" b="0" u="none" strike="noStrike">
                          <a:effectLst/>
                        </a:rPr>
                        <a:t>400</a:t>
                      </a:r>
                      <a:endParaRPr lang="en-IN" sz="1700" b="0" i="0" u="none" strike="noStrike">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2.9 with 3% escalation for 15 year</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b"/>
                      <a:r>
                        <a:rPr lang="en-IN" sz="1700" b="0" u="none" strike="noStrike" kern="1200" dirty="0">
                          <a:solidFill>
                            <a:schemeClr val="dk1"/>
                          </a:solidFill>
                          <a:effectLst/>
                          <a:latin typeface="+mn-lt"/>
                          <a:ea typeface="+mn-ea"/>
                          <a:cs typeface="+mn-cs"/>
                        </a:rPr>
                        <a:t>Comm: 400 MW Solar and </a:t>
                      </a:r>
                      <a:r>
                        <a:rPr lang="en-IN" sz="1700" b="0" u="none" strike="noStrike" kern="1200" dirty="0" smtClean="0">
                          <a:solidFill>
                            <a:schemeClr val="dk1"/>
                          </a:solidFill>
                          <a:effectLst/>
                          <a:latin typeface="+mn-lt"/>
                          <a:ea typeface="+mn-ea"/>
                          <a:cs typeface="+mn-cs"/>
                        </a:rPr>
                        <a:t>601.125 </a:t>
                      </a:r>
                      <a:r>
                        <a:rPr lang="en-IN" sz="1700" b="0" u="none" strike="noStrike" kern="1200" dirty="0">
                          <a:solidFill>
                            <a:schemeClr val="dk1"/>
                          </a:solidFill>
                          <a:effectLst/>
                          <a:latin typeface="+mn-lt"/>
                          <a:ea typeface="+mn-ea"/>
                          <a:cs typeface="+mn-cs"/>
                        </a:rPr>
                        <a:t>MW Wind</a:t>
                      </a:r>
                    </a:p>
                  </a:txBody>
                  <a:tcPr marL="0" marR="0" marT="0" marB="0" anchor="b"/>
                </a:tc>
                <a:extLst>
                  <a:ext uri="{0D108BD9-81ED-4DB2-BD59-A6C34878D82A}">
                    <a16:rowId xmlns:a16="http://schemas.microsoft.com/office/drawing/2014/main" xmlns="" val="183948543"/>
                  </a:ext>
                </a:extLst>
              </a:tr>
              <a:tr h="514612">
                <a:tc>
                  <a:txBody>
                    <a:bodyPr/>
                    <a:lstStyle/>
                    <a:p>
                      <a:pPr algn="ctr" fontAlgn="ctr"/>
                      <a:r>
                        <a:rPr lang="en-GB" sz="1700" b="0" u="none" strike="noStrike">
                          <a:effectLst/>
                        </a:rPr>
                        <a:t>IV</a:t>
                      </a:r>
                      <a:endParaRPr lang="en-IN" sz="1700" b="0" i="0" u="none" strike="noStrike">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1200</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GB" sz="1700" b="0" u="none" strike="noStrike" dirty="0">
                          <a:effectLst/>
                        </a:rPr>
                        <a:t>1200</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28-06-2022</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27-06-2024</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850</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400</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a:effectLst/>
                        </a:rPr>
                        <a:t> </a:t>
                      </a:r>
                      <a:endParaRPr lang="en-IN" sz="1700" b="0" i="0" u="none" strike="noStrike">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 </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 </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a:effectLst/>
                        </a:rPr>
                        <a:t> </a:t>
                      </a:r>
                      <a:endParaRPr lang="en-IN" sz="1700" b="0" i="0" u="none" strike="noStrike">
                        <a:solidFill>
                          <a:srgbClr val="000000"/>
                        </a:solidFill>
                        <a:effectLst/>
                        <a:latin typeface="Times New Roman" panose="02020603050405020304" pitchFamily="18" charset="0"/>
                      </a:endParaRPr>
                    </a:p>
                  </a:txBody>
                  <a:tcPr marL="0" marR="0" marT="0" marB="0" anchor="ctr"/>
                </a:tc>
                <a:tc>
                  <a:txBody>
                    <a:bodyPr/>
                    <a:lstStyle/>
                    <a:p>
                      <a:pPr algn="ctr" fontAlgn="ctr"/>
                      <a:r>
                        <a:rPr lang="en-GB" sz="1700" b="0" u="none" strike="noStrike">
                          <a:effectLst/>
                        </a:rPr>
                        <a:t>1200</a:t>
                      </a:r>
                      <a:endParaRPr lang="en-IN" sz="1700" b="0" i="0" u="none" strike="noStrike">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a:effectLst/>
                        </a:rPr>
                        <a:t>2.34-2.35</a:t>
                      </a:r>
                      <a:endParaRPr lang="en-IN" sz="1700" b="0" i="0" u="none" strike="noStrike">
                        <a:solidFill>
                          <a:srgbClr val="000000"/>
                        </a:solidFill>
                        <a:effectLst/>
                        <a:latin typeface="Times New Roman" panose="02020603050405020304" pitchFamily="18" charset="0"/>
                      </a:endParaRPr>
                    </a:p>
                  </a:txBody>
                  <a:tcPr marL="0" marR="0" marT="0" marB="0" anchor="ctr"/>
                </a:tc>
                <a:tc>
                  <a:txBody>
                    <a:bodyPr/>
                    <a:lstStyle/>
                    <a:p>
                      <a:pPr algn="ctr"/>
                      <a:r>
                        <a:rPr lang="en-US" sz="1800" dirty="0">
                          <a:latin typeface="+mn-lt"/>
                        </a:rPr>
                        <a:t>(W-146)*</a:t>
                      </a:r>
                      <a:endParaRPr lang="en-IN" sz="1800" dirty="0">
                        <a:latin typeface="+mn-lt"/>
                      </a:endParaRPr>
                    </a:p>
                  </a:txBody>
                  <a:tcPr marL="91438" marR="91438" marT="45717" marB="45717" anchor="ctr"/>
                </a:tc>
                <a:extLst>
                  <a:ext uri="{0D108BD9-81ED-4DB2-BD59-A6C34878D82A}">
                    <a16:rowId xmlns:a16="http://schemas.microsoft.com/office/drawing/2014/main" xmlns="" val="4034471056"/>
                  </a:ext>
                </a:extLst>
              </a:tr>
              <a:tr h="667040">
                <a:tc>
                  <a:txBody>
                    <a:bodyPr/>
                    <a:lstStyle/>
                    <a:p>
                      <a:pPr algn="ctr" fontAlgn="ctr"/>
                      <a:r>
                        <a:rPr lang="en-GB" sz="1700" b="0" u="none" strike="noStrike">
                          <a:effectLst/>
                        </a:rPr>
                        <a:t>V</a:t>
                      </a:r>
                      <a:endParaRPr lang="en-IN" sz="1700" b="0" i="0" u="none" strike="noStrike">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1170</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GB" sz="1700" b="0" u="none" strike="noStrike" dirty="0">
                          <a:effectLst/>
                        </a:rPr>
                        <a:t>1170</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11-01-2023</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10-01-2025</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810</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390</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 </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 </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 </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 </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GB" sz="1700" b="0" u="none" strike="noStrike" dirty="0">
                          <a:effectLst/>
                        </a:rPr>
                        <a:t>1170</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2.53</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a:r>
                        <a:rPr lang="en-US" sz="1800" b="0" dirty="0">
                          <a:solidFill>
                            <a:srgbClr val="C00000"/>
                          </a:solidFill>
                          <a:latin typeface="+mn-lt"/>
                        </a:rPr>
                        <a:t>(</a:t>
                      </a:r>
                      <a:r>
                        <a:rPr lang="en-US" sz="1800" b="0" dirty="0" smtClean="0">
                          <a:solidFill>
                            <a:srgbClr val="C00000"/>
                          </a:solidFill>
                          <a:latin typeface="+mn-lt"/>
                        </a:rPr>
                        <a:t>S-324.125</a:t>
                      </a:r>
                      <a:r>
                        <a:rPr lang="en-US" sz="1800" b="0" dirty="0">
                          <a:solidFill>
                            <a:srgbClr val="C00000"/>
                          </a:solidFill>
                          <a:latin typeface="+mn-lt"/>
                        </a:rPr>
                        <a:t>)*</a:t>
                      </a:r>
                    </a:p>
                  </a:txBody>
                  <a:tcPr marL="91438" marR="91438" marT="45717" marB="45717" anchor="ctr"/>
                </a:tc>
                <a:extLst>
                  <a:ext uri="{0D108BD9-81ED-4DB2-BD59-A6C34878D82A}">
                    <a16:rowId xmlns:a16="http://schemas.microsoft.com/office/drawing/2014/main" xmlns="" val="3732928073"/>
                  </a:ext>
                </a:extLst>
              </a:tr>
              <a:tr h="514612">
                <a:tc>
                  <a:txBody>
                    <a:bodyPr/>
                    <a:lstStyle/>
                    <a:p>
                      <a:pPr algn="ctr" fontAlgn="ctr"/>
                      <a:r>
                        <a:rPr lang="en-GB" sz="1700" b="0" u="none" strike="noStrike">
                          <a:effectLst/>
                        </a:rPr>
                        <a:t>VI</a:t>
                      </a:r>
                      <a:endParaRPr lang="en-IN" sz="1700" b="0" i="0" u="none" strike="noStrike">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a:effectLst/>
                        </a:rPr>
                        <a:t>1200</a:t>
                      </a:r>
                      <a:endParaRPr lang="en-IN" sz="1700" b="0" i="0" u="none" strike="noStrike">
                        <a:solidFill>
                          <a:srgbClr val="000000"/>
                        </a:solidFill>
                        <a:effectLst/>
                        <a:latin typeface="Times New Roman" panose="02020603050405020304" pitchFamily="18" charset="0"/>
                      </a:endParaRPr>
                    </a:p>
                  </a:txBody>
                  <a:tcPr marL="0" marR="0" marT="0" marB="0" anchor="ctr"/>
                </a:tc>
                <a:tc>
                  <a:txBody>
                    <a:bodyPr/>
                    <a:lstStyle/>
                    <a:p>
                      <a:pPr algn="ctr" fontAlgn="ctr"/>
                      <a:r>
                        <a:rPr lang="en-US" sz="1700" b="0" i="0" u="none" strike="noStrike" dirty="0">
                          <a:solidFill>
                            <a:srgbClr val="000000"/>
                          </a:solidFill>
                          <a:effectLst/>
                          <a:latin typeface="Times New Roman" panose="02020603050405020304" pitchFamily="18" charset="0"/>
                        </a:rPr>
                        <a:t>600</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30-06-2024</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30-06-2026</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1663</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1359.2</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1630</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a:effectLst/>
                        </a:rPr>
                        <a:t>1630</a:t>
                      </a:r>
                      <a:endParaRPr lang="en-IN" sz="1700" b="0" i="0" u="none" strike="noStrike">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a:effectLst/>
                        </a:rPr>
                        <a:t> </a:t>
                      </a:r>
                      <a:endParaRPr lang="en-IN" sz="1700" b="0" i="0" u="none" strike="noStrike">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a:effectLst/>
                        </a:rPr>
                        <a:t> </a:t>
                      </a:r>
                      <a:endParaRPr lang="en-IN" sz="1700" b="0" i="0" u="none" strike="noStrike">
                        <a:solidFill>
                          <a:srgbClr val="000000"/>
                        </a:solidFill>
                        <a:effectLst/>
                        <a:latin typeface="Times New Roman" panose="02020603050405020304" pitchFamily="18" charset="0"/>
                      </a:endParaRPr>
                    </a:p>
                  </a:txBody>
                  <a:tcPr marL="0" marR="0" marT="0" marB="0" anchor="ctr"/>
                </a:tc>
                <a:tc>
                  <a:txBody>
                    <a:bodyPr/>
                    <a:lstStyle/>
                    <a:p>
                      <a:pPr algn="ctr" fontAlgn="ctr"/>
                      <a:r>
                        <a:rPr lang="en-GB" sz="1700" b="0" u="none" strike="noStrike">
                          <a:effectLst/>
                        </a:rPr>
                        <a:t>1200</a:t>
                      </a:r>
                      <a:endParaRPr lang="en-IN" sz="1700" b="0" i="0" u="none" strike="noStrike">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4.64-4.73</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b"/>
                      <a:r>
                        <a:rPr lang="en-IN" sz="1700" b="0" u="none" strike="noStrike" kern="1200" dirty="0">
                          <a:solidFill>
                            <a:schemeClr val="dk1"/>
                          </a:solidFill>
                          <a:effectLst/>
                          <a:latin typeface="+mn-lt"/>
                          <a:ea typeface="+mn-ea"/>
                          <a:cs typeface="+mn-cs"/>
                        </a:rPr>
                        <a:t>UI </a:t>
                      </a:r>
                    </a:p>
                  </a:txBody>
                  <a:tcPr marL="0" marR="0" marT="0" marB="0" anchor="b"/>
                </a:tc>
                <a:extLst>
                  <a:ext uri="{0D108BD9-81ED-4DB2-BD59-A6C34878D82A}">
                    <a16:rowId xmlns:a16="http://schemas.microsoft.com/office/drawing/2014/main" xmlns="" val="1601055624"/>
                  </a:ext>
                </a:extLst>
              </a:tr>
            </a:tbl>
          </a:graphicData>
        </a:graphic>
      </p:graphicFrame>
    </p:spTree>
    <p:extLst>
      <p:ext uri="{BB962C8B-B14F-4D97-AF65-F5344CB8AC3E}">
        <p14:creationId xmlns:p14="http://schemas.microsoft.com/office/powerpoint/2010/main" val="249741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F64C4DF-C3D4-5FF6-90A5-025B9F29A7A8}"/>
              </a:ext>
            </a:extLst>
          </p:cNvPr>
          <p:cNvSpPr txBox="1"/>
          <p:nvPr/>
        </p:nvSpPr>
        <p:spPr>
          <a:xfrm>
            <a:off x="-1" y="70618"/>
            <a:ext cx="11210925" cy="523220"/>
          </a:xfrm>
          <a:prstGeom prst="rect">
            <a:avLst/>
          </a:prstGeom>
          <a:noFill/>
        </p:spPr>
        <p:txBody>
          <a:bodyPr wrap="square" rtlCol="0">
            <a:spAutoFit/>
          </a:bodyPr>
          <a:lstStyle>
            <a:defPPr>
              <a:defRPr lang="en-US"/>
            </a:defPPr>
            <a:lvl1pPr>
              <a:defRPr sz="2800">
                <a:ln w="0"/>
                <a:solidFill>
                  <a:schemeClr val="accent1"/>
                </a:solidFill>
                <a:effectLst>
                  <a:outerShdw blurRad="38100" dist="25400" dir="5400000" algn="ctr" rotWithShape="0">
                    <a:srgbClr val="6E747A">
                      <a:alpha val="43000"/>
                    </a:srgbClr>
                  </a:outerShdw>
                </a:effectLst>
              </a:defRPr>
            </a:lvl1pPr>
          </a:lstStyle>
          <a:p>
            <a:r>
              <a:rPr lang="en-US" dirty="0"/>
              <a:t>Hybrid Scheme Status: At a Glance &lt;2/2&gt;</a:t>
            </a:r>
          </a:p>
        </p:txBody>
      </p:sp>
      <p:graphicFrame>
        <p:nvGraphicFramePr>
          <p:cNvPr id="6" name="Table 5">
            <a:extLst>
              <a:ext uri="{FF2B5EF4-FFF2-40B4-BE49-F238E27FC236}">
                <a16:creationId xmlns:a16="http://schemas.microsoft.com/office/drawing/2014/main" xmlns="" id="{02536A59-CD49-47CE-B4CF-7584CA63ADF6}"/>
              </a:ext>
            </a:extLst>
          </p:cNvPr>
          <p:cNvGraphicFramePr>
            <a:graphicFrameLocks noGrp="1"/>
          </p:cNvGraphicFramePr>
          <p:nvPr/>
        </p:nvGraphicFramePr>
        <p:xfrm>
          <a:off x="3" y="576324"/>
          <a:ext cx="12191996" cy="5593123"/>
        </p:xfrm>
        <a:graphic>
          <a:graphicData uri="http://schemas.openxmlformats.org/drawingml/2006/table">
            <a:tbl>
              <a:tblPr firstRow="1" bandRow="1">
                <a:tableStyleId>{5C22544A-7EE6-4342-B048-85BDC9FD1C3A}</a:tableStyleId>
              </a:tblPr>
              <a:tblGrid>
                <a:gridCol w="670557">
                  <a:extLst>
                    <a:ext uri="{9D8B030D-6E8A-4147-A177-3AD203B41FA5}">
                      <a16:colId xmlns:a16="http://schemas.microsoft.com/office/drawing/2014/main" xmlns="" val="3781965218"/>
                    </a:ext>
                  </a:extLst>
                </a:gridCol>
                <a:gridCol w="744355">
                  <a:extLst>
                    <a:ext uri="{9D8B030D-6E8A-4147-A177-3AD203B41FA5}">
                      <a16:colId xmlns:a16="http://schemas.microsoft.com/office/drawing/2014/main" xmlns="" val="1509818655"/>
                    </a:ext>
                  </a:extLst>
                </a:gridCol>
                <a:gridCol w="712269">
                  <a:extLst>
                    <a:ext uri="{9D8B030D-6E8A-4147-A177-3AD203B41FA5}">
                      <a16:colId xmlns:a16="http://schemas.microsoft.com/office/drawing/2014/main" xmlns="" val="1200837636"/>
                    </a:ext>
                  </a:extLst>
                </a:gridCol>
                <a:gridCol w="1164658">
                  <a:extLst>
                    <a:ext uri="{9D8B030D-6E8A-4147-A177-3AD203B41FA5}">
                      <a16:colId xmlns:a16="http://schemas.microsoft.com/office/drawing/2014/main" xmlns="" val="261561095"/>
                    </a:ext>
                  </a:extLst>
                </a:gridCol>
                <a:gridCol w="1087120">
                  <a:extLst>
                    <a:ext uri="{9D8B030D-6E8A-4147-A177-3AD203B41FA5}">
                      <a16:colId xmlns:a16="http://schemas.microsoft.com/office/drawing/2014/main" xmlns="" val="3463327650"/>
                    </a:ext>
                  </a:extLst>
                </a:gridCol>
                <a:gridCol w="822960">
                  <a:extLst>
                    <a:ext uri="{9D8B030D-6E8A-4147-A177-3AD203B41FA5}">
                      <a16:colId xmlns:a16="http://schemas.microsoft.com/office/drawing/2014/main" xmlns="" val="2266140730"/>
                    </a:ext>
                  </a:extLst>
                </a:gridCol>
                <a:gridCol w="772159">
                  <a:extLst>
                    <a:ext uri="{9D8B030D-6E8A-4147-A177-3AD203B41FA5}">
                      <a16:colId xmlns:a16="http://schemas.microsoft.com/office/drawing/2014/main" xmlns="" val="4017258363"/>
                    </a:ext>
                  </a:extLst>
                </a:gridCol>
                <a:gridCol w="589280">
                  <a:extLst>
                    <a:ext uri="{9D8B030D-6E8A-4147-A177-3AD203B41FA5}">
                      <a16:colId xmlns:a16="http://schemas.microsoft.com/office/drawing/2014/main" xmlns="" val="2887374809"/>
                    </a:ext>
                  </a:extLst>
                </a:gridCol>
                <a:gridCol w="472706">
                  <a:extLst>
                    <a:ext uri="{9D8B030D-6E8A-4147-A177-3AD203B41FA5}">
                      <a16:colId xmlns:a16="http://schemas.microsoft.com/office/drawing/2014/main" xmlns="" val="693971171"/>
                    </a:ext>
                  </a:extLst>
                </a:gridCol>
                <a:gridCol w="818148">
                  <a:extLst>
                    <a:ext uri="{9D8B030D-6E8A-4147-A177-3AD203B41FA5}">
                      <a16:colId xmlns:a16="http://schemas.microsoft.com/office/drawing/2014/main" xmlns="" val="1540734496"/>
                    </a:ext>
                  </a:extLst>
                </a:gridCol>
                <a:gridCol w="875898">
                  <a:extLst>
                    <a:ext uri="{9D8B030D-6E8A-4147-A177-3AD203B41FA5}">
                      <a16:colId xmlns:a16="http://schemas.microsoft.com/office/drawing/2014/main" xmlns="" val="2298929027"/>
                    </a:ext>
                  </a:extLst>
                </a:gridCol>
                <a:gridCol w="818148">
                  <a:extLst>
                    <a:ext uri="{9D8B030D-6E8A-4147-A177-3AD203B41FA5}">
                      <a16:colId xmlns:a16="http://schemas.microsoft.com/office/drawing/2014/main" xmlns="" val="902006240"/>
                    </a:ext>
                  </a:extLst>
                </a:gridCol>
                <a:gridCol w="1337912">
                  <a:extLst>
                    <a:ext uri="{9D8B030D-6E8A-4147-A177-3AD203B41FA5}">
                      <a16:colId xmlns:a16="http://schemas.microsoft.com/office/drawing/2014/main" xmlns="" val="3789072528"/>
                    </a:ext>
                  </a:extLst>
                </a:gridCol>
                <a:gridCol w="1305826">
                  <a:extLst>
                    <a:ext uri="{9D8B030D-6E8A-4147-A177-3AD203B41FA5}">
                      <a16:colId xmlns:a16="http://schemas.microsoft.com/office/drawing/2014/main" xmlns="" val="2698372218"/>
                    </a:ext>
                  </a:extLst>
                </a:gridCol>
              </a:tblGrid>
              <a:tr h="1510356">
                <a:tc>
                  <a:txBody>
                    <a:bodyPr/>
                    <a:lstStyle/>
                    <a:p>
                      <a:pPr algn="ctr"/>
                      <a:r>
                        <a:rPr lang="en-US" sz="1800" b="0" u="none" strike="noStrike" kern="1200" dirty="0">
                          <a:solidFill>
                            <a:schemeClr val="lt1"/>
                          </a:solidFill>
                          <a:effectLst/>
                          <a:latin typeface="+mn-lt"/>
                          <a:ea typeface="+mn-ea"/>
                          <a:cs typeface="+mn-cs"/>
                        </a:rPr>
                        <a:t>Tranche</a:t>
                      </a:r>
                      <a:endParaRPr lang="en-IN" sz="1800" b="0" u="none" strike="noStrike" kern="1200" dirty="0">
                        <a:solidFill>
                          <a:schemeClr val="lt1"/>
                        </a:solidFill>
                        <a:effectLst/>
                        <a:latin typeface="+mn-lt"/>
                        <a:ea typeface="+mn-ea"/>
                        <a:cs typeface="+mn-cs"/>
                      </a:endParaRPr>
                    </a:p>
                  </a:txBody>
                  <a:tcPr anchor="ctr"/>
                </a:tc>
                <a:tc>
                  <a:txBody>
                    <a:bodyPr/>
                    <a:lstStyle/>
                    <a:p>
                      <a:pPr algn="ctr" fontAlgn="ctr"/>
                      <a:r>
                        <a:rPr lang="en-GB" sz="1800" b="0" u="none" strike="noStrike" dirty="0">
                          <a:effectLst/>
                        </a:rPr>
                        <a:t>Awarded </a:t>
                      </a:r>
                      <a:r>
                        <a:rPr lang="en-GB" sz="1800" b="0" u="none" strike="noStrike" kern="1200" dirty="0">
                          <a:solidFill>
                            <a:schemeClr val="lt1"/>
                          </a:solidFill>
                          <a:effectLst/>
                          <a:latin typeface="+mn-lt"/>
                          <a:ea typeface="+mn-ea"/>
                          <a:cs typeface="+mn-cs"/>
                        </a:rPr>
                        <a:t>Capacity</a:t>
                      </a:r>
                      <a:endParaRPr lang="en-IN" sz="18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GB" sz="1800" b="0" u="none" strike="noStrike" kern="1200" dirty="0">
                          <a:solidFill>
                            <a:schemeClr val="lt1"/>
                          </a:solidFill>
                          <a:effectLst/>
                          <a:latin typeface="+mn-lt"/>
                          <a:ea typeface="+mn-ea"/>
                          <a:cs typeface="+mn-cs"/>
                        </a:rPr>
                        <a:t>PPA Signed Capacity </a:t>
                      </a:r>
                      <a:endParaRPr lang="en-IN" sz="1800" b="0" u="none" strike="noStrike" kern="1200" dirty="0">
                        <a:solidFill>
                          <a:schemeClr val="lt1"/>
                        </a:solidFill>
                        <a:effectLst/>
                        <a:latin typeface="+mn-lt"/>
                        <a:ea typeface="+mn-ea"/>
                        <a:cs typeface="+mn-cs"/>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0" u="none" strike="noStrike" kern="1200" dirty="0">
                          <a:solidFill>
                            <a:schemeClr val="lt1"/>
                          </a:solidFill>
                          <a:effectLst/>
                          <a:latin typeface="+mn-lt"/>
                          <a:ea typeface="+mn-ea"/>
                          <a:cs typeface="+mn-cs"/>
                        </a:rPr>
                        <a:t>PPA Effective Date</a:t>
                      </a:r>
                    </a:p>
                  </a:txBody>
                  <a:tcPr anchor="ctr"/>
                </a:tc>
                <a:tc>
                  <a:txBody>
                    <a:bodyPr/>
                    <a:lstStyle/>
                    <a:p>
                      <a:pPr algn="ctr" fontAlgn="ctr"/>
                      <a:r>
                        <a:rPr lang="en-IN" sz="1800" b="0" u="none" strike="noStrike" kern="1200" dirty="0">
                          <a:solidFill>
                            <a:schemeClr val="lt1"/>
                          </a:solidFill>
                          <a:effectLst/>
                          <a:latin typeface="+mn-lt"/>
                          <a:ea typeface="+mn-ea"/>
                          <a:cs typeface="+mn-cs"/>
                        </a:rPr>
                        <a:t>SCD</a:t>
                      </a:r>
                    </a:p>
                  </a:txBody>
                  <a:tcPr marL="0" marR="0" marT="0" marB="0" anchor="ctr"/>
                </a:tc>
                <a:tc>
                  <a:txBody>
                    <a:bodyPr/>
                    <a:lstStyle/>
                    <a:p>
                      <a:pPr algn="ctr" fontAlgn="ctr"/>
                      <a:r>
                        <a:rPr lang="en-IN" sz="1800" b="0" u="none" strike="noStrike" kern="1200" dirty="0">
                          <a:solidFill>
                            <a:schemeClr val="lt1"/>
                          </a:solidFill>
                          <a:effectLst/>
                          <a:latin typeface="+mn-lt"/>
                          <a:ea typeface="+mn-ea"/>
                          <a:cs typeface="+mn-cs"/>
                        </a:rPr>
                        <a:t>Solar </a:t>
                      </a:r>
                    </a:p>
                  </a:txBody>
                  <a:tcPr marL="0" marR="0" marT="0" marB="0" anchor="ctr"/>
                </a:tc>
                <a:tc>
                  <a:txBody>
                    <a:bodyPr/>
                    <a:lstStyle/>
                    <a:p>
                      <a:pPr algn="ctr" fontAlgn="ctr"/>
                      <a:r>
                        <a:rPr lang="en-IN" sz="1800" b="0" u="none" strike="noStrike" kern="1200" dirty="0">
                          <a:solidFill>
                            <a:schemeClr val="lt1"/>
                          </a:solidFill>
                          <a:effectLst/>
                          <a:latin typeface="+mn-lt"/>
                          <a:ea typeface="+mn-ea"/>
                          <a:cs typeface="+mn-cs"/>
                        </a:rPr>
                        <a:t>Wind</a:t>
                      </a:r>
                    </a:p>
                  </a:txBody>
                  <a:tcPr marL="0" marR="0" marT="0" marB="0" anchor="ctr"/>
                </a:tc>
                <a:tc gridSpan="2">
                  <a:txBody>
                    <a:bodyPr/>
                    <a:lstStyle/>
                    <a:p>
                      <a:pPr algn="ctr" fontAlgn="ctr"/>
                      <a:r>
                        <a:rPr lang="en-IN" sz="1800" b="0" u="none" strike="noStrike" kern="1200" dirty="0">
                          <a:solidFill>
                            <a:schemeClr val="lt1"/>
                          </a:solidFill>
                          <a:effectLst/>
                          <a:latin typeface="+mn-lt"/>
                          <a:ea typeface="+mn-ea"/>
                          <a:cs typeface="+mn-cs"/>
                        </a:rPr>
                        <a:t>Storage</a:t>
                      </a:r>
                    </a:p>
                  </a:txBody>
                  <a:tcPr marL="0" marR="0" marT="0" marB="0" anchor="ctr"/>
                </a:tc>
                <a:tc hMerge="1">
                  <a:txBody>
                    <a:bodyPr/>
                    <a:lstStyle/>
                    <a:p>
                      <a:endParaRPr lang="en-IN"/>
                    </a:p>
                  </a:txBody>
                  <a:tcPr/>
                </a:tc>
                <a:tc>
                  <a:txBody>
                    <a:bodyPr/>
                    <a:lstStyle/>
                    <a:p>
                      <a:pPr algn="ctr" fontAlgn="ctr"/>
                      <a:r>
                        <a:rPr lang="en-GB" sz="1800" b="0" u="none" strike="noStrike" kern="1200" dirty="0">
                          <a:solidFill>
                            <a:schemeClr val="lt1"/>
                          </a:solidFill>
                          <a:effectLst/>
                          <a:latin typeface="+mn-lt"/>
                          <a:ea typeface="+mn-ea"/>
                          <a:cs typeface="+mn-cs"/>
                        </a:rPr>
                        <a:t>Commissioned Capacity</a:t>
                      </a:r>
                      <a:endParaRPr lang="en-IN" sz="1800" b="0" u="none" strike="noStrike" kern="1200" dirty="0">
                        <a:solidFill>
                          <a:schemeClr val="lt1"/>
                        </a:solidFill>
                        <a:effectLst/>
                        <a:latin typeface="+mn-lt"/>
                        <a:ea typeface="+mn-ea"/>
                        <a:cs typeface="+mn-cs"/>
                      </a:endParaRPr>
                    </a:p>
                  </a:txBody>
                  <a:tcPr marL="0" marR="0" marT="0" marB="0" anchor="ctr"/>
                </a:tc>
                <a:tc>
                  <a:txBody>
                    <a:bodyPr/>
                    <a:lstStyle/>
                    <a:p>
                      <a:pPr algn="ctr" fontAlgn="ctr"/>
                      <a:r>
                        <a:rPr lang="en-GB" sz="1800" b="0" u="none" strike="noStrike" kern="1200" dirty="0">
                          <a:solidFill>
                            <a:schemeClr val="lt1"/>
                          </a:solidFill>
                          <a:effectLst/>
                          <a:latin typeface="+mn-lt"/>
                          <a:ea typeface="+mn-ea"/>
                          <a:cs typeface="+mn-cs"/>
                        </a:rPr>
                        <a:t>Cancelled / Terminated Capacity</a:t>
                      </a:r>
                      <a:endParaRPr lang="en-IN" sz="1800" b="0" u="none" strike="noStrike" kern="1200" dirty="0">
                        <a:solidFill>
                          <a:schemeClr val="lt1"/>
                        </a:solidFill>
                        <a:effectLst/>
                        <a:latin typeface="+mn-lt"/>
                        <a:ea typeface="+mn-ea"/>
                        <a:cs typeface="+mn-cs"/>
                      </a:endParaRPr>
                    </a:p>
                  </a:txBody>
                  <a:tcPr marL="0" marR="0" marT="0" marB="0" anchor="ctr"/>
                </a:tc>
                <a:tc>
                  <a:txBody>
                    <a:bodyPr/>
                    <a:lstStyle/>
                    <a:p>
                      <a:pPr algn="ctr" fontAlgn="ctr"/>
                      <a:r>
                        <a:rPr lang="en-GB" sz="1800" b="0" u="none" strike="noStrike" kern="1200" dirty="0">
                          <a:solidFill>
                            <a:schemeClr val="lt1"/>
                          </a:solidFill>
                          <a:effectLst/>
                          <a:latin typeface="+mn-lt"/>
                          <a:ea typeface="+mn-ea"/>
                          <a:cs typeface="+mn-cs"/>
                        </a:rPr>
                        <a:t>Balance Capacity </a:t>
                      </a:r>
                      <a:endParaRPr lang="en-IN" sz="1800" b="0" u="none" strike="noStrike" kern="1200" dirty="0">
                        <a:solidFill>
                          <a:schemeClr val="lt1"/>
                        </a:solidFill>
                        <a:effectLst/>
                        <a:latin typeface="+mn-lt"/>
                        <a:ea typeface="+mn-ea"/>
                        <a:cs typeface="+mn-cs"/>
                      </a:endParaRPr>
                    </a:p>
                  </a:txBody>
                  <a:tcPr marL="0" marR="0" marT="0" marB="0" anchor="ctr"/>
                </a:tc>
                <a:tc>
                  <a:txBody>
                    <a:bodyPr/>
                    <a:lstStyle/>
                    <a:p>
                      <a:pPr algn="ctr" fontAlgn="ctr"/>
                      <a:r>
                        <a:rPr lang="en-GB" sz="1800" b="0" u="none" strike="noStrike" dirty="0">
                          <a:effectLst/>
                        </a:rPr>
                        <a:t>Tariff</a:t>
                      </a:r>
                      <a:endParaRPr lang="en-IN" sz="18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800" b="0" u="none" strike="noStrike" dirty="0">
                          <a:effectLst/>
                        </a:rPr>
                        <a:t>Remarks</a:t>
                      </a:r>
                      <a:endParaRPr lang="en-IN" sz="1800" b="0" i="0" u="none" strike="noStrike" dirty="0">
                        <a:solidFill>
                          <a:srgbClr val="000000"/>
                        </a:solidFill>
                        <a:effectLst/>
                        <a:latin typeface="Times New Roman" panose="02020603050405020304" pitchFamily="18" charset="0"/>
                      </a:endParaRPr>
                    </a:p>
                  </a:txBody>
                  <a:tcPr marL="0" marR="0" marT="0" marB="0" anchor="ctr"/>
                </a:tc>
                <a:extLst>
                  <a:ext uri="{0D108BD9-81ED-4DB2-BD59-A6C34878D82A}">
                    <a16:rowId xmlns:a16="http://schemas.microsoft.com/office/drawing/2014/main" xmlns="" val="4026258166"/>
                  </a:ext>
                </a:extLst>
              </a:tr>
              <a:tr h="968122">
                <a:tc>
                  <a:txBody>
                    <a:bodyPr/>
                    <a:lstStyle/>
                    <a:p>
                      <a:pPr algn="ctr" fontAlgn="ctr"/>
                      <a:r>
                        <a:rPr lang="en-GB" sz="1700" b="0" u="none" strike="noStrike" dirty="0">
                          <a:effectLst/>
                        </a:rPr>
                        <a:t>BESS-I</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500</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GB" sz="1700" b="0" u="none" strike="noStrike" dirty="0">
                          <a:effectLst/>
                        </a:rPr>
                        <a:t>250</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05-03-2024</a:t>
                      </a:r>
                      <a:endParaRPr lang="en-IN" sz="1700" b="0" i="0" u="none" strike="noStrike" dirty="0">
                        <a:solidFill>
                          <a:srgbClr val="FF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05-03-2026</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 </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 </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500</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1000</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 </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 </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GB" sz="1700" b="0" u="none" strike="noStrike" dirty="0">
                          <a:effectLst/>
                        </a:rPr>
                        <a:t>500</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Rs. 10.835 lakh/month</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b"/>
                      <a:r>
                        <a:rPr lang="en-IN" sz="1400" b="0" u="none" strike="noStrike" kern="1200" dirty="0">
                          <a:solidFill>
                            <a:schemeClr val="dk1"/>
                          </a:solidFill>
                          <a:effectLst/>
                          <a:latin typeface="+mn-lt"/>
                          <a:ea typeface="+mn-ea"/>
                          <a:cs typeface="+mn-cs"/>
                        </a:rPr>
                        <a:t>Tariff not adopted by CERC. BESS-D filed petition in APTEL. </a:t>
                      </a:r>
                    </a:p>
                  </a:txBody>
                  <a:tcPr marL="0" marR="0" marT="0" marB="0" anchor="b"/>
                </a:tc>
                <a:extLst>
                  <a:ext uri="{0D108BD9-81ED-4DB2-BD59-A6C34878D82A}">
                    <a16:rowId xmlns:a16="http://schemas.microsoft.com/office/drawing/2014/main" xmlns="" val="811757773"/>
                  </a:ext>
                </a:extLst>
              </a:tr>
              <a:tr h="285290">
                <a:tc>
                  <a:txBody>
                    <a:bodyPr/>
                    <a:lstStyle/>
                    <a:p>
                      <a:pPr algn="ctr" fontAlgn="ctr"/>
                      <a:r>
                        <a:rPr lang="en-GB" sz="1700" b="0" u="none" strike="noStrike">
                          <a:effectLst/>
                        </a:rPr>
                        <a:t>VII</a:t>
                      </a:r>
                      <a:endParaRPr lang="en-IN" sz="1700" b="0" i="0" u="none" strike="noStrike">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900</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GB" sz="1700" b="0" u="none" strike="noStrike" dirty="0">
                          <a:effectLst/>
                        </a:rPr>
                        <a:t>900</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09-01-2025</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09-01-2027</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600</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300</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a:effectLst/>
                        </a:rPr>
                        <a:t> </a:t>
                      </a:r>
                      <a:endParaRPr lang="en-IN" sz="1700" b="0" i="0" u="none" strike="noStrike">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 </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 </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 </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GB" sz="1700" b="0" u="none" strike="noStrike" dirty="0">
                          <a:effectLst/>
                        </a:rPr>
                        <a:t>900</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0" u="none" strike="noStrike" dirty="0">
                          <a:effectLst/>
                        </a:rPr>
                        <a:t>3.15-3.21</a:t>
                      </a:r>
                      <a:endParaRPr lang="en-IN" sz="17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b"/>
                      <a:r>
                        <a:rPr lang="en-IN" sz="1700" b="0" u="none" strike="noStrike" kern="1200" dirty="0">
                          <a:solidFill>
                            <a:schemeClr val="dk1"/>
                          </a:solidFill>
                          <a:effectLst/>
                          <a:latin typeface="+mn-lt"/>
                          <a:ea typeface="+mn-ea"/>
                          <a:cs typeface="+mn-cs"/>
                        </a:rPr>
                        <a:t> </a:t>
                      </a:r>
                    </a:p>
                  </a:txBody>
                  <a:tcPr marL="0" marR="0" marT="0" marB="0" anchor="b"/>
                </a:tc>
                <a:extLst>
                  <a:ext uri="{0D108BD9-81ED-4DB2-BD59-A6C34878D82A}">
                    <a16:rowId xmlns:a16="http://schemas.microsoft.com/office/drawing/2014/main" xmlns="" val="277206416"/>
                  </a:ext>
                </a:extLst>
              </a:tr>
              <a:tr h="635087">
                <a:tc>
                  <a:txBody>
                    <a:bodyPr/>
                    <a:lstStyle/>
                    <a:p>
                      <a:pPr algn="ctr" fontAlgn="ctr"/>
                      <a:r>
                        <a:rPr lang="en-GB" sz="1700" b="1" u="none" strike="noStrike" dirty="0">
                          <a:effectLst/>
                        </a:rPr>
                        <a:t>VIII</a:t>
                      </a:r>
                      <a:endParaRPr lang="en-IN" sz="1700" b="1"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1" u="none" strike="noStrike" dirty="0">
                          <a:effectLst/>
                        </a:rPr>
                        <a:t>1200</a:t>
                      </a:r>
                      <a:endParaRPr lang="en-IN" sz="1700" b="1"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endParaRPr lang="en-IN" sz="1700" b="1" i="0" u="none" strike="noStrike" dirty="0">
                        <a:solidFill>
                          <a:srgbClr val="000000"/>
                        </a:solidFill>
                        <a:effectLst/>
                        <a:latin typeface="Times New Roman" panose="02020603050405020304" pitchFamily="18"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700" b="1" u="none" strike="noStrike" kern="1200" dirty="0">
                          <a:solidFill>
                            <a:schemeClr val="dk1"/>
                          </a:solidFill>
                          <a:effectLst/>
                          <a:latin typeface="+mn-lt"/>
                          <a:ea typeface="+mn-ea"/>
                          <a:cs typeface="+mn-cs"/>
                        </a:rPr>
                        <a:t>PSA Yet to Sign</a:t>
                      </a:r>
                    </a:p>
                  </a:txBody>
                  <a:tcPr marL="0" marR="0" marT="0" marB="0" anchor="ctr"/>
                </a:tc>
                <a:tc>
                  <a:txBody>
                    <a:bodyPr/>
                    <a:lstStyle/>
                    <a:p>
                      <a:pPr algn="ctr" fontAlgn="ctr"/>
                      <a:r>
                        <a:rPr lang="en-IN" sz="1700" b="1" u="none" strike="noStrike" dirty="0">
                          <a:effectLst/>
                        </a:rPr>
                        <a:t> -</a:t>
                      </a:r>
                      <a:endParaRPr lang="en-IN" sz="1700" b="1"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1" u="none" strike="noStrike" dirty="0">
                          <a:effectLst/>
                        </a:rPr>
                        <a:t>1040</a:t>
                      </a:r>
                      <a:endParaRPr lang="en-IN" sz="1700" b="1"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1" u="none" strike="noStrike" dirty="0">
                          <a:effectLst/>
                        </a:rPr>
                        <a:t>403</a:t>
                      </a:r>
                      <a:endParaRPr lang="en-IN" sz="1700" b="1"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1" u="none" strike="noStrike" dirty="0">
                          <a:effectLst/>
                        </a:rPr>
                        <a:t> </a:t>
                      </a:r>
                      <a:endParaRPr lang="en-IN" sz="1700" b="1"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1" u="none" strike="noStrike" dirty="0">
                          <a:effectLst/>
                        </a:rPr>
                        <a:t> </a:t>
                      </a:r>
                      <a:endParaRPr lang="en-IN" sz="1700" b="1"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1" u="none" strike="noStrike" dirty="0">
                          <a:effectLst/>
                        </a:rPr>
                        <a:t> </a:t>
                      </a:r>
                      <a:endParaRPr lang="en-IN" sz="1700" b="1"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1" u="none" strike="noStrike" dirty="0">
                          <a:effectLst/>
                        </a:rPr>
                        <a:t> </a:t>
                      </a:r>
                      <a:endParaRPr lang="en-IN" sz="1700" b="1"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GB" sz="1700" b="1" u="none" strike="noStrike" dirty="0">
                          <a:effectLst/>
                        </a:rPr>
                        <a:t>1200</a:t>
                      </a:r>
                      <a:endParaRPr lang="en-IN" sz="1700" b="1"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1" u="none" strike="noStrike" dirty="0">
                          <a:effectLst/>
                        </a:rPr>
                        <a:t>3.43-3.46</a:t>
                      </a:r>
                      <a:endParaRPr lang="en-IN" sz="1700" b="1"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b"/>
                      <a:r>
                        <a:rPr lang="en-IN" sz="1700" b="1" u="none" strike="noStrike" dirty="0">
                          <a:effectLst/>
                        </a:rPr>
                        <a:t> </a:t>
                      </a:r>
                      <a:endParaRPr lang="en-IN" sz="1700" b="1"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xmlns="" val="649797655"/>
                  </a:ext>
                </a:extLst>
              </a:tr>
              <a:tr h="596464">
                <a:tc rowSpan="2">
                  <a:txBody>
                    <a:bodyPr/>
                    <a:lstStyle/>
                    <a:p>
                      <a:pPr algn="ctr" fontAlgn="ctr"/>
                      <a:r>
                        <a:rPr lang="en-GB" sz="1700" b="1" u="none" strike="noStrike">
                          <a:effectLst/>
                        </a:rPr>
                        <a:t>FDRE-IV</a:t>
                      </a:r>
                      <a:endParaRPr lang="en-IN" sz="1700" b="1" i="0" u="none" strike="noStrike">
                        <a:solidFill>
                          <a:srgbClr val="000000"/>
                        </a:solidFill>
                        <a:effectLst/>
                        <a:latin typeface="Times New Roman" panose="02020603050405020304" pitchFamily="18" charset="0"/>
                      </a:endParaRPr>
                    </a:p>
                  </a:txBody>
                  <a:tcPr marL="0" marR="0" marT="0" marB="0" anchor="ctr"/>
                </a:tc>
                <a:tc rowSpan="2">
                  <a:txBody>
                    <a:bodyPr/>
                    <a:lstStyle/>
                    <a:p>
                      <a:pPr algn="ctr" fontAlgn="ctr"/>
                      <a:r>
                        <a:rPr lang="en-IN" sz="1700" b="1" u="none" strike="noStrike" dirty="0">
                          <a:effectLst/>
                        </a:rPr>
                        <a:t>630</a:t>
                      </a:r>
                      <a:endParaRPr lang="en-IN" sz="1700" b="1" i="0" u="none" strike="noStrike" dirty="0">
                        <a:solidFill>
                          <a:srgbClr val="000000"/>
                        </a:solidFill>
                        <a:effectLst/>
                        <a:latin typeface="Times New Roman" panose="02020603050405020304" pitchFamily="18" charset="0"/>
                      </a:endParaRPr>
                    </a:p>
                  </a:txBody>
                  <a:tcPr marL="0" marR="0" marT="0" marB="0" anchor="ctr"/>
                </a:tc>
                <a:tc rowSpan="2">
                  <a:txBody>
                    <a:bodyPr/>
                    <a:lstStyle/>
                    <a:p>
                      <a:pPr algn="ctr" fontAlgn="ctr"/>
                      <a:r>
                        <a:rPr lang="en-IN" sz="1700" b="1" i="0" u="none" strike="noStrike" dirty="0">
                          <a:solidFill>
                            <a:srgbClr val="000000"/>
                          </a:solidFill>
                          <a:effectLst/>
                          <a:latin typeface="Times New Roman" panose="02020603050405020304" pitchFamily="18" charset="0"/>
                        </a:rPr>
                        <a:t>630</a:t>
                      </a:r>
                    </a:p>
                  </a:txBody>
                  <a:tcPr marL="0" marR="0" marT="0" marB="0" anchor="ctr"/>
                </a:tc>
                <a:tc>
                  <a:txBody>
                    <a:bodyPr/>
                    <a:lstStyle/>
                    <a:p>
                      <a:r>
                        <a:rPr lang="en-IN" sz="1700" b="1" u="none" strike="noStrike" kern="1200" dirty="0">
                          <a:solidFill>
                            <a:schemeClr val="dk1"/>
                          </a:solidFill>
                          <a:effectLst/>
                          <a:latin typeface="+mn-lt"/>
                          <a:ea typeface="+mn-ea"/>
                          <a:cs typeface="+mn-cs"/>
                        </a:rPr>
                        <a:t>30-06-2025</a:t>
                      </a:r>
                      <a:endParaRPr dirty="0"/>
                    </a:p>
                  </a:txBody>
                  <a:tcPr marL="0" marR="0" marT="0" marB="0" anchor="ctr"/>
                </a:tc>
                <a:tc rowSpan="2">
                  <a:txBody>
                    <a:bodyPr/>
                    <a:lstStyle/>
                    <a:p>
                      <a:pPr algn="ctr" fontAlgn="ctr"/>
                      <a:r>
                        <a:rPr lang="en-IN" sz="1700" b="1" u="none" strike="noStrike" dirty="0">
                          <a:effectLst/>
                        </a:rPr>
                        <a:t>30-06-2027 </a:t>
                      </a:r>
                      <a:endParaRPr lang="en-IN" sz="1700" b="1" i="0" u="none" strike="noStrike" dirty="0">
                        <a:solidFill>
                          <a:srgbClr val="000000"/>
                        </a:solidFill>
                        <a:effectLst/>
                        <a:latin typeface="Times New Roman" panose="02020603050405020304" pitchFamily="18" charset="0"/>
                      </a:endParaRPr>
                    </a:p>
                  </a:txBody>
                  <a:tcPr marL="0" marR="0" marT="0" marB="0" anchor="ctr"/>
                </a:tc>
                <a:tc rowSpan="2">
                  <a:txBody>
                    <a:bodyPr/>
                    <a:lstStyle/>
                    <a:p>
                      <a:pPr algn="ctr" fontAlgn="ctr"/>
                      <a:r>
                        <a:rPr lang="en-IN" sz="1700" b="1" u="none" strike="noStrike">
                          <a:effectLst/>
                        </a:rPr>
                        <a:t>273</a:t>
                      </a:r>
                      <a:endParaRPr lang="en-IN" sz="1700" b="1" i="0" u="none" strike="noStrike" dirty="0">
                        <a:solidFill>
                          <a:srgbClr val="000000"/>
                        </a:solidFill>
                        <a:effectLst/>
                        <a:latin typeface="Times New Roman" panose="02020603050405020304" pitchFamily="18" charset="0"/>
                      </a:endParaRPr>
                    </a:p>
                  </a:txBody>
                  <a:tcPr marL="0" marR="0" marT="0" marB="0" anchor="ctr"/>
                </a:tc>
                <a:tc rowSpan="2">
                  <a:txBody>
                    <a:bodyPr/>
                    <a:lstStyle/>
                    <a:p>
                      <a:pPr algn="ctr" fontAlgn="ctr"/>
                      <a:r>
                        <a:rPr lang="en-IN" sz="1700" b="1" u="none" strike="noStrike">
                          <a:effectLst/>
                        </a:rPr>
                        <a:t>683</a:t>
                      </a:r>
                      <a:endParaRPr lang="en-IN" sz="1700" b="1" i="0" u="none" strike="noStrike" dirty="0">
                        <a:solidFill>
                          <a:srgbClr val="000000"/>
                        </a:solidFill>
                        <a:effectLst/>
                        <a:latin typeface="Times New Roman" panose="02020603050405020304" pitchFamily="18" charset="0"/>
                      </a:endParaRPr>
                    </a:p>
                  </a:txBody>
                  <a:tcPr marL="0" marR="0" marT="0" marB="0" anchor="ctr"/>
                </a:tc>
                <a:tc rowSpan="2">
                  <a:txBody>
                    <a:bodyPr/>
                    <a:lstStyle/>
                    <a:p>
                      <a:pPr algn="ctr" fontAlgn="ctr"/>
                      <a:r>
                        <a:rPr lang="en-IN" sz="1700" b="1" u="none" strike="noStrike">
                          <a:effectLst/>
                        </a:rPr>
                        <a:t>66</a:t>
                      </a:r>
                      <a:endParaRPr lang="en-IN" sz="1700" b="1" i="0" u="none" strike="noStrike" dirty="0">
                        <a:solidFill>
                          <a:srgbClr val="000000"/>
                        </a:solidFill>
                        <a:effectLst/>
                        <a:latin typeface="Times New Roman" panose="02020603050405020304" pitchFamily="18" charset="0"/>
                      </a:endParaRPr>
                    </a:p>
                  </a:txBody>
                  <a:tcPr marL="0" marR="0" marT="0" marB="0" anchor="ctr"/>
                </a:tc>
                <a:tc rowSpan="2">
                  <a:txBody>
                    <a:bodyPr/>
                    <a:lstStyle/>
                    <a:p>
                      <a:pPr algn="ctr" fontAlgn="ctr"/>
                      <a:r>
                        <a:rPr lang="en-IN" sz="1700" b="1" u="none" strike="noStrike">
                          <a:effectLst/>
                        </a:rPr>
                        <a:t>177</a:t>
                      </a:r>
                      <a:endParaRPr lang="en-IN" sz="1700" b="1" i="0" u="none" strike="noStrike" dirty="0">
                        <a:solidFill>
                          <a:srgbClr val="000000"/>
                        </a:solidFill>
                        <a:effectLst/>
                        <a:latin typeface="Times New Roman" panose="02020603050405020304" pitchFamily="18" charset="0"/>
                      </a:endParaRPr>
                    </a:p>
                  </a:txBody>
                  <a:tcPr marL="0" marR="0" marT="0" marB="0" anchor="ctr"/>
                </a:tc>
                <a:tc rowSpan="2">
                  <a:txBody>
                    <a:bodyPr/>
                    <a:lstStyle/>
                    <a:p>
                      <a:pPr algn="ctr" fontAlgn="ctr"/>
                      <a:r>
                        <a:rPr lang="en-IN" sz="1700" b="1" u="none" strike="noStrike">
                          <a:effectLst/>
                        </a:rPr>
                        <a:t> </a:t>
                      </a:r>
                      <a:endParaRPr lang="en-IN" sz="1700" b="1" i="0" u="none" strike="noStrike" dirty="0">
                        <a:solidFill>
                          <a:srgbClr val="000000"/>
                        </a:solidFill>
                        <a:effectLst/>
                        <a:latin typeface="Times New Roman" panose="02020603050405020304" pitchFamily="18" charset="0"/>
                      </a:endParaRPr>
                    </a:p>
                  </a:txBody>
                  <a:tcPr marL="0" marR="0" marT="0" marB="0" anchor="ctr"/>
                </a:tc>
                <a:tc rowSpan="2">
                  <a:txBody>
                    <a:bodyPr/>
                    <a:lstStyle/>
                    <a:p>
                      <a:pPr algn="ctr" fontAlgn="ctr"/>
                      <a:r>
                        <a:rPr lang="en-IN" sz="1700" b="1" u="none" strike="noStrike">
                          <a:effectLst/>
                        </a:rPr>
                        <a:t> </a:t>
                      </a:r>
                      <a:endParaRPr lang="en-IN" sz="1700" b="1" i="0" u="none" strike="noStrike" dirty="0">
                        <a:solidFill>
                          <a:srgbClr val="000000"/>
                        </a:solidFill>
                        <a:effectLst/>
                        <a:latin typeface="Times New Roman" panose="02020603050405020304" pitchFamily="18" charset="0"/>
                      </a:endParaRPr>
                    </a:p>
                  </a:txBody>
                  <a:tcPr marL="0" marR="0" marT="0" marB="0" anchor="ctr"/>
                </a:tc>
                <a:tc rowSpan="2">
                  <a:txBody>
                    <a:bodyPr/>
                    <a:lstStyle/>
                    <a:p>
                      <a:pPr algn="ctr" fontAlgn="ctr"/>
                      <a:r>
                        <a:rPr lang="en-GB" sz="1700" b="1" u="none" strike="noStrike">
                          <a:effectLst/>
                        </a:rPr>
                        <a:t>630</a:t>
                      </a:r>
                      <a:endParaRPr lang="en-IN" sz="1700" b="1" i="0" u="none" strike="noStrike" dirty="0">
                        <a:solidFill>
                          <a:srgbClr val="000000"/>
                        </a:solidFill>
                        <a:effectLst/>
                        <a:latin typeface="Times New Roman" panose="02020603050405020304" pitchFamily="18" charset="0"/>
                      </a:endParaRPr>
                    </a:p>
                  </a:txBody>
                  <a:tcPr marL="0" marR="0" marT="0" marB="0" anchor="ctr"/>
                </a:tc>
                <a:tc rowSpan="2">
                  <a:txBody>
                    <a:bodyPr/>
                    <a:lstStyle/>
                    <a:p>
                      <a:pPr algn="ctr" fontAlgn="ctr"/>
                      <a:r>
                        <a:rPr lang="en-IN" sz="1700" b="1" u="none" strike="noStrike">
                          <a:effectLst/>
                        </a:rPr>
                        <a:t>4.98-4.99</a:t>
                      </a:r>
                      <a:endParaRPr lang="en-IN" sz="1700" b="1" i="0" u="none" strike="noStrike" dirty="0">
                        <a:solidFill>
                          <a:srgbClr val="000000"/>
                        </a:solidFill>
                        <a:effectLst/>
                        <a:latin typeface="Times New Roman" panose="02020603050405020304" pitchFamily="18" charset="0"/>
                      </a:endParaRPr>
                    </a:p>
                  </a:txBody>
                  <a:tcPr marL="0" marR="0" marT="0" marB="0" anchor="ctr"/>
                </a:tc>
                <a:tc rowSpan="2">
                  <a:txBody>
                    <a:bodyPr/>
                    <a:lstStyle/>
                    <a:p>
                      <a:pPr algn="ctr" fontAlgn="b"/>
                      <a:r>
                        <a:rPr lang="en-IN" sz="1700" b="1" u="none" strike="noStrike" dirty="0">
                          <a:effectLst/>
                        </a:rPr>
                        <a:t> </a:t>
                      </a:r>
                      <a:endParaRPr lang="en-IN" sz="1700" b="1"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xmlns="" val="929363821"/>
                  </a:ext>
                </a:extLst>
              </a:tr>
              <a:tr h="25680">
                <a:tc vMerge="1">
                  <a:txBody>
                    <a:bodyPr/>
                    <a:lstStyle/>
                    <a:p>
                      <a:endParaRPr lang="en-IN"/>
                    </a:p>
                  </a:txBody>
                  <a:tcPr/>
                </a:tc>
                <a:tc vMerge="1">
                  <a:txBody>
                    <a:bodyPr/>
                    <a:lstStyle/>
                    <a:p>
                      <a:endParaRPr lang="en-IN"/>
                    </a:p>
                  </a:txBody>
                  <a:tcPr/>
                </a:tc>
                <a:tc vMerge="1">
                  <a:txBody>
                    <a:bodyPr/>
                    <a:lstStyle/>
                    <a:p>
                      <a:endParaRPr lang="en-IN"/>
                    </a:p>
                  </a:txBody>
                  <a:tcPr/>
                </a:tc>
                <a:tc rowSpan="3">
                  <a:txBody>
                    <a:bodyPr/>
                    <a:lstStyle/>
                    <a:p>
                      <a:pPr algn="ctr" fontAlgn="ctr"/>
                      <a:r>
                        <a:rPr lang="en-IN" sz="1700" b="1" u="none" strike="noStrike" kern="1200" dirty="0">
                          <a:solidFill>
                            <a:schemeClr val="dk1"/>
                          </a:solidFill>
                          <a:effectLst/>
                          <a:latin typeface="+mn-lt"/>
                          <a:ea typeface="+mn-ea"/>
                          <a:cs typeface="+mn-cs"/>
                        </a:rPr>
                        <a:t>PSA Yet to Sign</a:t>
                      </a:r>
                    </a:p>
                  </a:txBody>
                  <a:tcPr marL="0" marR="0" marT="0" marB="0" anchor="ct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xmlns="" val="3396927428"/>
                  </a:ext>
                </a:extLst>
              </a:tr>
              <a:tr h="583523">
                <a:tc>
                  <a:txBody>
                    <a:bodyPr/>
                    <a:lstStyle/>
                    <a:p>
                      <a:pPr algn="ctr" fontAlgn="ctr"/>
                      <a:r>
                        <a:rPr lang="en-GB" sz="1700" b="1" u="none" strike="noStrike">
                          <a:effectLst/>
                        </a:rPr>
                        <a:t>IX</a:t>
                      </a:r>
                      <a:endParaRPr lang="en-IN" sz="1700" b="1" i="0" u="none" strike="noStrike">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1" u="none" strike="noStrike" dirty="0">
                          <a:effectLst/>
                        </a:rPr>
                        <a:t>600</a:t>
                      </a:r>
                      <a:endParaRPr lang="en-IN" sz="1700" b="1"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endParaRPr lang="en-IN" sz="1700" b="1" i="0" u="none" strike="noStrike" dirty="0">
                        <a:solidFill>
                          <a:srgbClr val="000000"/>
                        </a:solidFill>
                        <a:effectLst/>
                        <a:latin typeface="Times New Roman" panose="02020603050405020304" pitchFamily="18" charset="0"/>
                      </a:endParaRPr>
                    </a:p>
                  </a:txBody>
                  <a:tcPr marL="0" marR="0" marT="0" marB="0" anchor="ctr"/>
                </a:tc>
                <a:tc vMerge="1">
                  <a:txBody>
                    <a:bodyPr/>
                    <a:lstStyle/>
                    <a:p>
                      <a:endParaRPr/>
                    </a:p>
                  </a:txBody>
                  <a:tcPr marL="0" marR="0" marT="0" marB="0" anchor="ctr"/>
                </a:tc>
                <a:tc>
                  <a:txBody>
                    <a:bodyPr/>
                    <a:lstStyle/>
                    <a:p>
                      <a:pPr algn="ctr" fontAlgn="ctr"/>
                      <a:r>
                        <a:rPr lang="en-IN" sz="1700" b="1" i="0" u="none" strike="noStrike" dirty="0">
                          <a:solidFill>
                            <a:srgbClr val="000000"/>
                          </a:solidFill>
                          <a:effectLst/>
                          <a:latin typeface="Times New Roman" panose="02020603050405020304" pitchFamily="18" charset="0"/>
                        </a:rPr>
                        <a:t>-</a:t>
                      </a:r>
                    </a:p>
                  </a:txBody>
                  <a:tcPr marL="0" marR="0" marT="0" marB="0" anchor="ctr"/>
                </a:tc>
                <a:tc>
                  <a:txBody>
                    <a:bodyPr/>
                    <a:lstStyle/>
                    <a:p>
                      <a:pPr algn="ctr" fontAlgn="ctr"/>
                      <a:r>
                        <a:rPr lang="en-IN" sz="1700" b="1" u="none" strike="noStrike">
                          <a:effectLst/>
                        </a:rPr>
                        <a:t>580</a:t>
                      </a:r>
                      <a:endParaRPr lang="en-IN" sz="1700" b="1"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1" u="none" strike="noStrike">
                          <a:effectLst/>
                        </a:rPr>
                        <a:t>200</a:t>
                      </a:r>
                      <a:endParaRPr lang="en-IN" sz="1700" b="1"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1" u="none" strike="noStrike">
                          <a:effectLst/>
                        </a:rPr>
                        <a:t> </a:t>
                      </a:r>
                      <a:endParaRPr lang="en-IN" sz="1700" b="1"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1" u="none" strike="noStrike">
                          <a:effectLst/>
                        </a:rPr>
                        <a:t> </a:t>
                      </a:r>
                      <a:endParaRPr lang="en-IN" sz="1700" b="1"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1" u="none" strike="noStrike">
                          <a:effectLst/>
                        </a:rPr>
                        <a:t> </a:t>
                      </a:r>
                      <a:endParaRPr lang="en-IN" sz="1700" b="1"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1" u="none" strike="noStrike" dirty="0">
                          <a:effectLst/>
                        </a:rPr>
                        <a:t> </a:t>
                      </a:r>
                      <a:endParaRPr lang="en-IN" sz="1700" b="1"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GB" sz="1700" b="1" u="none" strike="noStrike" dirty="0">
                          <a:effectLst/>
                        </a:rPr>
                        <a:t>600</a:t>
                      </a:r>
                      <a:endParaRPr lang="en-IN" sz="1700" b="1"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700" b="1" u="none" strike="noStrike">
                          <a:effectLst/>
                        </a:rPr>
                        <a:t>3.25-3.26</a:t>
                      </a:r>
                      <a:endParaRPr lang="en-IN" sz="1700" b="1"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b"/>
                      <a:r>
                        <a:rPr lang="en-IN" sz="1700" b="1" u="none" strike="noStrike" dirty="0">
                          <a:effectLst/>
                        </a:rPr>
                        <a:t> </a:t>
                      </a:r>
                      <a:endParaRPr lang="en-IN" sz="1700" b="1"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xmlns="" val="2742988649"/>
                  </a:ext>
                </a:extLst>
              </a:tr>
              <a:tr h="570579">
                <a:tc>
                  <a:txBody>
                    <a:bodyPr/>
                    <a:lstStyle/>
                    <a:p>
                      <a:pPr algn="ctr" fontAlgn="ctr"/>
                      <a:r>
                        <a:rPr lang="en-GB" sz="1700" b="1" u="none" strike="noStrike" kern="1200" dirty="0">
                          <a:solidFill>
                            <a:schemeClr val="dk1"/>
                          </a:solidFill>
                          <a:effectLst/>
                          <a:latin typeface="+mn-lt"/>
                          <a:ea typeface="+mn-ea"/>
                          <a:cs typeface="+mn-cs"/>
                        </a:rPr>
                        <a:t>FDRE-VI</a:t>
                      </a:r>
                    </a:p>
                  </a:txBody>
                  <a:tcPr marL="0" marR="0" marT="0" marB="0" anchor="ctr"/>
                </a:tc>
                <a:tc>
                  <a:txBody>
                    <a:bodyPr/>
                    <a:lstStyle/>
                    <a:p>
                      <a:pPr algn="ctr" fontAlgn="ctr"/>
                      <a:r>
                        <a:rPr lang="en-IN" sz="1700" b="1" u="none" strike="noStrike" kern="1200" dirty="0">
                          <a:solidFill>
                            <a:schemeClr val="dk1"/>
                          </a:solidFill>
                          <a:effectLst/>
                          <a:latin typeface="+mn-lt"/>
                          <a:ea typeface="+mn-ea"/>
                          <a:cs typeface="+mn-cs"/>
                        </a:rPr>
                        <a:t>200</a:t>
                      </a:r>
                    </a:p>
                  </a:txBody>
                  <a:tcPr marL="0" marR="0" marT="0" marB="0" anchor="ctr"/>
                </a:tc>
                <a:tc>
                  <a:txBody>
                    <a:bodyPr/>
                    <a:lstStyle/>
                    <a:p>
                      <a:pPr algn="ctr" fontAlgn="ctr"/>
                      <a:endParaRPr lang="en-GB" sz="1700" b="1" u="none" strike="noStrike" kern="1200" dirty="0">
                        <a:solidFill>
                          <a:schemeClr val="dk1"/>
                        </a:solidFill>
                        <a:effectLst/>
                        <a:latin typeface="+mn-lt"/>
                        <a:ea typeface="+mn-ea"/>
                        <a:cs typeface="+mn-cs"/>
                      </a:endParaRPr>
                    </a:p>
                  </a:txBody>
                  <a:tcPr marL="0" marR="0" marT="0" marB="0" anchor="ctr"/>
                </a:tc>
                <a:tc vMerge="1">
                  <a:txBody>
                    <a:bodyPr/>
                    <a:lstStyle/>
                    <a:p>
                      <a:endParaRPr dirty="0"/>
                    </a:p>
                  </a:txBody>
                  <a:tcPr marL="0" marR="0" marT="0" marB="0" anchor="ctr"/>
                </a:tc>
                <a:tc>
                  <a:txBody>
                    <a:bodyPr/>
                    <a:lstStyle/>
                    <a:p>
                      <a:pPr algn="ctr" fontAlgn="ctr"/>
                      <a:r>
                        <a:rPr lang="en-IN" sz="1700" b="1" i="0" u="none" strike="noStrike" dirty="0">
                          <a:solidFill>
                            <a:srgbClr val="000000"/>
                          </a:solidFill>
                          <a:effectLst/>
                          <a:latin typeface="Times New Roman" panose="02020603050405020304" pitchFamily="18" charset="0"/>
                        </a:rPr>
                        <a:t>-</a:t>
                      </a:r>
                    </a:p>
                  </a:txBody>
                  <a:tcPr marL="0" marR="0" marT="0" marB="0" anchor="ctr"/>
                </a:tc>
                <a:tc>
                  <a:txBody>
                    <a:bodyPr/>
                    <a:lstStyle/>
                    <a:p>
                      <a:pPr algn="ctr" fontAlgn="ctr"/>
                      <a:r>
                        <a:rPr lang="en-IN" sz="1700" b="1" u="none" strike="noStrike" kern="1200">
                          <a:solidFill>
                            <a:schemeClr val="dk1"/>
                          </a:solidFill>
                          <a:effectLst/>
                          <a:latin typeface="+mn-lt"/>
                          <a:ea typeface="+mn-ea"/>
                          <a:cs typeface="+mn-cs"/>
                        </a:rPr>
                        <a:t>136</a:t>
                      </a:r>
                      <a:endParaRPr lang="en-IN" sz="1700" b="1" u="none" strike="noStrike" kern="1200" dirty="0">
                        <a:solidFill>
                          <a:schemeClr val="dk1"/>
                        </a:solidFill>
                        <a:effectLst/>
                        <a:latin typeface="+mn-lt"/>
                        <a:ea typeface="+mn-ea"/>
                        <a:cs typeface="+mn-cs"/>
                      </a:endParaRPr>
                    </a:p>
                  </a:txBody>
                  <a:tcPr marL="0" marR="0" marT="0" marB="0" anchor="ctr"/>
                </a:tc>
                <a:tc>
                  <a:txBody>
                    <a:bodyPr/>
                    <a:lstStyle/>
                    <a:p>
                      <a:pPr algn="ctr" fontAlgn="ctr"/>
                      <a:r>
                        <a:rPr lang="en-IN" sz="1700" b="1" u="none" strike="noStrike" kern="1200">
                          <a:solidFill>
                            <a:schemeClr val="dk1"/>
                          </a:solidFill>
                          <a:effectLst/>
                          <a:latin typeface="+mn-lt"/>
                          <a:ea typeface="+mn-ea"/>
                          <a:cs typeface="+mn-cs"/>
                        </a:rPr>
                        <a:t> </a:t>
                      </a:r>
                      <a:endParaRPr lang="en-IN" sz="1700" b="1" u="none" strike="noStrike" kern="1200" dirty="0">
                        <a:solidFill>
                          <a:schemeClr val="dk1"/>
                        </a:solidFill>
                        <a:effectLst/>
                        <a:latin typeface="+mn-lt"/>
                        <a:ea typeface="+mn-ea"/>
                        <a:cs typeface="+mn-cs"/>
                      </a:endParaRPr>
                    </a:p>
                  </a:txBody>
                  <a:tcPr marL="0" marR="0" marT="0" marB="0" anchor="ctr"/>
                </a:tc>
                <a:tc>
                  <a:txBody>
                    <a:bodyPr/>
                    <a:lstStyle/>
                    <a:p>
                      <a:pPr algn="ctr" fontAlgn="ctr"/>
                      <a:r>
                        <a:rPr lang="en-IN" sz="1700" b="1" u="none" strike="noStrike" kern="1200">
                          <a:solidFill>
                            <a:schemeClr val="dk1"/>
                          </a:solidFill>
                          <a:effectLst/>
                          <a:latin typeface="+mn-lt"/>
                          <a:ea typeface="+mn-ea"/>
                          <a:cs typeface="+mn-cs"/>
                        </a:rPr>
                        <a:t>200</a:t>
                      </a:r>
                      <a:endParaRPr lang="en-IN" sz="1700" b="1" u="none" strike="noStrike" kern="1200" dirty="0">
                        <a:solidFill>
                          <a:schemeClr val="dk1"/>
                        </a:solidFill>
                        <a:effectLst/>
                        <a:latin typeface="+mn-lt"/>
                        <a:ea typeface="+mn-ea"/>
                        <a:cs typeface="+mn-cs"/>
                      </a:endParaRPr>
                    </a:p>
                  </a:txBody>
                  <a:tcPr marL="0" marR="0" marT="0" marB="0" anchor="ctr"/>
                </a:tc>
                <a:tc>
                  <a:txBody>
                    <a:bodyPr/>
                    <a:lstStyle/>
                    <a:p>
                      <a:pPr algn="ctr" fontAlgn="ctr"/>
                      <a:r>
                        <a:rPr lang="en-IN" sz="1700" b="1" u="none" strike="noStrike" kern="1200">
                          <a:solidFill>
                            <a:schemeClr val="dk1"/>
                          </a:solidFill>
                          <a:effectLst/>
                          <a:latin typeface="+mn-lt"/>
                          <a:ea typeface="+mn-ea"/>
                          <a:cs typeface="+mn-cs"/>
                        </a:rPr>
                        <a:t>800</a:t>
                      </a:r>
                      <a:endParaRPr lang="en-IN" sz="1700" b="1" u="none" strike="noStrike" kern="1200" dirty="0">
                        <a:solidFill>
                          <a:schemeClr val="dk1"/>
                        </a:solidFill>
                        <a:effectLst/>
                        <a:latin typeface="+mn-lt"/>
                        <a:ea typeface="+mn-ea"/>
                        <a:cs typeface="+mn-cs"/>
                      </a:endParaRPr>
                    </a:p>
                  </a:txBody>
                  <a:tcPr marL="0" marR="0" marT="0" marB="0" anchor="ctr"/>
                </a:tc>
                <a:tc>
                  <a:txBody>
                    <a:bodyPr/>
                    <a:lstStyle/>
                    <a:p>
                      <a:pPr algn="ctr" fontAlgn="ctr"/>
                      <a:r>
                        <a:rPr lang="en-IN" sz="1700" b="1" u="none" strike="noStrike" kern="1200">
                          <a:solidFill>
                            <a:schemeClr val="dk1"/>
                          </a:solidFill>
                          <a:effectLst/>
                          <a:latin typeface="+mn-lt"/>
                          <a:ea typeface="+mn-ea"/>
                          <a:cs typeface="+mn-cs"/>
                        </a:rPr>
                        <a:t> </a:t>
                      </a:r>
                      <a:endParaRPr lang="en-IN" sz="1700" b="1" u="none" strike="noStrike" kern="1200" dirty="0">
                        <a:solidFill>
                          <a:schemeClr val="dk1"/>
                        </a:solidFill>
                        <a:effectLst/>
                        <a:latin typeface="+mn-lt"/>
                        <a:ea typeface="+mn-ea"/>
                        <a:cs typeface="+mn-cs"/>
                      </a:endParaRPr>
                    </a:p>
                  </a:txBody>
                  <a:tcPr marL="0" marR="0" marT="0" marB="0" anchor="ctr"/>
                </a:tc>
                <a:tc>
                  <a:txBody>
                    <a:bodyPr/>
                    <a:lstStyle/>
                    <a:p>
                      <a:pPr algn="ctr" fontAlgn="ctr"/>
                      <a:r>
                        <a:rPr lang="en-IN" sz="1700" b="1" u="none" strike="noStrike" kern="1200">
                          <a:solidFill>
                            <a:schemeClr val="dk1"/>
                          </a:solidFill>
                          <a:effectLst/>
                          <a:latin typeface="+mn-lt"/>
                          <a:ea typeface="+mn-ea"/>
                          <a:cs typeface="+mn-cs"/>
                        </a:rPr>
                        <a:t> </a:t>
                      </a:r>
                      <a:endParaRPr lang="en-IN" sz="1700" b="1" u="none" strike="noStrike" kern="1200" dirty="0">
                        <a:solidFill>
                          <a:schemeClr val="dk1"/>
                        </a:solidFill>
                        <a:effectLst/>
                        <a:latin typeface="+mn-lt"/>
                        <a:ea typeface="+mn-ea"/>
                        <a:cs typeface="+mn-cs"/>
                      </a:endParaRPr>
                    </a:p>
                  </a:txBody>
                  <a:tcPr marL="0" marR="0" marT="0" marB="0" anchor="ctr"/>
                </a:tc>
                <a:tc>
                  <a:txBody>
                    <a:bodyPr/>
                    <a:lstStyle/>
                    <a:p>
                      <a:pPr algn="ctr" fontAlgn="ctr"/>
                      <a:r>
                        <a:rPr lang="en-GB" sz="1700" b="1" u="none" strike="noStrike" kern="1200">
                          <a:solidFill>
                            <a:schemeClr val="dk1"/>
                          </a:solidFill>
                          <a:effectLst/>
                          <a:latin typeface="+mn-lt"/>
                          <a:ea typeface="+mn-ea"/>
                          <a:cs typeface="+mn-cs"/>
                        </a:rPr>
                        <a:t>200</a:t>
                      </a:r>
                      <a:endParaRPr lang="en-GB" sz="1700" b="1" u="none" strike="noStrike" kern="1200" dirty="0">
                        <a:solidFill>
                          <a:schemeClr val="dk1"/>
                        </a:solidFill>
                        <a:effectLst/>
                        <a:latin typeface="+mn-lt"/>
                        <a:ea typeface="+mn-ea"/>
                        <a:cs typeface="+mn-cs"/>
                      </a:endParaRPr>
                    </a:p>
                  </a:txBody>
                  <a:tcPr marL="0" marR="0" marT="0" marB="0" anchor="ctr"/>
                </a:tc>
                <a:tc>
                  <a:txBody>
                    <a:bodyPr/>
                    <a:lstStyle/>
                    <a:p>
                      <a:pPr algn="ctr" fontAlgn="ctr"/>
                      <a:r>
                        <a:rPr lang="en-IN" sz="1700" b="1" u="none" strike="noStrike" kern="1200" dirty="0">
                          <a:solidFill>
                            <a:schemeClr val="dk1"/>
                          </a:solidFill>
                          <a:effectLst/>
                          <a:latin typeface="+mn-lt"/>
                          <a:ea typeface="+mn-ea"/>
                          <a:cs typeface="+mn-cs"/>
                        </a:rPr>
                        <a:t>8.5</a:t>
                      </a:r>
                    </a:p>
                  </a:txBody>
                  <a:tcPr marL="0" marR="0" marT="0" marB="0" anchor="ctr"/>
                </a:tc>
                <a:tc>
                  <a:txBody>
                    <a:bodyPr/>
                    <a:lstStyle/>
                    <a:p>
                      <a:pPr algn="ctr" fontAlgn="b"/>
                      <a:r>
                        <a:rPr lang="en-IN" sz="1700" b="1" i="0" u="none" strike="noStrike" dirty="0">
                          <a:solidFill>
                            <a:srgbClr val="000000"/>
                          </a:solidFill>
                          <a:effectLst/>
                          <a:latin typeface="Calibri" panose="020F0502020204030204" pitchFamily="34" charset="0"/>
                        </a:rPr>
                        <a:t> </a:t>
                      </a:r>
                    </a:p>
                  </a:txBody>
                  <a:tcPr marL="0" marR="0" marT="0" marB="0" anchor="b"/>
                </a:tc>
                <a:extLst>
                  <a:ext uri="{0D108BD9-81ED-4DB2-BD59-A6C34878D82A}">
                    <a16:rowId xmlns:a16="http://schemas.microsoft.com/office/drawing/2014/main" xmlns="" val="50545584"/>
                  </a:ext>
                </a:extLst>
              </a:tr>
              <a:tr h="418022">
                <a:tc>
                  <a:txBody>
                    <a:bodyPr/>
                    <a:lstStyle/>
                    <a:p>
                      <a:pPr algn="ctr" fontAlgn="ctr"/>
                      <a:r>
                        <a:rPr lang="en-GB" sz="1700" b="1" i="0" u="none" strike="noStrike" dirty="0">
                          <a:solidFill>
                            <a:srgbClr val="000000"/>
                          </a:solidFill>
                          <a:effectLst/>
                          <a:latin typeface="Times New Roman" panose="02020603050405020304" pitchFamily="18" charset="0"/>
                        </a:rPr>
                        <a:t>Total</a:t>
                      </a:r>
                    </a:p>
                  </a:txBody>
                  <a:tcPr marL="0" marR="0" marT="0" marB="0" anchor="ctr">
                    <a:solidFill>
                      <a:schemeClr val="accent6">
                        <a:lumMod val="40000"/>
                        <a:lumOff val="60000"/>
                      </a:schemeClr>
                    </a:solidFill>
                  </a:tcPr>
                </a:tc>
                <a:tc>
                  <a:txBody>
                    <a:bodyPr/>
                    <a:lstStyle/>
                    <a:p>
                      <a:pPr algn="ctr" fontAlgn="ctr"/>
                      <a:r>
                        <a:rPr lang="en-IN" sz="1800" b="1" i="0" u="none" strike="noStrike" dirty="0">
                          <a:solidFill>
                            <a:srgbClr val="000000"/>
                          </a:solidFill>
                          <a:effectLst/>
                          <a:latin typeface="Times New Roman" panose="02020603050405020304" pitchFamily="18" charset="0"/>
                        </a:rPr>
                        <a:t>11850</a:t>
                      </a:r>
                    </a:p>
                  </a:txBody>
                  <a:tcPr marL="0" marR="0" marT="0" marB="0" anchor="ctr">
                    <a:solidFill>
                      <a:schemeClr val="accent6">
                        <a:lumMod val="40000"/>
                        <a:lumOff val="60000"/>
                      </a:schemeClr>
                    </a:solidFill>
                  </a:tcPr>
                </a:tc>
                <a:tc>
                  <a:txBody>
                    <a:bodyPr/>
                    <a:lstStyle/>
                    <a:p>
                      <a:pPr algn="ctr" fontAlgn="ctr"/>
                      <a:r>
                        <a:rPr lang="en-GB" sz="1800" b="1" i="0" u="none" strike="noStrike" dirty="0">
                          <a:solidFill>
                            <a:srgbClr val="000000"/>
                          </a:solidFill>
                          <a:effectLst/>
                          <a:latin typeface="Times New Roman" panose="02020603050405020304" pitchFamily="18" charset="0"/>
                        </a:rPr>
                        <a:t>8395</a:t>
                      </a:r>
                    </a:p>
                  </a:txBody>
                  <a:tcPr marL="0" marR="0" marT="0" marB="0" anchor="ctr">
                    <a:solidFill>
                      <a:schemeClr val="accent6">
                        <a:lumMod val="40000"/>
                        <a:lumOff val="60000"/>
                      </a:schemeClr>
                    </a:solidFill>
                  </a:tcPr>
                </a:tc>
                <a:tc>
                  <a:txBody>
                    <a:bodyPr/>
                    <a:lstStyle/>
                    <a:p>
                      <a:pPr algn="ctr" fontAlgn="ctr"/>
                      <a:r>
                        <a:rPr lang="en-IN" sz="1800" b="1" i="0" u="none" strike="noStrike" dirty="0">
                          <a:solidFill>
                            <a:srgbClr val="000000"/>
                          </a:solidFill>
                          <a:effectLst/>
                          <a:latin typeface="Times New Roman" panose="02020603050405020304" pitchFamily="18" charset="0"/>
                        </a:rPr>
                        <a:t> </a:t>
                      </a:r>
                    </a:p>
                  </a:txBody>
                  <a:tcPr marL="0" marR="0" marT="0" marB="0" anchor="ctr">
                    <a:solidFill>
                      <a:schemeClr val="accent6">
                        <a:lumMod val="40000"/>
                        <a:lumOff val="60000"/>
                      </a:schemeClr>
                    </a:solidFill>
                  </a:tcPr>
                </a:tc>
                <a:tc>
                  <a:txBody>
                    <a:bodyPr/>
                    <a:lstStyle/>
                    <a:p>
                      <a:pPr algn="ctr" fontAlgn="ctr"/>
                      <a:r>
                        <a:rPr lang="en-IN" sz="1800" b="1" i="0" u="none" strike="noStrike" dirty="0">
                          <a:solidFill>
                            <a:srgbClr val="000000"/>
                          </a:solidFill>
                          <a:effectLst/>
                          <a:latin typeface="Times New Roman" panose="02020603050405020304" pitchFamily="18" charset="0"/>
                        </a:rPr>
                        <a:t> </a:t>
                      </a:r>
                    </a:p>
                  </a:txBody>
                  <a:tcPr marL="0" marR="0" marT="0" marB="0" anchor="ctr">
                    <a:solidFill>
                      <a:schemeClr val="accent6">
                        <a:lumMod val="40000"/>
                        <a:lumOff val="60000"/>
                      </a:schemeClr>
                    </a:solidFill>
                  </a:tcPr>
                </a:tc>
                <a:tc>
                  <a:txBody>
                    <a:bodyPr/>
                    <a:lstStyle/>
                    <a:p>
                      <a:pPr algn="ctr" fontAlgn="ctr"/>
                      <a:r>
                        <a:rPr lang="en-IN" sz="1800" b="1" i="0" u="none" strike="noStrike" dirty="0">
                          <a:solidFill>
                            <a:srgbClr val="000000"/>
                          </a:solidFill>
                          <a:effectLst/>
                          <a:latin typeface="Times New Roman" panose="02020603050405020304" pitchFamily="18" charset="0"/>
                        </a:rPr>
                        <a:t>10375.5</a:t>
                      </a:r>
                    </a:p>
                  </a:txBody>
                  <a:tcPr marL="0" marR="0" marT="0" marB="0" anchor="ctr">
                    <a:solidFill>
                      <a:schemeClr val="accent6">
                        <a:lumMod val="40000"/>
                        <a:lumOff val="60000"/>
                      </a:schemeClr>
                    </a:solidFill>
                  </a:tcPr>
                </a:tc>
                <a:tc>
                  <a:txBody>
                    <a:bodyPr/>
                    <a:lstStyle/>
                    <a:p>
                      <a:pPr algn="ctr" fontAlgn="ctr"/>
                      <a:r>
                        <a:rPr lang="en-IN" sz="1800" b="1" i="0" u="none" strike="noStrike" dirty="0">
                          <a:solidFill>
                            <a:srgbClr val="000000"/>
                          </a:solidFill>
                          <a:effectLst/>
                          <a:latin typeface="Times New Roman" panose="02020603050405020304" pitchFamily="18" charset="0"/>
                        </a:rPr>
                        <a:t>5682.55</a:t>
                      </a:r>
                    </a:p>
                  </a:txBody>
                  <a:tcPr marL="0" marR="0" marT="0" marB="0" anchor="ctr">
                    <a:solidFill>
                      <a:schemeClr val="accent6">
                        <a:lumMod val="40000"/>
                        <a:lumOff val="60000"/>
                      </a:schemeClr>
                    </a:solidFill>
                  </a:tcPr>
                </a:tc>
                <a:tc>
                  <a:txBody>
                    <a:bodyPr/>
                    <a:lstStyle/>
                    <a:p>
                      <a:pPr algn="ctr" fontAlgn="ctr"/>
                      <a:r>
                        <a:rPr lang="en-IN" sz="1800" b="1" i="0" u="none" strike="noStrike" dirty="0">
                          <a:solidFill>
                            <a:srgbClr val="000000"/>
                          </a:solidFill>
                          <a:effectLst/>
                          <a:latin typeface="Times New Roman" panose="02020603050405020304" pitchFamily="18" charset="0"/>
                        </a:rPr>
                        <a:t>2923</a:t>
                      </a:r>
                    </a:p>
                  </a:txBody>
                  <a:tcPr marL="0" marR="0" marT="0" marB="0" anchor="ctr">
                    <a:solidFill>
                      <a:schemeClr val="accent6">
                        <a:lumMod val="40000"/>
                        <a:lumOff val="60000"/>
                      </a:schemeClr>
                    </a:solidFill>
                  </a:tcPr>
                </a:tc>
                <a:tc>
                  <a:txBody>
                    <a:bodyPr/>
                    <a:lstStyle/>
                    <a:p>
                      <a:pPr algn="ctr" fontAlgn="ctr"/>
                      <a:r>
                        <a:rPr lang="en-IN" sz="1800" b="1" i="0" u="none" strike="noStrike" dirty="0">
                          <a:solidFill>
                            <a:srgbClr val="000000"/>
                          </a:solidFill>
                          <a:effectLst/>
                          <a:latin typeface="Times New Roman" panose="02020603050405020304" pitchFamily="18" charset="0"/>
                        </a:rPr>
                        <a:t>6465</a:t>
                      </a:r>
                    </a:p>
                  </a:txBody>
                  <a:tcPr marL="0" marR="0" marT="0" marB="0" anchor="ctr">
                    <a:solidFill>
                      <a:schemeClr val="accent6">
                        <a:lumMod val="40000"/>
                        <a:lumOff val="60000"/>
                      </a:schemeClr>
                    </a:solidFill>
                  </a:tcPr>
                </a:tc>
                <a:tc>
                  <a:txBody>
                    <a:bodyPr/>
                    <a:lstStyle/>
                    <a:p>
                      <a:pPr algn="ctr" fontAlgn="ctr"/>
                      <a:r>
                        <a:rPr lang="en-GB" sz="1800" b="1" i="0" u="none" strike="noStrike" dirty="0">
                          <a:solidFill>
                            <a:srgbClr val="000000"/>
                          </a:solidFill>
                          <a:effectLst/>
                          <a:latin typeface="Times New Roman" panose="02020603050405020304" pitchFamily="18" charset="0"/>
                        </a:rPr>
                        <a:t>1737.42</a:t>
                      </a:r>
                    </a:p>
                  </a:txBody>
                  <a:tcPr marL="0" marR="0" marT="0" marB="0" anchor="ctr">
                    <a:solidFill>
                      <a:schemeClr val="accent6">
                        <a:lumMod val="40000"/>
                        <a:lumOff val="60000"/>
                      </a:schemeClr>
                    </a:solidFill>
                  </a:tcPr>
                </a:tc>
                <a:tc>
                  <a:txBody>
                    <a:bodyPr/>
                    <a:lstStyle/>
                    <a:p>
                      <a:pPr algn="ctr" fontAlgn="ctr"/>
                      <a:r>
                        <a:rPr lang="en-GB" sz="1800" b="1" i="0" u="none" strike="noStrike" dirty="0">
                          <a:solidFill>
                            <a:srgbClr val="000000"/>
                          </a:solidFill>
                          <a:effectLst/>
                          <a:latin typeface="Times New Roman" panose="02020603050405020304" pitchFamily="18" charset="0"/>
                        </a:rPr>
                        <a:t>380</a:t>
                      </a:r>
                    </a:p>
                  </a:txBody>
                  <a:tcPr marL="0" marR="0" marT="0" marB="0" anchor="ctr">
                    <a:solidFill>
                      <a:schemeClr val="accent6">
                        <a:lumMod val="40000"/>
                        <a:lumOff val="60000"/>
                      </a:schemeClr>
                    </a:solidFill>
                  </a:tcPr>
                </a:tc>
                <a:tc>
                  <a:txBody>
                    <a:bodyPr/>
                    <a:lstStyle/>
                    <a:p>
                      <a:pPr algn="ctr" fontAlgn="ctr"/>
                      <a:r>
                        <a:rPr lang="en-GB" sz="1800" b="1" i="0" u="none" strike="noStrike" dirty="0">
                          <a:solidFill>
                            <a:srgbClr val="000000"/>
                          </a:solidFill>
                          <a:effectLst/>
                          <a:latin typeface="Times New Roman" panose="02020603050405020304" pitchFamily="18" charset="0"/>
                        </a:rPr>
                        <a:t>6152.5</a:t>
                      </a:r>
                    </a:p>
                  </a:txBody>
                  <a:tcPr marL="0" marR="0" marT="0" marB="0" anchor="ctr">
                    <a:solidFill>
                      <a:schemeClr val="accent6">
                        <a:lumMod val="40000"/>
                        <a:lumOff val="60000"/>
                      </a:schemeClr>
                    </a:solidFill>
                  </a:tcPr>
                </a:tc>
                <a:tc>
                  <a:txBody>
                    <a:bodyPr/>
                    <a:lstStyle/>
                    <a:p>
                      <a:pPr algn="ctr" fontAlgn="ctr"/>
                      <a:r>
                        <a:rPr lang="en-IN" sz="1800" b="1" i="0" u="none" strike="noStrike" dirty="0">
                          <a:solidFill>
                            <a:srgbClr val="000000"/>
                          </a:solidFill>
                          <a:effectLst/>
                          <a:latin typeface="Arial" panose="020B0604020202020204" pitchFamily="34" charset="0"/>
                        </a:rPr>
                        <a:t> </a:t>
                      </a:r>
                    </a:p>
                  </a:txBody>
                  <a:tcPr marL="0" marR="0" marT="0" marB="0" anchor="ctr">
                    <a:solidFill>
                      <a:schemeClr val="accent6">
                        <a:lumMod val="40000"/>
                        <a:lumOff val="60000"/>
                      </a:schemeClr>
                    </a:solidFill>
                  </a:tcPr>
                </a:tc>
                <a:tc>
                  <a:txBody>
                    <a:bodyPr/>
                    <a:lstStyle/>
                    <a:p>
                      <a:pPr algn="ctr" fontAlgn="b"/>
                      <a:r>
                        <a:rPr lang="en-IN" sz="1800" b="1" i="0" u="none" strike="noStrike" dirty="0">
                          <a:solidFill>
                            <a:srgbClr val="000000"/>
                          </a:solidFill>
                          <a:effectLst/>
                          <a:latin typeface="Calibri" panose="020F0502020204030204" pitchFamily="34" charset="0"/>
                        </a:rPr>
                        <a:t> </a:t>
                      </a:r>
                    </a:p>
                  </a:txBody>
                  <a:tcPr marL="0" marR="0" marT="0" marB="0" anchor="b">
                    <a:solidFill>
                      <a:schemeClr val="accent6">
                        <a:lumMod val="40000"/>
                        <a:lumOff val="60000"/>
                      </a:schemeClr>
                    </a:solidFill>
                  </a:tcPr>
                </a:tc>
                <a:extLst>
                  <a:ext uri="{0D108BD9-81ED-4DB2-BD59-A6C34878D82A}">
                    <a16:rowId xmlns:a16="http://schemas.microsoft.com/office/drawing/2014/main" xmlns="" val="2672157598"/>
                  </a:ext>
                </a:extLst>
              </a:tr>
            </a:tbl>
          </a:graphicData>
        </a:graphic>
      </p:graphicFrame>
    </p:spTree>
    <p:extLst>
      <p:ext uri="{BB962C8B-B14F-4D97-AF65-F5344CB8AC3E}">
        <p14:creationId xmlns:p14="http://schemas.microsoft.com/office/powerpoint/2010/main" val="27746678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AED37364-6EC8-538F-0FC2-7C826275FE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11F242E8-4628-E3C4-CD1E-70E337C900F1}"/>
              </a:ext>
            </a:extLst>
          </p:cNvPr>
          <p:cNvSpPr>
            <a:spLocks noGrp="1"/>
          </p:cNvSpPr>
          <p:nvPr>
            <p:ph type="title"/>
          </p:nvPr>
        </p:nvSpPr>
        <p:spPr>
          <a:xfrm>
            <a:off x="129309" y="119343"/>
            <a:ext cx="11074400" cy="567382"/>
          </a:xfrm>
        </p:spPr>
        <p:txBody>
          <a:bodyPr>
            <a:noAutofit/>
          </a:bodyPr>
          <a:lstStyle/>
          <a:p>
            <a:pPr algn="ctr"/>
            <a:r>
              <a:rPr lang="en-US" sz="3600" b="1" u="sng" dirty="0">
                <a:solidFill>
                  <a:srgbClr val="0070C0"/>
                </a:solidFill>
                <a:latin typeface="+mn-lt"/>
              </a:rPr>
              <a:t>Current Issues:</a:t>
            </a:r>
            <a:endParaRPr lang="en-US" sz="3600" u="sng" dirty="0">
              <a:solidFill>
                <a:srgbClr val="0070C0"/>
              </a:solidFill>
              <a:latin typeface="+mn-lt"/>
            </a:endParaRPr>
          </a:p>
        </p:txBody>
      </p:sp>
      <p:sp>
        <p:nvSpPr>
          <p:cNvPr id="4" name="TextBox 3">
            <a:extLst>
              <a:ext uri="{FF2B5EF4-FFF2-40B4-BE49-F238E27FC236}">
                <a16:creationId xmlns:a16="http://schemas.microsoft.com/office/drawing/2014/main" xmlns="" id="{8A12CE84-1935-5658-92E0-00E88794C26B}"/>
              </a:ext>
            </a:extLst>
          </p:cNvPr>
          <p:cNvSpPr txBox="1"/>
          <p:nvPr/>
        </p:nvSpPr>
        <p:spPr>
          <a:xfrm>
            <a:off x="-1" y="991039"/>
            <a:ext cx="10219174" cy="646331"/>
          </a:xfrm>
          <a:prstGeom prst="rect">
            <a:avLst/>
          </a:prstGeom>
          <a:noFill/>
        </p:spPr>
        <p:txBody>
          <a:bodyPr wrap="square" rtlCol="0">
            <a:spAutoFit/>
          </a:bodyPr>
          <a:lstStyle/>
          <a:p>
            <a:r>
              <a:rPr lang="en-IN" b="1" dirty="0"/>
              <a:t>ABC Case</a:t>
            </a:r>
            <a:r>
              <a:rPr lang="en-IN" dirty="0"/>
              <a:t>: As per MNRE directions, legal opinion is sought </a:t>
            </a:r>
            <a:r>
              <a:rPr lang="en-IN" dirty="0">
                <a:hlinkClick r:id="rId2" action="ppaction://hlinkfile"/>
              </a:rPr>
              <a:t>and attached.</a:t>
            </a:r>
            <a:endParaRPr lang="en-IN" dirty="0"/>
          </a:p>
          <a:p>
            <a:pPr marL="285750" indent="-28575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xmlns="" id="{93584F99-85EB-52F7-E262-15A735352752}"/>
              </a:ext>
            </a:extLst>
          </p:cNvPr>
          <p:cNvSpPr txBox="1"/>
          <p:nvPr/>
        </p:nvSpPr>
        <p:spPr>
          <a:xfrm>
            <a:off x="0" y="1367976"/>
            <a:ext cx="9251577" cy="369332"/>
          </a:xfrm>
          <a:prstGeom prst="rect">
            <a:avLst/>
          </a:prstGeom>
          <a:noFill/>
        </p:spPr>
        <p:txBody>
          <a:bodyPr wrap="square" rtlCol="0">
            <a:spAutoFit/>
          </a:bodyPr>
          <a:lstStyle/>
          <a:p>
            <a:r>
              <a:rPr lang="en-IN" b="1" dirty="0"/>
              <a:t>Change In law cases</a:t>
            </a:r>
          </a:p>
        </p:txBody>
      </p:sp>
      <p:graphicFrame>
        <p:nvGraphicFramePr>
          <p:cNvPr id="6" name="Table 5">
            <a:extLst>
              <a:ext uri="{FF2B5EF4-FFF2-40B4-BE49-F238E27FC236}">
                <a16:creationId xmlns:a16="http://schemas.microsoft.com/office/drawing/2014/main" xmlns="" id="{C684DCDB-C0A1-9C23-C8F5-20FDEF564A2C}"/>
              </a:ext>
            </a:extLst>
          </p:cNvPr>
          <p:cNvGraphicFramePr>
            <a:graphicFrameLocks noGrp="1"/>
          </p:cNvGraphicFramePr>
          <p:nvPr>
            <p:extLst>
              <p:ext uri="{D42A27DB-BD31-4B8C-83A1-F6EECF244321}">
                <p14:modId xmlns:p14="http://schemas.microsoft.com/office/powerpoint/2010/main" val="2709837888"/>
              </p:ext>
            </p:extLst>
          </p:nvPr>
        </p:nvGraphicFramePr>
        <p:xfrm>
          <a:off x="129309" y="1775280"/>
          <a:ext cx="11959598" cy="5406504"/>
        </p:xfrm>
        <a:graphic>
          <a:graphicData uri="http://schemas.openxmlformats.org/drawingml/2006/table">
            <a:tbl>
              <a:tblPr>
                <a:tableStyleId>{5C22544A-7EE6-4342-B048-85BDC9FD1C3A}</a:tableStyleId>
              </a:tblPr>
              <a:tblGrid>
                <a:gridCol w="565068">
                  <a:extLst>
                    <a:ext uri="{9D8B030D-6E8A-4147-A177-3AD203B41FA5}">
                      <a16:colId xmlns:a16="http://schemas.microsoft.com/office/drawing/2014/main" xmlns="" val="374896925"/>
                    </a:ext>
                  </a:extLst>
                </a:gridCol>
                <a:gridCol w="951867">
                  <a:extLst>
                    <a:ext uri="{9D8B030D-6E8A-4147-A177-3AD203B41FA5}">
                      <a16:colId xmlns:a16="http://schemas.microsoft.com/office/drawing/2014/main" xmlns="" val="1801485129"/>
                    </a:ext>
                  </a:extLst>
                </a:gridCol>
                <a:gridCol w="1648610">
                  <a:extLst>
                    <a:ext uri="{9D8B030D-6E8A-4147-A177-3AD203B41FA5}">
                      <a16:colId xmlns:a16="http://schemas.microsoft.com/office/drawing/2014/main" xmlns="" val="1559870818"/>
                    </a:ext>
                  </a:extLst>
                </a:gridCol>
                <a:gridCol w="1026236">
                  <a:extLst>
                    <a:ext uri="{9D8B030D-6E8A-4147-A177-3AD203B41FA5}">
                      <a16:colId xmlns:a16="http://schemas.microsoft.com/office/drawing/2014/main" xmlns="" val="423570642"/>
                    </a:ext>
                  </a:extLst>
                </a:gridCol>
                <a:gridCol w="1365114">
                  <a:extLst>
                    <a:ext uri="{9D8B030D-6E8A-4147-A177-3AD203B41FA5}">
                      <a16:colId xmlns:a16="http://schemas.microsoft.com/office/drawing/2014/main" xmlns="" val="1217658698"/>
                    </a:ext>
                  </a:extLst>
                </a:gridCol>
                <a:gridCol w="1175180">
                  <a:extLst>
                    <a:ext uri="{9D8B030D-6E8A-4147-A177-3AD203B41FA5}">
                      <a16:colId xmlns:a16="http://schemas.microsoft.com/office/drawing/2014/main" xmlns="" val="3580148174"/>
                    </a:ext>
                  </a:extLst>
                </a:gridCol>
                <a:gridCol w="1459371">
                  <a:extLst>
                    <a:ext uri="{9D8B030D-6E8A-4147-A177-3AD203B41FA5}">
                      <a16:colId xmlns:a16="http://schemas.microsoft.com/office/drawing/2014/main" xmlns="" val="3292361995"/>
                    </a:ext>
                  </a:extLst>
                </a:gridCol>
                <a:gridCol w="1589373">
                  <a:extLst>
                    <a:ext uri="{9D8B030D-6E8A-4147-A177-3AD203B41FA5}">
                      <a16:colId xmlns:a16="http://schemas.microsoft.com/office/drawing/2014/main" xmlns="" val="1537703672"/>
                    </a:ext>
                  </a:extLst>
                </a:gridCol>
                <a:gridCol w="2178779">
                  <a:extLst>
                    <a:ext uri="{9D8B030D-6E8A-4147-A177-3AD203B41FA5}">
                      <a16:colId xmlns:a16="http://schemas.microsoft.com/office/drawing/2014/main" xmlns="" val="2014774635"/>
                    </a:ext>
                  </a:extLst>
                </a:gridCol>
              </a:tblGrid>
              <a:tr h="752767">
                <a:tc>
                  <a:txBody>
                    <a:bodyPr/>
                    <a:lstStyle/>
                    <a:p>
                      <a:pPr algn="ctr" fontAlgn="ctr"/>
                      <a:r>
                        <a:rPr lang="en-IN" sz="1800" b="1" u="none" strike="noStrike" dirty="0">
                          <a:effectLst/>
                        </a:rPr>
                        <a:t>S. No.</a:t>
                      </a:r>
                      <a:endParaRPr lang="en-IN" sz="1800" b="1" i="0" u="none" strike="noStrike" dirty="0">
                        <a:solidFill>
                          <a:srgbClr val="000000"/>
                        </a:solidFill>
                        <a:effectLst/>
                        <a:latin typeface="Arial" panose="020B0604020202020204" pitchFamily="34" charset="0"/>
                      </a:endParaRPr>
                    </a:p>
                  </a:txBody>
                  <a:tcPr marL="9044" marR="9044" marT="9044" marB="0" anchor="ctr"/>
                </a:tc>
                <a:tc>
                  <a:txBody>
                    <a:bodyPr/>
                    <a:lstStyle/>
                    <a:p>
                      <a:pPr algn="ctr" fontAlgn="ctr"/>
                      <a:r>
                        <a:rPr lang="en-IN" sz="1800" b="1" u="none" strike="noStrike" dirty="0">
                          <a:effectLst/>
                        </a:rPr>
                        <a:t>Type of Claim</a:t>
                      </a:r>
                      <a:endParaRPr lang="en-IN" sz="1800" b="1" i="0" u="none" strike="noStrike" dirty="0">
                        <a:solidFill>
                          <a:srgbClr val="000000"/>
                        </a:solidFill>
                        <a:effectLst/>
                        <a:latin typeface="Arial" panose="020B0604020202020204" pitchFamily="34" charset="0"/>
                      </a:endParaRPr>
                    </a:p>
                  </a:txBody>
                  <a:tcPr marL="9044" marR="9044" marT="9044" marB="0" anchor="ctr"/>
                </a:tc>
                <a:tc>
                  <a:txBody>
                    <a:bodyPr/>
                    <a:lstStyle/>
                    <a:p>
                      <a:pPr algn="ctr" fontAlgn="ctr"/>
                      <a:r>
                        <a:rPr lang="en-IN" sz="1800" b="1" u="none" strike="noStrike" dirty="0">
                          <a:effectLst/>
                        </a:rPr>
                        <a:t>SPD Name</a:t>
                      </a:r>
                      <a:endParaRPr lang="en-IN" sz="1800" b="1" i="0" u="none" strike="noStrike" dirty="0">
                        <a:solidFill>
                          <a:srgbClr val="000000"/>
                        </a:solidFill>
                        <a:effectLst/>
                        <a:latin typeface="Arial" panose="020B0604020202020204" pitchFamily="34" charset="0"/>
                      </a:endParaRPr>
                    </a:p>
                  </a:txBody>
                  <a:tcPr marL="9044" marR="9044" marT="9044" marB="0" anchor="ctr"/>
                </a:tc>
                <a:tc>
                  <a:txBody>
                    <a:bodyPr/>
                    <a:lstStyle/>
                    <a:p>
                      <a:pPr algn="ctr" fontAlgn="ctr"/>
                      <a:r>
                        <a:rPr lang="en-IN" sz="1800" b="1" u="none" strike="noStrike" dirty="0">
                          <a:effectLst/>
                        </a:rPr>
                        <a:t>Scheme</a:t>
                      </a:r>
                      <a:endParaRPr lang="en-IN" sz="1800" b="1" i="0" u="none" strike="noStrike" dirty="0">
                        <a:solidFill>
                          <a:srgbClr val="000000"/>
                        </a:solidFill>
                        <a:effectLst/>
                        <a:latin typeface="Arial" panose="020B0604020202020204" pitchFamily="34" charset="0"/>
                      </a:endParaRPr>
                    </a:p>
                  </a:txBody>
                  <a:tcPr marL="9044" marR="9044" marT="9044" marB="0" anchor="ctr"/>
                </a:tc>
                <a:tc>
                  <a:txBody>
                    <a:bodyPr/>
                    <a:lstStyle/>
                    <a:p>
                      <a:pPr algn="ctr" fontAlgn="ctr"/>
                      <a:r>
                        <a:rPr lang="en-IN" sz="1800" b="1" u="none" strike="noStrike" dirty="0">
                          <a:effectLst/>
                        </a:rPr>
                        <a:t>Petition No.</a:t>
                      </a:r>
                      <a:endParaRPr lang="en-IN" sz="1800" b="1" i="0" u="none" strike="noStrike" dirty="0">
                        <a:solidFill>
                          <a:srgbClr val="000000"/>
                        </a:solidFill>
                        <a:effectLst/>
                        <a:latin typeface="Arial" panose="020B0604020202020204" pitchFamily="34" charset="0"/>
                      </a:endParaRPr>
                    </a:p>
                  </a:txBody>
                  <a:tcPr marL="9044" marR="9044" marT="9044" marB="0" anchor="ctr"/>
                </a:tc>
                <a:tc>
                  <a:txBody>
                    <a:bodyPr/>
                    <a:lstStyle/>
                    <a:p>
                      <a:pPr algn="ctr" fontAlgn="ctr"/>
                      <a:r>
                        <a:rPr lang="en-IN" sz="1800" b="1" u="none" strike="noStrike" dirty="0">
                          <a:effectLst/>
                        </a:rPr>
                        <a:t>Order date</a:t>
                      </a:r>
                      <a:endParaRPr lang="en-IN" sz="1800" b="1" i="0" u="none" strike="noStrike" dirty="0">
                        <a:solidFill>
                          <a:srgbClr val="000000"/>
                        </a:solidFill>
                        <a:effectLst/>
                        <a:latin typeface="Arial" panose="020B0604020202020204" pitchFamily="34" charset="0"/>
                      </a:endParaRPr>
                    </a:p>
                  </a:txBody>
                  <a:tcPr marL="9044" marR="9044" marT="9044" marB="0" anchor="ctr"/>
                </a:tc>
                <a:tc>
                  <a:txBody>
                    <a:bodyPr/>
                    <a:lstStyle/>
                    <a:p>
                      <a:pPr algn="ctr" fontAlgn="ctr"/>
                      <a:r>
                        <a:rPr lang="en-IN" sz="1800" b="1" u="none" strike="noStrike" dirty="0">
                          <a:effectLst/>
                        </a:rPr>
                        <a:t>Last Document by SPD</a:t>
                      </a:r>
                      <a:endParaRPr lang="en-IN" sz="1800" b="1" i="0" u="none" strike="noStrike" dirty="0">
                        <a:solidFill>
                          <a:srgbClr val="000000"/>
                        </a:solidFill>
                        <a:effectLst/>
                        <a:latin typeface="Arial" panose="020B0604020202020204" pitchFamily="34" charset="0"/>
                      </a:endParaRPr>
                    </a:p>
                  </a:txBody>
                  <a:tcPr marL="9044" marR="9044" marT="9044" marB="0" anchor="ctr"/>
                </a:tc>
                <a:tc>
                  <a:txBody>
                    <a:bodyPr/>
                    <a:lstStyle/>
                    <a:p>
                      <a:pPr algn="ctr" fontAlgn="ctr"/>
                      <a:r>
                        <a:rPr lang="en-IN" sz="1800" b="1" u="none" strike="noStrike" dirty="0">
                          <a:effectLst/>
                        </a:rPr>
                        <a:t>Status</a:t>
                      </a:r>
                      <a:endParaRPr lang="en-IN" sz="1800" b="1" i="0" u="none" strike="noStrike" dirty="0">
                        <a:solidFill>
                          <a:srgbClr val="000000"/>
                        </a:solidFill>
                        <a:effectLst/>
                        <a:latin typeface="Arial" panose="020B0604020202020204" pitchFamily="34" charset="0"/>
                      </a:endParaRPr>
                    </a:p>
                  </a:txBody>
                  <a:tcPr marL="9044" marR="9044" marT="9044" marB="0" anchor="ctr"/>
                </a:tc>
                <a:tc>
                  <a:txBody>
                    <a:bodyPr/>
                    <a:lstStyle/>
                    <a:p>
                      <a:pPr algn="ctr" fontAlgn="ctr"/>
                      <a:r>
                        <a:rPr lang="en-IN" sz="1800" b="1" u="none" strike="noStrike" dirty="0">
                          <a:effectLst/>
                        </a:rPr>
                        <a:t>Remarks</a:t>
                      </a:r>
                      <a:endParaRPr lang="en-IN" sz="1800" b="1" i="0" u="none" strike="noStrike" dirty="0">
                        <a:solidFill>
                          <a:srgbClr val="000000"/>
                        </a:solidFill>
                        <a:effectLst/>
                        <a:latin typeface="Arial" panose="020B0604020202020204" pitchFamily="34" charset="0"/>
                      </a:endParaRPr>
                    </a:p>
                  </a:txBody>
                  <a:tcPr marL="9044" marR="9044" marT="9044" marB="0" anchor="ctr"/>
                </a:tc>
                <a:extLst>
                  <a:ext uri="{0D108BD9-81ED-4DB2-BD59-A6C34878D82A}">
                    <a16:rowId xmlns:a16="http://schemas.microsoft.com/office/drawing/2014/main" xmlns="" val="1135510211"/>
                  </a:ext>
                </a:extLst>
              </a:tr>
              <a:tr h="1465729">
                <a:tc>
                  <a:txBody>
                    <a:bodyPr/>
                    <a:lstStyle/>
                    <a:p>
                      <a:pPr algn="ctr" fontAlgn="ctr"/>
                      <a:r>
                        <a:rPr lang="en-IN" sz="1800" u="none" strike="noStrike" dirty="0">
                          <a:effectLst/>
                        </a:rPr>
                        <a:t>1</a:t>
                      </a:r>
                      <a:endParaRPr lang="en-IN" sz="1800" b="0" i="0" u="none" strike="noStrike" dirty="0">
                        <a:solidFill>
                          <a:srgbClr val="000000"/>
                        </a:solidFill>
                        <a:effectLst/>
                        <a:latin typeface="Arial" panose="020B0604020202020204" pitchFamily="34" charset="0"/>
                      </a:endParaRPr>
                    </a:p>
                  </a:txBody>
                  <a:tcPr marL="9044" marR="9044" marT="9044" marB="0" anchor="ctr"/>
                </a:tc>
                <a:tc>
                  <a:txBody>
                    <a:bodyPr/>
                    <a:lstStyle/>
                    <a:p>
                      <a:pPr algn="ctr" fontAlgn="ctr"/>
                      <a:r>
                        <a:rPr lang="en-IN" sz="1800" u="none" strike="noStrike" dirty="0">
                          <a:effectLst/>
                        </a:rPr>
                        <a:t>GST, GIB &amp; BCD</a:t>
                      </a:r>
                      <a:endParaRPr lang="en-IN" sz="1800" b="0" i="0" u="none" strike="noStrike" dirty="0">
                        <a:solidFill>
                          <a:srgbClr val="000000"/>
                        </a:solidFill>
                        <a:effectLst/>
                        <a:latin typeface="Arial" panose="020B0604020202020204" pitchFamily="34" charset="0"/>
                      </a:endParaRPr>
                    </a:p>
                  </a:txBody>
                  <a:tcPr marL="9044" marR="9044" marT="9044" marB="0" anchor="ctr"/>
                </a:tc>
                <a:tc>
                  <a:txBody>
                    <a:bodyPr/>
                    <a:lstStyle/>
                    <a:p>
                      <a:pPr algn="ctr" fontAlgn="ctr"/>
                      <a:r>
                        <a:rPr lang="en-IN" sz="1800" u="none" strike="noStrike" dirty="0">
                          <a:effectLst/>
                        </a:rPr>
                        <a:t>Adani Solar Energy Jaisalmer One Pvt Ltd - SBE</a:t>
                      </a:r>
                      <a:endParaRPr lang="en-IN" sz="1800" b="0" i="0" u="none" strike="noStrike" dirty="0">
                        <a:solidFill>
                          <a:srgbClr val="000000"/>
                        </a:solidFill>
                        <a:effectLst/>
                        <a:latin typeface="Arial" panose="020B0604020202020204" pitchFamily="34" charset="0"/>
                      </a:endParaRPr>
                    </a:p>
                  </a:txBody>
                  <a:tcPr marL="9044" marR="9044" marT="9044" marB="0" anchor="ctr"/>
                </a:tc>
                <a:tc>
                  <a:txBody>
                    <a:bodyPr/>
                    <a:lstStyle/>
                    <a:p>
                      <a:pPr algn="ctr" fontAlgn="ctr"/>
                      <a:r>
                        <a:rPr lang="en-IN" sz="1800" u="none" strike="noStrike" dirty="0">
                          <a:effectLst/>
                        </a:rPr>
                        <a:t>Hybrid T1</a:t>
                      </a:r>
                      <a:endParaRPr lang="en-IN" sz="1800" b="0" i="0" u="none" strike="noStrike" dirty="0">
                        <a:solidFill>
                          <a:srgbClr val="000000"/>
                        </a:solidFill>
                        <a:effectLst/>
                        <a:latin typeface="Arial" panose="020B0604020202020204" pitchFamily="34" charset="0"/>
                      </a:endParaRPr>
                    </a:p>
                  </a:txBody>
                  <a:tcPr marL="9044" marR="9044" marT="9044" marB="0" anchor="ctr"/>
                </a:tc>
                <a:tc>
                  <a:txBody>
                    <a:bodyPr/>
                    <a:lstStyle/>
                    <a:p>
                      <a:pPr algn="l" fontAlgn="ctr"/>
                      <a:r>
                        <a:rPr lang="en-IN" sz="1800" u="none" strike="noStrike" dirty="0">
                          <a:effectLst/>
                        </a:rPr>
                        <a:t>109/MP/2023</a:t>
                      </a:r>
                      <a:endParaRPr lang="en-IN" sz="1800" b="0" i="0" u="none" strike="noStrike" dirty="0">
                        <a:solidFill>
                          <a:srgbClr val="000000"/>
                        </a:solidFill>
                        <a:effectLst/>
                        <a:latin typeface="Arial" panose="020B0604020202020204" pitchFamily="34" charset="0"/>
                      </a:endParaRPr>
                    </a:p>
                  </a:txBody>
                  <a:tcPr marL="9044" marR="9044" marT="9044" marB="0" anchor="ctr"/>
                </a:tc>
                <a:tc>
                  <a:txBody>
                    <a:bodyPr/>
                    <a:lstStyle/>
                    <a:p>
                      <a:pPr algn="ctr" fontAlgn="ctr"/>
                      <a:r>
                        <a:rPr lang="en-IN" sz="1800" u="none" strike="noStrike" dirty="0">
                          <a:effectLst/>
                        </a:rPr>
                        <a:t>01-05-2024</a:t>
                      </a:r>
                      <a:endParaRPr lang="en-IN" sz="1800" b="0" i="0" u="none" strike="noStrike" dirty="0">
                        <a:solidFill>
                          <a:srgbClr val="000000"/>
                        </a:solidFill>
                        <a:effectLst/>
                        <a:latin typeface="Arial" panose="020B0604020202020204" pitchFamily="34" charset="0"/>
                      </a:endParaRPr>
                    </a:p>
                  </a:txBody>
                  <a:tcPr marL="9044" marR="9044" marT="9044" marB="0" anchor="ctr"/>
                </a:tc>
                <a:tc>
                  <a:txBody>
                    <a:bodyPr/>
                    <a:lstStyle/>
                    <a:p>
                      <a:pPr algn="ctr" fontAlgn="ctr"/>
                      <a:r>
                        <a:rPr lang="en-IN" sz="1800" u="none" strike="noStrike" dirty="0">
                          <a:effectLst/>
                        </a:rPr>
                        <a:t>18.03.2025</a:t>
                      </a:r>
                      <a:endParaRPr lang="en-IN" sz="1800" b="0" i="0" u="none" strike="noStrike" dirty="0">
                        <a:solidFill>
                          <a:srgbClr val="000000"/>
                        </a:solidFill>
                        <a:effectLst/>
                        <a:latin typeface="Arial" panose="020B0604020202020204" pitchFamily="34" charset="0"/>
                      </a:endParaRPr>
                    </a:p>
                  </a:txBody>
                  <a:tcPr marL="9044" marR="9044" marT="9044" marB="0" anchor="ctr"/>
                </a:tc>
                <a:tc>
                  <a:txBody>
                    <a:bodyPr/>
                    <a:lstStyle/>
                    <a:p>
                      <a:pPr algn="ctr" fontAlgn="ctr"/>
                      <a:r>
                        <a:rPr lang="en-US" sz="1800" u="none" strike="noStrike" dirty="0">
                          <a:effectLst/>
                        </a:rPr>
                        <a:t>Closed. Annuity started w.e.f. 13.05.2025</a:t>
                      </a:r>
                      <a:endParaRPr lang="en-US" sz="1800" b="0" i="0" u="none" strike="noStrike" dirty="0">
                        <a:solidFill>
                          <a:srgbClr val="000000"/>
                        </a:solidFill>
                        <a:effectLst/>
                        <a:latin typeface="Arial" panose="020B0604020202020204" pitchFamily="34" charset="0"/>
                      </a:endParaRPr>
                    </a:p>
                  </a:txBody>
                  <a:tcPr marL="9044" marR="9044" marT="9044" marB="0" anchor="ctr"/>
                </a:tc>
                <a:tc>
                  <a:txBody>
                    <a:bodyPr/>
                    <a:lstStyle/>
                    <a:p>
                      <a:pPr algn="ctr" fontAlgn="ctr"/>
                      <a:r>
                        <a:rPr lang="en-US" sz="1600" u="none" strike="noStrike" dirty="0">
                          <a:effectLst/>
                        </a:rPr>
                        <a:t>Reconciliation is completed, and for annuity disbursed in May 25 but HPD given LPS notice with wrong reason   </a:t>
                      </a:r>
                      <a:endParaRPr lang="en-US" sz="1600" b="0" i="0" u="none" strike="noStrike" dirty="0">
                        <a:solidFill>
                          <a:srgbClr val="000000"/>
                        </a:solidFill>
                        <a:effectLst/>
                        <a:latin typeface="Arial" panose="020B0604020202020204" pitchFamily="34" charset="0"/>
                      </a:endParaRPr>
                    </a:p>
                  </a:txBody>
                  <a:tcPr marL="9044" marR="9044" marT="9044" marB="0" anchor="ctr"/>
                </a:tc>
                <a:extLst>
                  <a:ext uri="{0D108BD9-81ED-4DB2-BD59-A6C34878D82A}">
                    <a16:rowId xmlns:a16="http://schemas.microsoft.com/office/drawing/2014/main" xmlns="" val="1438881654"/>
                  </a:ext>
                </a:extLst>
              </a:tr>
              <a:tr h="1359013">
                <a:tc>
                  <a:txBody>
                    <a:bodyPr/>
                    <a:lstStyle/>
                    <a:p>
                      <a:pPr algn="ctr" fontAlgn="ctr"/>
                      <a:r>
                        <a:rPr lang="en-IN" sz="1800" u="none" strike="noStrike">
                          <a:effectLst/>
                        </a:rPr>
                        <a:t>2</a:t>
                      </a:r>
                      <a:endParaRPr lang="en-IN" sz="1800" b="0" i="0" u="none" strike="noStrike">
                        <a:solidFill>
                          <a:srgbClr val="000000"/>
                        </a:solidFill>
                        <a:effectLst/>
                        <a:latin typeface="Arial" panose="020B0604020202020204" pitchFamily="34" charset="0"/>
                      </a:endParaRPr>
                    </a:p>
                  </a:txBody>
                  <a:tcPr marL="9044" marR="9044" marT="9044" marB="0" anchor="ctr"/>
                </a:tc>
                <a:tc>
                  <a:txBody>
                    <a:bodyPr/>
                    <a:lstStyle/>
                    <a:p>
                      <a:pPr algn="ctr" fontAlgn="ctr"/>
                      <a:r>
                        <a:rPr lang="en-IN" sz="1800" u="none" strike="noStrike">
                          <a:effectLst/>
                        </a:rPr>
                        <a:t>GST &amp; GIB</a:t>
                      </a:r>
                      <a:endParaRPr lang="en-IN" sz="1800" b="0" i="0" u="none" strike="noStrike">
                        <a:solidFill>
                          <a:srgbClr val="000000"/>
                        </a:solidFill>
                        <a:effectLst/>
                        <a:latin typeface="Arial" panose="020B0604020202020204" pitchFamily="34" charset="0"/>
                      </a:endParaRPr>
                    </a:p>
                  </a:txBody>
                  <a:tcPr marL="9044" marR="9044" marT="9044" marB="0" anchor="ctr"/>
                </a:tc>
                <a:tc>
                  <a:txBody>
                    <a:bodyPr/>
                    <a:lstStyle/>
                    <a:p>
                      <a:pPr algn="ctr" fontAlgn="ctr"/>
                      <a:r>
                        <a:rPr lang="en-IN" sz="1800" u="none" strike="noStrike">
                          <a:effectLst/>
                        </a:rPr>
                        <a:t>Adani Hybrid Energy Jaisalmer Two Ltd</a:t>
                      </a:r>
                      <a:endParaRPr lang="en-IN" sz="1800" b="0" i="0" u="none" strike="noStrike">
                        <a:solidFill>
                          <a:srgbClr val="000000"/>
                        </a:solidFill>
                        <a:effectLst/>
                        <a:latin typeface="Arial" panose="020B0604020202020204" pitchFamily="34" charset="0"/>
                      </a:endParaRPr>
                    </a:p>
                  </a:txBody>
                  <a:tcPr marL="9044" marR="9044" marT="9044" marB="0" anchor="ctr"/>
                </a:tc>
                <a:tc>
                  <a:txBody>
                    <a:bodyPr/>
                    <a:lstStyle/>
                    <a:p>
                      <a:pPr algn="ctr" fontAlgn="ctr"/>
                      <a:r>
                        <a:rPr lang="en-IN" sz="1800" u="none" strike="noStrike" dirty="0">
                          <a:effectLst/>
                        </a:rPr>
                        <a:t>Hybrid T2</a:t>
                      </a:r>
                      <a:endParaRPr lang="en-IN" sz="1800" b="0" i="0" u="none" strike="noStrike" dirty="0">
                        <a:solidFill>
                          <a:srgbClr val="000000"/>
                        </a:solidFill>
                        <a:effectLst/>
                        <a:latin typeface="Arial" panose="020B0604020202020204" pitchFamily="34" charset="0"/>
                      </a:endParaRPr>
                    </a:p>
                  </a:txBody>
                  <a:tcPr marL="9044" marR="9044" marT="9044" marB="0" anchor="ctr"/>
                </a:tc>
                <a:tc>
                  <a:txBody>
                    <a:bodyPr/>
                    <a:lstStyle/>
                    <a:p>
                      <a:pPr algn="l" fontAlgn="ctr"/>
                      <a:r>
                        <a:rPr lang="en-IN" sz="1800" u="none" strike="noStrike" dirty="0">
                          <a:effectLst/>
                        </a:rPr>
                        <a:t>40/MP/2023</a:t>
                      </a:r>
                      <a:endParaRPr lang="en-IN" sz="1800" b="0" i="0" u="none" strike="noStrike" dirty="0">
                        <a:solidFill>
                          <a:srgbClr val="000000"/>
                        </a:solidFill>
                        <a:effectLst/>
                        <a:latin typeface="Arial" panose="020B0604020202020204" pitchFamily="34" charset="0"/>
                      </a:endParaRPr>
                    </a:p>
                  </a:txBody>
                  <a:tcPr marL="9044" marR="9044" marT="9044" marB="0" anchor="ctr"/>
                </a:tc>
                <a:tc>
                  <a:txBody>
                    <a:bodyPr/>
                    <a:lstStyle/>
                    <a:p>
                      <a:pPr algn="ctr" fontAlgn="ctr"/>
                      <a:r>
                        <a:rPr lang="en-IN" sz="1800" u="none" strike="noStrike" dirty="0">
                          <a:effectLst/>
                        </a:rPr>
                        <a:t>19-05-2024</a:t>
                      </a:r>
                      <a:endParaRPr lang="en-IN" sz="1800" b="0" i="0" u="none" strike="noStrike" dirty="0">
                        <a:solidFill>
                          <a:srgbClr val="000000"/>
                        </a:solidFill>
                        <a:effectLst/>
                        <a:latin typeface="Arial" panose="020B0604020202020204" pitchFamily="34" charset="0"/>
                      </a:endParaRPr>
                    </a:p>
                  </a:txBody>
                  <a:tcPr marL="9044" marR="9044" marT="9044" marB="0" anchor="ctr"/>
                </a:tc>
                <a:tc>
                  <a:txBody>
                    <a:bodyPr/>
                    <a:lstStyle/>
                    <a:p>
                      <a:pPr algn="ctr" fontAlgn="ctr"/>
                      <a:r>
                        <a:rPr lang="en-IN" sz="1800" u="none" strike="noStrike" dirty="0">
                          <a:effectLst/>
                        </a:rPr>
                        <a:t>17.06.2025</a:t>
                      </a:r>
                      <a:endParaRPr lang="en-IN" sz="1800" b="0" i="0" u="none" strike="noStrike" dirty="0">
                        <a:solidFill>
                          <a:srgbClr val="000000"/>
                        </a:solidFill>
                        <a:effectLst/>
                        <a:latin typeface="Arial" panose="020B0604020202020204" pitchFamily="34" charset="0"/>
                      </a:endParaRPr>
                    </a:p>
                  </a:txBody>
                  <a:tcPr marL="9044" marR="9044" marT="9044"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800" u="none" strike="noStrike" dirty="0">
                          <a:effectLst/>
                        </a:rPr>
                        <a:t>Closed. Annuity started w.e.f. 14.08.2025</a:t>
                      </a:r>
                      <a:endParaRPr lang="en-US" sz="1800" b="0" i="0" u="none" strike="noStrike" dirty="0">
                        <a:solidFill>
                          <a:srgbClr val="000000"/>
                        </a:solidFill>
                        <a:effectLst/>
                        <a:latin typeface="Arial" panose="020B0604020202020204" pitchFamily="34" charset="0"/>
                      </a:endParaRPr>
                    </a:p>
                  </a:txBody>
                  <a:tcPr marL="9044" marR="9044" marT="9044" marB="0" anchor="ctr"/>
                </a:tc>
                <a:tc>
                  <a:txBody>
                    <a:bodyPr/>
                    <a:lstStyle/>
                    <a:p>
                      <a:pPr algn="ctr" fontAlgn="ctr"/>
                      <a:r>
                        <a:rPr lang="en-US" sz="1600" u="none" strike="noStrike" dirty="0">
                          <a:effectLst/>
                        </a:rPr>
                        <a:t>For annuity disbursed in Aug 25 for CIL Claim but HPD given LPS notice with wrong reason and carrying cost is under process</a:t>
                      </a:r>
                      <a:endParaRPr lang="en-US" sz="1600" b="0" i="0" u="none" strike="noStrike" dirty="0">
                        <a:solidFill>
                          <a:srgbClr val="000000"/>
                        </a:solidFill>
                        <a:effectLst/>
                        <a:latin typeface="Arial" panose="020B0604020202020204" pitchFamily="34" charset="0"/>
                      </a:endParaRPr>
                    </a:p>
                  </a:txBody>
                  <a:tcPr marL="9044" marR="9044" marT="9044" marB="0" anchor="ctr"/>
                </a:tc>
                <a:extLst>
                  <a:ext uri="{0D108BD9-81ED-4DB2-BD59-A6C34878D82A}">
                    <a16:rowId xmlns:a16="http://schemas.microsoft.com/office/drawing/2014/main" xmlns="" val="1494342999"/>
                  </a:ext>
                </a:extLst>
              </a:tr>
              <a:tr h="1359013">
                <a:tc>
                  <a:txBody>
                    <a:bodyPr/>
                    <a:lstStyle/>
                    <a:p>
                      <a:pPr algn="ctr" fontAlgn="ctr"/>
                      <a:r>
                        <a:rPr lang="en-IN" sz="1800" u="none" strike="noStrike" dirty="0">
                          <a:effectLst/>
                        </a:rPr>
                        <a:t>3</a:t>
                      </a:r>
                      <a:endParaRPr lang="en-IN" sz="1800" b="0" i="0" u="none" strike="noStrike" dirty="0">
                        <a:solidFill>
                          <a:srgbClr val="000000"/>
                        </a:solidFill>
                        <a:effectLst/>
                        <a:latin typeface="Arial" panose="020B0604020202020204" pitchFamily="34" charset="0"/>
                      </a:endParaRPr>
                    </a:p>
                  </a:txBody>
                  <a:tcPr marL="9044" marR="9044" marT="9044" marB="0" anchor="ctr"/>
                </a:tc>
                <a:tc>
                  <a:txBody>
                    <a:bodyPr/>
                    <a:lstStyle/>
                    <a:p>
                      <a:pPr algn="ctr" fontAlgn="ctr"/>
                      <a:r>
                        <a:rPr lang="en-IN" sz="1800" u="none" strike="noStrike">
                          <a:effectLst/>
                        </a:rPr>
                        <a:t>GST &amp; GIB</a:t>
                      </a:r>
                      <a:endParaRPr lang="en-IN" sz="1800" b="0" i="0" u="none" strike="noStrike">
                        <a:solidFill>
                          <a:srgbClr val="000000"/>
                        </a:solidFill>
                        <a:effectLst/>
                        <a:latin typeface="Arial" panose="020B0604020202020204" pitchFamily="34" charset="0"/>
                      </a:endParaRPr>
                    </a:p>
                  </a:txBody>
                  <a:tcPr marL="9044" marR="9044" marT="9044" marB="0" anchor="ctr"/>
                </a:tc>
                <a:tc>
                  <a:txBody>
                    <a:bodyPr/>
                    <a:lstStyle/>
                    <a:p>
                      <a:pPr algn="ctr" fontAlgn="ctr"/>
                      <a:r>
                        <a:rPr lang="en-IN" sz="1800" u="none" strike="noStrike">
                          <a:effectLst/>
                        </a:rPr>
                        <a:t>Adani Hybrid Energy Jaisalmer Three Ltd</a:t>
                      </a:r>
                      <a:endParaRPr lang="en-IN" sz="1800" b="0" i="0" u="none" strike="noStrike">
                        <a:solidFill>
                          <a:srgbClr val="000000"/>
                        </a:solidFill>
                        <a:effectLst/>
                        <a:latin typeface="Arial" panose="020B0604020202020204" pitchFamily="34" charset="0"/>
                      </a:endParaRPr>
                    </a:p>
                  </a:txBody>
                  <a:tcPr marL="9044" marR="9044" marT="9044" marB="0" anchor="ctr"/>
                </a:tc>
                <a:tc>
                  <a:txBody>
                    <a:bodyPr/>
                    <a:lstStyle/>
                    <a:p>
                      <a:pPr algn="ctr" fontAlgn="ctr"/>
                      <a:r>
                        <a:rPr lang="en-IN" sz="1800" u="none" strike="noStrike">
                          <a:effectLst/>
                        </a:rPr>
                        <a:t>Hybrid T2</a:t>
                      </a:r>
                      <a:endParaRPr lang="en-IN" sz="1800" b="0" i="0" u="none" strike="noStrike">
                        <a:solidFill>
                          <a:srgbClr val="000000"/>
                        </a:solidFill>
                        <a:effectLst/>
                        <a:latin typeface="Arial" panose="020B0604020202020204" pitchFamily="34" charset="0"/>
                      </a:endParaRPr>
                    </a:p>
                  </a:txBody>
                  <a:tcPr marL="9044" marR="9044" marT="9044" marB="0" anchor="ctr"/>
                </a:tc>
                <a:tc>
                  <a:txBody>
                    <a:bodyPr/>
                    <a:lstStyle/>
                    <a:p>
                      <a:pPr algn="ctr" fontAlgn="ctr"/>
                      <a:r>
                        <a:rPr lang="en-IN" sz="1800" u="none" strike="noStrike">
                          <a:effectLst/>
                        </a:rPr>
                        <a:t>31/MP/2023</a:t>
                      </a:r>
                      <a:endParaRPr lang="en-IN" sz="1800" b="0" i="0" u="none" strike="noStrike">
                        <a:solidFill>
                          <a:srgbClr val="000000"/>
                        </a:solidFill>
                        <a:effectLst/>
                        <a:latin typeface="Arial" panose="020B0604020202020204" pitchFamily="34" charset="0"/>
                      </a:endParaRPr>
                    </a:p>
                  </a:txBody>
                  <a:tcPr marL="9044" marR="9044" marT="9044" marB="0" anchor="ctr"/>
                </a:tc>
                <a:tc>
                  <a:txBody>
                    <a:bodyPr/>
                    <a:lstStyle/>
                    <a:p>
                      <a:pPr algn="ctr" fontAlgn="ctr"/>
                      <a:r>
                        <a:rPr lang="en-IN" sz="1800" u="none" strike="noStrike">
                          <a:effectLst/>
                        </a:rPr>
                        <a:t>19-05-2024</a:t>
                      </a:r>
                      <a:endParaRPr lang="en-IN" sz="1800" b="0" i="0" u="none" strike="noStrike">
                        <a:solidFill>
                          <a:srgbClr val="000000"/>
                        </a:solidFill>
                        <a:effectLst/>
                        <a:latin typeface="Arial" panose="020B0604020202020204" pitchFamily="34" charset="0"/>
                      </a:endParaRPr>
                    </a:p>
                  </a:txBody>
                  <a:tcPr marL="9044" marR="9044" marT="9044" marB="0" anchor="ctr"/>
                </a:tc>
                <a:tc>
                  <a:txBody>
                    <a:bodyPr/>
                    <a:lstStyle/>
                    <a:p>
                      <a:pPr algn="ctr" fontAlgn="ctr"/>
                      <a:r>
                        <a:rPr lang="en-IN" sz="1800" u="none" strike="noStrike" dirty="0">
                          <a:effectLst/>
                        </a:rPr>
                        <a:t>17.06.2025</a:t>
                      </a:r>
                      <a:endParaRPr lang="en-IN" sz="1800" b="0" i="0" u="none" strike="noStrike" dirty="0">
                        <a:solidFill>
                          <a:srgbClr val="000000"/>
                        </a:solidFill>
                        <a:effectLst/>
                        <a:latin typeface="Arial" panose="020B0604020202020204" pitchFamily="34" charset="0"/>
                      </a:endParaRPr>
                    </a:p>
                  </a:txBody>
                  <a:tcPr marL="9044" marR="9044" marT="9044"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800" u="none" strike="noStrike" dirty="0">
                          <a:effectLst/>
                        </a:rPr>
                        <a:t>Closed. Annuity started w.e.f. 14.08.2025</a:t>
                      </a:r>
                      <a:endParaRPr lang="en-US" sz="1800" b="0" i="0" u="none" strike="noStrike" dirty="0">
                        <a:solidFill>
                          <a:srgbClr val="000000"/>
                        </a:solidFill>
                        <a:effectLst/>
                        <a:latin typeface="Arial" panose="020B0604020202020204" pitchFamily="34" charset="0"/>
                      </a:endParaRPr>
                    </a:p>
                  </a:txBody>
                  <a:tcPr marL="9044" marR="9044" marT="9044"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u="none" strike="noStrike" dirty="0">
                          <a:effectLst/>
                        </a:rPr>
                        <a:t> For annuity disbursed in Aug 25 for CIL Claim but HPD given LPS notice with wrong reason and carrying cost is under process</a:t>
                      </a:r>
                      <a:endParaRPr lang="en-US" sz="1600" b="0" i="0" u="none" strike="noStrike" dirty="0">
                        <a:solidFill>
                          <a:srgbClr val="000000"/>
                        </a:solidFill>
                        <a:effectLst/>
                        <a:latin typeface="Arial" panose="020B0604020202020204" pitchFamily="34" charset="0"/>
                      </a:endParaRPr>
                    </a:p>
                    <a:p>
                      <a:pPr marL="0" marR="0" lvl="0" indent="0" algn="ctr" defTabSz="914400" rtl="0" eaLnBrk="1" fontAlgn="ctr" latinLnBrk="0" hangingPunct="1">
                        <a:lnSpc>
                          <a:spcPct val="100000"/>
                        </a:lnSpc>
                        <a:spcBef>
                          <a:spcPts val="0"/>
                        </a:spcBef>
                        <a:spcAft>
                          <a:spcPts val="0"/>
                        </a:spcAft>
                        <a:buClrTx/>
                        <a:buSzTx/>
                        <a:buFontTx/>
                        <a:buNone/>
                        <a:tabLst/>
                        <a:defRPr/>
                      </a:pPr>
                      <a:endParaRPr lang="en-US" sz="1600" b="0" i="0" u="none" strike="noStrike" dirty="0">
                        <a:solidFill>
                          <a:srgbClr val="000000"/>
                        </a:solidFill>
                        <a:effectLst/>
                        <a:latin typeface="Arial" panose="020B0604020202020204" pitchFamily="34" charset="0"/>
                      </a:endParaRPr>
                    </a:p>
                  </a:txBody>
                  <a:tcPr marL="9044" marR="9044" marT="9044" marB="0" anchor="ctr"/>
                </a:tc>
                <a:extLst>
                  <a:ext uri="{0D108BD9-81ED-4DB2-BD59-A6C34878D82A}">
                    <a16:rowId xmlns:a16="http://schemas.microsoft.com/office/drawing/2014/main" xmlns="" val="3439887102"/>
                  </a:ext>
                </a:extLst>
              </a:tr>
            </a:tbl>
          </a:graphicData>
        </a:graphic>
      </p:graphicFrame>
    </p:spTree>
    <p:extLst>
      <p:ext uri="{BB962C8B-B14F-4D97-AF65-F5344CB8AC3E}">
        <p14:creationId xmlns:p14="http://schemas.microsoft.com/office/powerpoint/2010/main" val="3055874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EF7248F1-838E-79C4-D8A5-87713C95E1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4A98B6E8-B4D3-15E1-8039-A7EDC2FF0E6B}"/>
              </a:ext>
            </a:extLst>
          </p:cNvPr>
          <p:cNvSpPr>
            <a:spLocks noGrp="1"/>
          </p:cNvSpPr>
          <p:nvPr>
            <p:ph type="title"/>
          </p:nvPr>
        </p:nvSpPr>
        <p:spPr>
          <a:xfrm>
            <a:off x="375876" y="191914"/>
            <a:ext cx="10515600" cy="567382"/>
          </a:xfrm>
        </p:spPr>
        <p:txBody>
          <a:bodyPr>
            <a:noAutofit/>
          </a:bodyPr>
          <a:lstStyle/>
          <a:p>
            <a:pPr algn="ctr"/>
            <a:r>
              <a:rPr lang="en-US" sz="3600" b="1" dirty="0">
                <a:solidFill>
                  <a:srgbClr val="0070C0"/>
                </a:solidFill>
                <a:latin typeface="+mn-lt"/>
              </a:rPr>
              <a:t>CONTENTS</a:t>
            </a:r>
          </a:p>
        </p:txBody>
      </p:sp>
      <p:sp>
        <p:nvSpPr>
          <p:cNvPr id="3" name="TextBox 2">
            <a:extLst>
              <a:ext uri="{FF2B5EF4-FFF2-40B4-BE49-F238E27FC236}">
                <a16:creationId xmlns:a16="http://schemas.microsoft.com/office/drawing/2014/main" xmlns="" id="{37910C77-A938-C30A-55D9-B9C305D45BC8}"/>
              </a:ext>
            </a:extLst>
          </p:cNvPr>
          <p:cNvSpPr txBox="1"/>
          <p:nvPr/>
        </p:nvSpPr>
        <p:spPr>
          <a:xfrm>
            <a:off x="130631" y="1329040"/>
            <a:ext cx="12061369" cy="5016758"/>
          </a:xfrm>
          <a:prstGeom prst="rect">
            <a:avLst/>
          </a:prstGeom>
          <a:noFill/>
          <a:ln w="38100">
            <a:noFill/>
            <a:prstDash val="dashDot"/>
          </a:ln>
        </p:spPr>
        <p:txBody>
          <a:bodyPr wrap="square" numCol="2" rtlCol="0">
            <a:spAutoFit/>
          </a:bodyPr>
          <a:lstStyle/>
          <a:p>
            <a:pPr marL="457200" indent="-457200">
              <a:buAutoNum type="arabicPeriod"/>
            </a:pPr>
            <a:r>
              <a:rPr lang="en-US" sz="3200" dirty="0"/>
              <a:t>Introduction</a:t>
            </a:r>
          </a:p>
          <a:p>
            <a:pPr marL="457200" indent="-457200">
              <a:buAutoNum type="arabicPeriod"/>
            </a:pPr>
            <a:endParaRPr lang="en-US" sz="3200" dirty="0"/>
          </a:p>
          <a:p>
            <a:pPr marL="457200" indent="-457200">
              <a:buAutoNum type="arabicPeriod"/>
            </a:pPr>
            <a:r>
              <a:rPr lang="en-US" sz="3200" dirty="0"/>
              <a:t>Organogram of the division</a:t>
            </a:r>
          </a:p>
          <a:p>
            <a:pPr marL="457200" indent="-457200">
              <a:buAutoNum type="arabicPeriod"/>
            </a:pPr>
            <a:endParaRPr lang="en-US" sz="3200" dirty="0"/>
          </a:p>
          <a:p>
            <a:pPr marL="457200" indent="-457200">
              <a:buAutoNum type="arabicPeriod"/>
            </a:pPr>
            <a:r>
              <a:rPr lang="en-US" sz="3200" dirty="0"/>
              <a:t>Wind Scheme Progress &amp; Projections </a:t>
            </a:r>
          </a:p>
          <a:p>
            <a:pPr marL="457200" indent="-457200">
              <a:buAutoNum type="arabicPeriod"/>
            </a:pPr>
            <a:endParaRPr lang="en-US" sz="3200" dirty="0"/>
          </a:p>
          <a:p>
            <a:pPr marL="457200" indent="-457200">
              <a:buFontTx/>
              <a:buAutoNum type="arabicPeriod"/>
            </a:pPr>
            <a:r>
              <a:rPr lang="en-US" sz="3200" dirty="0"/>
              <a:t>Wind Project Status</a:t>
            </a:r>
          </a:p>
          <a:p>
            <a:pPr marL="457200" indent="-457200">
              <a:buFontTx/>
              <a:buAutoNum type="arabicPeriod"/>
            </a:pPr>
            <a:endParaRPr lang="en-US" sz="3200" dirty="0"/>
          </a:p>
          <a:p>
            <a:pPr marL="457200" indent="-457200">
              <a:buFontTx/>
              <a:buAutoNum type="arabicPeriod"/>
            </a:pPr>
            <a:endParaRPr lang="en-US" sz="3200" dirty="0"/>
          </a:p>
          <a:p>
            <a:pPr marL="457200" indent="-457200">
              <a:buAutoNum type="arabicPeriod"/>
            </a:pPr>
            <a:r>
              <a:rPr lang="en-US" sz="3200" dirty="0"/>
              <a:t>Hybrid Scheme at a Glance</a:t>
            </a:r>
          </a:p>
          <a:p>
            <a:pPr marL="457200" indent="-457200">
              <a:buAutoNum type="arabicPeriod"/>
            </a:pPr>
            <a:endParaRPr lang="en-US" sz="3200" dirty="0"/>
          </a:p>
          <a:p>
            <a:pPr marL="457200" indent="-457200">
              <a:buAutoNum type="arabicPeriod"/>
            </a:pPr>
            <a:r>
              <a:rPr lang="en-US" sz="3200" dirty="0"/>
              <a:t>Pending PPA Details</a:t>
            </a:r>
          </a:p>
          <a:p>
            <a:pPr marL="457200" indent="-457200">
              <a:buAutoNum type="arabicPeriod"/>
            </a:pPr>
            <a:endParaRPr lang="en-US" sz="3200" dirty="0"/>
          </a:p>
          <a:p>
            <a:pPr marL="457200" indent="-457200">
              <a:buAutoNum type="arabicPeriod"/>
            </a:pPr>
            <a:r>
              <a:rPr lang="en-US" sz="3200" dirty="0"/>
              <a:t>Hybrid Projects Status</a:t>
            </a:r>
          </a:p>
          <a:p>
            <a:pPr marL="457200" indent="-457200">
              <a:buAutoNum type="arabicPeriod"/>
            </a:pPr>
            <a:endParaRPr lang="en-US" sz="3200" dirty="0"/>
          </a:p>
          <a:p>
            <a:pPr marL="457200" indent="-457200">
              <a:buAutoNum type="arabicPeriod"/>
            </a:pPr>
            <a:r>
              <a:rPr lang="en-US" sz="3200" dirty="0"/>
              <a:t>Change in Law </a:t>
            </a:r>
          </a:p>
          <a:p>
            <a:pPr marL="457200" indent="-457200">
              <a:buFontTx/>
              <a:buAutoNum type="arabicPeriod"/>
            </a:pPr>
            <a:endParaRPr lang="en-US" sz="3600" dirty="0"/>
          </a:p>
        </p:txBody>
      </p:sp>
      <p:cxnSp>
        <p:nvCxnSpPr>
          <p:cNvPr id="5" name="Straight Connector 4">
            <a:extLst>
              <a:ext uri="{FF2B5EF4-FFF2-40B4-BE49-F238E27FC236}">
                <a16:creationId xmlns:a16="http://schemas.microsoft.com/office/drawing/2014/main" xmlns="" id="{4401E1A9-C5FD-763A-C9A6-D3709222616F}"/>
              </a:ext>
            </a:extLst>
          </p:cNvPr>
          <p:cNvCxnSpPr>
            <a:cxnSpLocks/>
          </p:cNvCxnSpPr>
          <p:nvPr/>
        </p:nvCxnSpPr>
        <p:spPr>
          <a:xfrm>
            <a:off x="5773555" y="990601"/>
            <a:ext cx="0" cy="5723466"/>
          </a:xfrm>
          <a:prstGeom prst="line">
            <a:avLst/>
          </a:prstGeom>
          <a:ln w="28575">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6969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xmlns="" id="{E348C627-E989-EE8E-636F-634CC52E464B}"/>
              </a:ext>
            </a:extLst>
          </p:cNvPr>
          <p:cNvGraphicFramePr>
            <a:graphicFrameLocks noGrp="1"/>
          </p:cNvGraphicFramePr>
          <p:nvPr>
            <p:ph idx="1"/>
            <p:extLst>
              <p:ext uri="{D42A27DB-BD31-4B8C-83A1-F6EECF244321}">
                <p14:modId xmlns:p14="http://schemas.microsoft.com/office/powerpoint/2010/main" val="903475010"/>
              </p:ext>
            </p:extLst>
          </p:nvPr>
        </p:nvGraphicFramePr>
        <p:xfrm>
          <a:off x="0" y="1070782"/>
          <a:ext cx="12191999" cy="5719038"/>
        </p:xfrm>
        <a:graphic>
          <a:graphicData uri="http://schemas.openxmlformats.org/drawingml/2006/table">
            <a:tbl>
              <a:tblPr>
                <a:tableStyleId>{5C22544A-7EE6-4342-B048-85BDC9FD1C3A}</a:tableStyleId>
              </a:tblPr>
              <a:tblGrid>
                <a:gridCol w="1413714">
                  <a:extLst>
                    <a:ext uri="{9D8B030D-6E8A-4147-A177-3AD203B41FA5}">
                      <a16:colId xmlns:a16="http://schemas.microsoft.com/office/drawing/2014/main" xmlns="" val="3351928201"/>
                    </a:ext>
                  </a:extLst>
                </a:gridCol>
                <a:gridCol w="1485948">
                  <a:extLst>
                    <a:ext uri="{9D8B030D-6E8A-4147-A177-3AD203B41FA5}">
                      <a16:colId xmlns:a16="http://schemas.microsoft.com/office/drawing/2014/main" xmlns="" val="1872622235"/>
                    </a:ext>
                  </a:extLst>
                </a:gridCol>
                <a:gridCol w="1031909">
                  <a:extLst>
                    <a:ext uri="{9D8B030D-6E8A-4147-A177-3AD203B41FA5}">
                      <a16:colId xmlns:a16="http://schemas.microsoft.com/office/drawing/2014/main" xmlns="" val="512710183"/>
                    </a:ext>
                  </a:extLst>
                </a:gridCol>
                <a:gridCol w="1320843">
                  <a:extLst>
                    <a:ext uri="{9D8B030D-6E8A-4147-A177-3AD203B41FA5}">
                      <a16:colId xmlns:a16="http://schemas.microsoft.com/office/drawing/2014/main" xmlns="" val="2616531472"/>
                    </a:ext>
                  </a:extLst>
                </a:gridCol>
                <a:gridCol w="722336">
                  <a:extLst>
                    <a:ext uri="{9D8B030D-6E8A-4147-A177-3AD203B41FA5}">
                      <a16:colId xmlns:a16="http://schemas.microsoft.com/office/drawing/2014/main" xmlns="" val="2730666906"/>
                    </a:ext>
                  </a:extLst>
                </a:gridCol>
                <a:gridCol w="959675">
                  <a:extLst>
                    <a:ext uri="{9D8B030D-6E8A-4147-A177-3AD203B41FA5}">
                      <a16:colId xmlns:a16="http://schemas.microsoft.com/office/drawing/2014/main" xmlns="" val="2250668912"/>
                    </a:ext>
                  </a:extLst>
                </a:gridCol>
                <a:gridCol w="837974">
                  <a:extLst>
                    <a:ext uri="{9D8B030D-6E8A-4147-A177-3AD203B41FA5}">
                      <a16:colId xmlns:a16="http://schemas.microsoft.com/office/drawing/2014/main" xmlns="" val="250473840"/>
                    </a:ext>
                  </a:extLst>
                </a:gridCol>
                <a:gridCol w="1476080">
                  <a:extLst>
                    <a:ext uri="{9D8B030D-6E8A-4147-A177-3AD203B41FA5}">
                      <a16:colId xmlns:a16="http://schemas.microsoft.com/office/drawing/2014/main" xmlns="" val="4291680317"/>
                    </a:ext>
                  </a:extLst>
                </a:gridCol>
                <a:gridCol w="825528">
                  <a:extLst>
                    <a:ext uri="{9D8B030D-6E8A-4147-A177-3AD203B41FA5}">
                      <a16:colId xmlns:a16="http://schemas.microsoft.com/office/drawing/2014/main" xmlns="" val="2507986292"/>
                    </a:ext>
                  </a:extLst>
                </a:gridCol>
                <a:gridCol w="856483">
                  <a:extLst>
                    <a:ext uri="{9D8B030D-6E8A-4147-A177-3AD203B41FA5}">
                      <a16:colId xmlns:a16="http://schemas.microsoft.com/office/drawing/2014/main" xmlns="" val="3775832567"/>
                    </a:ext>
                  </a:extLst>
                </a:gridCol>
                <a:gridCol w="1261509">
                  <a:extLst>
                    <a:ext uri="{9D8B030D-6E8A-4147-A177-3AD203B41FA5}">
                      <a16:colId xmlns:a16="http://schemas.microsoft.com/office/drawing/2014/main" xmlns="" val="892172798"/>
                    </a:ext>
                  </a:extLst>
                </a:gridCol>
              </a:tblGrid>
              <a:tr h="1390030">
                <a:tc>
                  <a:txBody>
                    <a:bodyPr/>
                    <a:lstStyle/>
                    <a:p>
                      <a:pPr algn="ctr" fontAlgn="ctr"/>
                      <a:r>
                        <a:rPr lang="en-IN" sz="1400" b="1" u="none" strike="noStrike" dirty="0">
                          <a:effectLst/>
                        </a:rPr>
                        <a:t>Tranche/ Scheme Name</a:t>
                      </a:r>
                      <a:endParaRPr lang="en-IN" sz="1400" b="1"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400" b="1" u="none" strike="noStrike" dirty="0">
                          <a:effectLst/>
                        </a:rPr>
                        <a:t>Bidder/ SPV Name</a:t>
                      </a:r>
                      <a:endParaRPr lang="en-IN" sz="1400" b="1"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400" b="1" u="none" strike="noStrike">
                          <a:effectLst/>
                        </a:rPr>
                        <a:t>Project Location/ State</a:t>
                      </a:r>
                      <a:endParaRPr lang="en-IN" sz="1400" b="1" i="0" u="none" strike="noStrike">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400" b="1" u="none" strike="noStrike" dirty="0">
                          <a:effectLst/>
                        </a:rPr>
                        <a:t>Interconnection Point/ Pooling Substation</a:t>
                      </a:r>
                      <a:endParaRPr lang="en-IN" sz="1400" b="1"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400" b="1" u="none" strike="noStrike">
                          <a:effectLst/>
                        </a:rPr>
                        <a:t>RE Project Capacity, MW</a:t>
                      </a:r>
                      <a:endParaRPr lang="en-IN" sz="1400" b="1" i="0" u="none" strike="noStrike">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US" sz="1400" b="1" u="none" strike="noStrike" dirty="0">
                          <a:effectLst/>
                        </a:rPr>
                        <a:t>Original SCD (as per PPA)</a:t>
                      </a:r>
                      <a:endParaRPr lang="en-US" sz="1400" b="1"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400" b="1" u="none" strike="noStrike">
                          <a:effectLst/>
                        </a:rPr>
                        <a:t>Revised SCD</a:t>
                      </a:r>
                      <a:endParaRPr lang="en-IN" sz="1400" b="1" i="0" u="none" strike="noStrike">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US" sz="1400" b="1" u="none" strike="noStrike" dirty="0">
                          <a:effectLst/>
                        </a:rPr>
                        <a:t>Expected Connectivity/ LTA operationalization Date</a:t>
                      </a:r>
                      <a:endParaRPr lang="en-US" sz="1400" b="1"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US" sz="1400" b="1" u="none" strike="noStrike" dirty="0">
                          <a:effectLst/>
                        </a:rPr>
                        <a:t>Capacity delayed due to transmission (in MW)</a:t>
                      </a:r>
                      <a:endParaRPr lang="en-US" sz="1400" b="1"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US" sz="1400" b="1" u="none" strike="noStrike" dirty="0">
                          <a:effectLst/>
                        </a:rPr>
                        <a:t>Commissioned but under </a:t>
                      </a:r>
                      <a:r>
                        <a:rPr lang="en-US" sz="1400" b="1" u="sng" strike="noStrike" dirty="0">
                          <a:effectLst/>
                        </a:rPr>
                        <a:t>TGNA</a:t>
                      </a:r>
                      <a:r>
                        <a:rPr lang="en-US" sz="1400" b="1" u="none" strike="noStrike" dirty="0">
                          <a:effectLst/>
                        </a:rPr>
                        <a:t>, MW</a:t>
                      </a:r>
                      <a:endParaRPr lang="en-US" sz="1400" b="1"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400" b="1" u="none" strike="noStrike" dirty="0">
                          <a:effectLst/>
                        </a:rPr>
                        <a:t>Remarks</a:t>
                      </a:r>
                      <a:endParaRPr lang="en-IN" sz="1400" b="1" i="0" u="none" strike="noStrike" dirty="0">
                        <a:solidFill>
                          <a:srgbClr val="000000"/>
                        </a:solidFill>
                        <a:effectLst/>
                        <a:latin typeface="Times New Roman" panose="02020603050405020304" pitchFamily="18" charset="0"/>
                      </a:endParaRPr>
                    </a:p>
                  </a:txBody>
                  <a:tcPr marL="6238" marR="6238" marT="6238" marB="0" anchor="ctr"/>
                </a:tc>
                <a:extLst>
                  <a:ext uri="{0D108BD9-81ED-4DB2-BD59-A6C34878D82A}">
                    <a16:rowId xmlns:a16="http://schemas.microsoft.com/office/drawing/2014/main" xmlns="" val="3139539825"/>
                  </a:ext>
                </a:extLst>
              </a:tr>
              <a:tr h="765188">
                <a:tc>
                  <a:txBody>
                    <a:bodyPr/>
                    <a:lstStyle/>
                    <a:p>
                      <a:pPr algn="ctr" fontAlgn="ctr"/>
                      <a:r>
                        <a:rPr lang="en-IN" sz="1400" u="none" strike="noStrike" dirty="0">
                          <a:effectLst/>
                        </a:rPr>
                        <a:t>1200MW Hybrid Tranche-III</a:t>
                      </a:r>
                      <a:endParaRPr lang="en-IN" sz="1400" b="0"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l" fontAlgn="ctr"/>
                      <a:r>
                        <a:rPr lang="en-IN" sz="1400" u="none" strike="noStrike">
                          <a:effectLst/>
                        </a:rPr>
                        <a:t>AMP Energy Green Private Limited</a:t>
                      </a:r>
                      <a:br>
                        <a:rPr lang="en-IN" sz="1400" u="none" strike="noStrike">
                          <a:effectLst/>
                        </a:rPr>
                      </a:br>
                      <a:r>
                        <a:rPr lang="en-IN" sz="1400" u="none" strike="noStrike">
                          <a:effectLst/>
                        </a:rPr>
                        <a:t>Delhi</a:t>
                      </a:r>
                      <a:endParaRPr lang="en-IN" sz="1400" b="0" i="0" u="none" strike="noStrike">
                        <a:solidFill>
                          <a:srgbClr val="000000"/>
                        </a:solidFill>
                        <a:effectLst/>
                        <a:latin typeface="Times New Roman" panose="02020603050405020304" pitchFamily="18" charset="0"/>
                      </a:endParaRPr>
                    </a:p>
                  </a:txBody>
                  <a:tcPr marL="6238" marR="6238" marT="6238" marB="0" anchor="ctr"/>
                </a:tc>
                <a:tc>
                  <a:txBody>
                    <a:bodyPr/>
                    <a:lstStyle/>
                    <a:p>
                      <a:pPr algn="l" fontAlgn="ctr"/>
                      <a:r>
                        <a:rPr lang="en-IN" sz="1400" u="none" strike="noStrike" dirty="0">
                          <a:effectLst/>
                        </a:rPr>
                        <a:t>Jaisalmer Rajasthan</a:t>
                      </a:r>
                      <a:endParaRPr lang="en-IN" sz="1400" b="0"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l" fontAlgn="ctr"/>
                      <a:r>
                        <a:rPr lang="en-IN" sz="1400" u="none" strike="noStrike" dirty="0" err="1">
                          <a:effectLst/>
                        </a:rPr>
                        <a:t>Fategarh</a:t>
                      </a:r>
                      <a:r>
                        <a:rPr lang="en-IN" sz="1400" u="none" strike="noStrike" dirty="0">
                          <a:effectLst/>
                        </a:rPr>
                        <a:t> IV S/S </a:t>
                      </a:r>
                      <a:endParaRPr lang="en-IN" sz="1400" b="0"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600" u="none" strike="noStrike" dirty="0">
                          <a:effectLst/>
                        </a:rPr>
                        <a:t>130</a:t>
                      </a:r>
                      <a:endParaRPr lang="en-IN" sz="1600" b="0"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400" u="none" strike="noStrike" dirty="0">
                          <a:effectLst/>
                        </a:rPr>
                        <a:t>19.01.2023</a:t>
                      </a:r>
                      <a:endParaRPr lang="en-IN" sz="1400" b="0"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400" u="none" strike="noStrike" dirty="0">
                          <a:effectLst/>
                        </a:rPr>
                        <a:t>GNA+ 60 days</a:t>
                      </a:r>
                      <a:endParaRPr lang="en-IN" sz="1400" b="0"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400" u="none" strike="noStrike">
                          <a:effectLst/>
                        </a:rPr>
                        <a:t>31.05.2025</a:t>
                      </a:r>
                      <a:endParaRPr lang="en-IN" sz="1400" b="0" i="0" u="none" strike="noStrike">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600" u="none" strike="noStrike" dirty="0">
                          <a:effectLst/>
                        </a:rPr>
                        <a:t>130</a:t>
                      </a:r>
                      <a:endParaRPr lang="en-IN" sz="1600" b="0"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600" u="none" strike="noStrike">
                          <a:effectLst/>
                        </a:rPr>
                        <a:t> </a:t>
                      </a:r>
                      <a:endParaRPr lang="en-IN" sz="1600" b="0" i="0" u="none" strike="noStrike">
                        <a:solidFill>
                          <a:srgbClr val="000000"/>
                        </a:solidFill>
                        <a:effectLst/>
                        <a:latin typeface="Times New Roman" panose="02020603050405020304" pitchFamily="18" charset="0"/>
                      </a:endParaRPr>
                    </a:p>
                  </a:txBody>
                  <a:tcPr marL="6238" marR="6238" marT="6238" marB="0" anchor="ctr"/>
                </a:tc>
                <a:tc>
                  <a:txBody>
                    <a:bodyPr/>
                    <a:lstStyle/>
                    <a:p>
                      <a:pPr algn="l" fontAlgn="ctr"/>
                      <a:r>
                        <a:rPr lang="en-IN" sz="1400" u="none" strike="noStrike">
                          <a:effectLst/>
                        </a:rPr>
                        <a:t> </a:t>
                      </a:r>
                      <a:endParaRPr lang="en-IN" sz="1400" b="0" i="0" u="none" strike="noStrike">
                        <a:solidFill>
                          <a:srgbClr val="000000"/>
                        </a:solidFill>
                        <a:effectLst/>
                        <a:latin typeface="Times New Roman" panose="02020603050405020304" pitchFamily="18" charset="0"/>
                      </a:endParaRPr>
                    </a:p>
                  </a:txBody>
                  <a:tcPr marL="6238" marR="6238" marT="6238" marB="0" anchor="ctr"/>
                </a:tc>
                <a:extLst>
                  <a:ext uri="{0D108BD9-81ED-4DB2-BD59-A6C34878D82A}">
                    <a16:rowId xmlns:a16="http://schemas.microsoft.com/office/drawing/2014/main" xmlns="" val="2312832410"/>
                  </a:ext>
                </a:extLst>
              </a:tr>
              <a:tr h="765188">
                <a:tc>
                  <a:txBody>
                    <a:bodyPr/>
                    <a:lstStyle/>
                    <a:p>
                      <a:pPr algn="ctr" fontAlgn="ctr"/>
                      <a:r>
                        <a:rPr lang="de-DE" sz="1400" u="none" strike="noStrike">
                          <a:effectLst/>
                        </a:rPr>
                        <a:t>1200MW Solar Wind Hybrid Tranche III</a:t>
                      </a:r>
                      <a:endParaRPr lang="de-DE" sz="1400" b="0" i="0" u="none" strike="noStrike">
                        <a:solidFill>
                          <a:srgbClr val="000000"/>
                        </a:solidFill>
                        <a:effectLst/>
                        <a:latin typeface="Times New Roman" panose="02020603050405020304" pitchFamily="18" charset="0"/>
                      </a:endParaRPr>
                    </a:p>
                  </a:txBody>
                  <a:tcPr marL="6238" marR="6238" marT="6238" marB="0" anchor="ctr"/>
                </a:tc>
                <a:tc>
                  <a:txBody>
                    <a:bodyPr/>
                    <a:lstStyle/>
                    <a:p>
                      <a:pPr algn="l" fontAlgn="ctr"/>
                      <a:r>
                        <a:rPr lang="en-US" sz="1400" u="none" strike="noStrike" dirty="0">
                          <a:effectLst/>
                        </a:rPr>
                        <a:t>Adani Renewable Energy Holding Eight Limited</a:t>
                      </a:r>
                      <a:endParaRPr lang="en-US" sz="1400" b="0"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l" fontAlgn="ctr"/>
                      <a:r>
                        <a:rPr lang="en-IN" sz="1400" u="none" strike="noStrike" dirty="0" err="1">
                          <a:effectLst/>
                        </a:rPr>
                        <a:t>Khavada</a:t>
                      </a:r>
                      <a:r>
                        <a:rPr lang="en-IN" sz="1400" u="none" strike="noStrike" dirty="0">
                          <a:effectLst/>
                        </a:rPr>
                        <a:t>, Gujarat</a:t>
                      </a:r>
                      <a:endParaRPr lang="en-IN" sz="1400" b="0"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l" fontAlgn="ctr"/>
                      <a:r>
                        <a:rPr lang="en-IN" sz="1400" u="none" strike="noStrike">
                          <a:effectLst/>
                        </a:rPr>
                        <a:t>KPS-1, Khavada </a:t>
                      </a:r>
                      <a:endParaRPr lang="en-IN" sz="1400" b="0" i="0" u="none" strike="noStrike">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600" u="none" strike="noStrike" dirty="0">
                          <a:effectLst/>
                        </a:rPr>
                        <a:t>600</a:t>
                      </a:r>
                      <a:endParaRPr lang="en-IN" sz="1600" b="0"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400" u="none" strike="noStrike" dirty="0">
                          <a:effectLst/>
                        </a:rPr>
                        <a:t>27.01.2023</a:t>
                      </a:r>
                      <a:endParaRPr lang="en-IN" sz="1400" b="0"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400" u="none" strike="noStrike" dirty="0">
                          <a:effectLst/>
                        </a:rPr>
                        <a:t>GNA effectiveness + 60 days</a:t>
                      </a:r>
                      <a:endParaRPr lang="en-IN" sz="1400" b="0"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400" u="none" strike="noStrike">
                          <a:effectLst/>
                        </a:rPr>
                        <a:t>31-Jul-2025</a:t>
                      </a:r>
                      <a:endParaRPr lang="en-IN" sz="1400" b="0" i="0" u="none" strike="noStrike">
                        <a:solidFill>
                          <a:srgbClr val="000000"/>
                        </a:solidFill>
                        <a:effectLst/>
                        <a:latin typeface="Trebuchet MS" panose="020B0603020202020204" pitchFamily="34" charset="0"/>
                      </a:endParaRPr>
                    </a:p>
                  </a:txBody>
                  <a:tcPr marL="6238" marR="6238" marT="6238" marB="0" anchor="ctr"/>
                </a:tc>
                <a:tc>
                  <a:txBody>
                    <a:bodyPr/>
                    <a:lstStyle/>
                    <a:p>
                      <a:pPr algn="ctr" fontAlgn="ctr"/>
                      <a:r>
                        <a:rPr lang="en-IN" sz="1600" u="none" strike="noStrike" dirty="0">
                          <a:effectLst/>
                        </a:rPr>
                        <a:t>600</a:t>
                      </a:r>
                      <a:endParaRPr lang="en-IN" sz="1600" b="0"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600" u="none" strike="noStrike" dirty="0">
                          <a:effectLst/>
                        </a:rPr>
                        <a:t>345</a:t>
                      </a:r>
                      <a:endParaRPr lang="en-IN" sz="1600" b="0"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l" fontAlgn="ctr"/>
                      <a:r>
                        <a:rPr lang="en-IN" sz="1400" u="none" strike="noStrike" dirty="0">
                          <a:effectLst/>
                        </a:rPr>
                        <a:t>345 MW (Solar) at</a:t>
                      </a:r>
                      <a:r>
                        <a:rPr lang="en-IN" sz="1400" u="none" strike="noStrike" baseline="0" dirty="0">
                          <a:effectLst/>
                        </a:rPr>
                        <a:t> </a:t>
                      </a:r>
                      <a:r>
                        <a:rPr lang="en-IN" sz="1400" u="none" strike="noStrike" dirty="0" err="1">
                          <a:effectLst/>
                        </a:rPr>
                        <a:t>Khavada</a:t>
                      </a:r>
                      <a:r>
                        <a:rPr lang="en-IN" sz="1400" u="none" strike="noStrike" dirty="0">
                          <a:effectLst/>
                        </a:rPr>
                        <a:t> Gujarat</a:t>
                      </a:r>
                      <a:endParaRPr lang="en-IN" sz="1400" b="0" i="0" u="none" strike="noStrike" dirty="0">
                        <a:solidFill>
                          <a:srgbClr val="000000"/>
                        </a:solidFill>
                        <a:effectLst/>
                        <a:latin typeface="Times New Roman" panose="02020603050405020304" pitchFamily="18" charset="0"/>
                      </a:endParaRPr>
                    </a:p>
                  </a:txBody>
                  <a:tcPr marL="6238" marR="6238" marT="6238" marB="0" anchor="ctr"/>
                </a:tc>
                <a:extLst>
                  <a:ext uri="{0D108BD9-81ED-4DB2-BD59-A6C34878D82A}">
                    <a16:rowId xmlns:a16="http://schemas.microsoft.com/office/drawing/2014/main" xmlns="" val="3542164705"/>
                  </a:ext>
                </a:extLst>
              </a:tr>
              <a:tr h="512993">
                <a:tc>
                  <a:txBody>
                    <a:bodyPr/>
                    <a:lstStyle/>
                    <a:p>
                      <a:pPr algn="ctr" fontAlgn="ctr"/>
                      <a:r>
                        <a:rPr lang="en-IN" sz="1400" u="none" strike="noStrike" dirty="0">
                          <a:effectLst/>
                        </a:rPr>
                        <a:t>1200MW peak power ISTS-VII</a:t>
                      </a:r>
                      <a:endParaRPr lang="en-IN" sz="1400" b="0"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l" fontAlgn="ctr"/>
                      <a:r>
                        <a:rPr lang="en-US" sz="1400" u="none" strike="noStrike">
                          <a:effectLst/>
                        </a:rPr>
                        <a:t>M/s Greenko AP01 IREP Private limited</a:t>
                      </a:r>
                      <a:endParaRPr lang="en-US" sz="1400" b="0" i="0" u="none" strike="noStrike">
                        <a:solidFill>
                          <a:srgbClr val="000000"/>
                        </a:solidFill>
                        <a:effectLst/>
                        <a:latin typeface="Times New Roman" panose="02020603050405020304" pitchFamily="18" charset="0"/>
                      </a:endParaRPr>
                    </a:p>
                  </a:txBody>
                  <a:tcPr marL="6238" marR="6238" marT="6238" marB="0" anchor="ctr"/>
                </a:tc>
                <a:tc>
                  <a:txBody>
                    <a:bodyPr/>
                    <a:lstStyle/>
                    <a:p>
                      <a:pPr algn="l" fontAlgn="ctr"/>
                      <a:r>
                        <a:rPr lang="en-IN" sz="1400" u="none" strike="noStrike">
                          <a:effectLst/>
                        </a:rPr>
                        <a:t> Kurnool Dist., Andhra Pradesh</a:t>
                      </a:r>
                      <a:endParaRPr lang="en-IN" sz="1400" b="0" i="0" u="none" strike="noStrike">
                        <a:solidFill>
                          <a:srgbClr val="000000"/>
                        </a:solidFill>
                        <a:effectLst/>
                        <a:latin typeface="Times New Roman" panose="02020603050405020304" pitchFamily="18" charset="0"/>
                      </a:endParaRPr>
                    </a:p>
                  </a:txBody>
                  <a:tcPr marL="6238" marR="6238" marT="6238" marB="0" anchor="ctr"/>
                </a:tc>
                <a:tc>
                  <a:txBody>
                    <a:bodyPr/>
                    <a:lstStyle/>
                    <a:p>
                      <a:pPr algn="l" fontAlgn="ctr"/>
                      <a:r>
                        <a:rPr lang="en-IN" sz="1400" u="none" strike="noStrike" dirty="0">
                          <a:effectLst/>
                        </a:rPr>
                        <a:t>Kurnool SS</a:t>
                      </a:r>
                      <a:endParaRPr lang="en-IN" sz="1400" b="0"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600" u="none" strike="noStrike">
                          <a:effectLst/>
                        </a:rPr>
                        <a:t>490</a:t>
                      </a:r>
                      <a:endParaRPr lang="en-IN" sz="1600" b="0" i="0" u="none" strike="noStrike">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400" u="none" strike="noStrike">
                          <a:effectLst/>
                        </a:rPr>
                        <a:t>02.08.2023</a:t>
                      </a:r>
                      <a:endParaRPr lang="en-IN" sz="1400" b="0" i="0" u="none" strike="noStrike">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400" u="none" strike="noStrike" dirty="0">
                          <a:effectLst/>
                        </a:rPr>
                        <a:t>GNA+ 60 days</a:t>
                      </a:r>
                      <a:endParaRPr lang="en-IN" sz="1400" b="0"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400" u="none" strike="noStrike">
                          <a:effectLst/>
                        </a:rPr>
                        <a:t>31.05.2025</a:t>
                      </a:r>
                      <a:endParaRPr lang="en-IN" sz="1400" b="0" i="0" u="none" strike="noStrike">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600" u="none" strike="noStrike">
                          <a:effectLst/>
                        </a:rPr>
                        <a:t>490</a:t>
                      </a:r>
                      <a:endParaRPr lang="en-IN" sz="1600" b="0" i="0" u="none" strike="noStrike">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600" u="none" strike="noStrike">
                          <a:effectLst/>
                        </a:rPr>
                        <a:t> </a:t>
                      </a:r>
                      <a:endParaRPr lang="en-IN" sz="1600" b="0" i="0" u="none" strike="noStrike">
                        <a:solidFill>
                          <a:srgbClr val="000000"/>
                        </a:solidFill>
                        <a:effectLst/>
                        <a:latin typeface="Times New Roman" panose="02020603050405020304" pitchFamily="18" charset="0"/>
                      </a:endParaRPr>
                    </a:p>
                  </a:txBody>
                  <a:tcPr marL="6238" marR="6238" marT="6238" marB="0" anchor="ctr"/>
                </a:tc>
                <a:tc>
                  <a:txBody>
                    <a:bodyPr/>
                    <a:lstStyle/>
                    <a:p>
                      <a:pPr algn="l" fontAlgn="ctr"/>
                      <a:r>
                        <a:rPr lang="en-IN" sz="1400" u="none" strike="noStrike" dirty="0">
                          <a:effectLst/>
                        </a:rPr>
                        <a:t> </a:t>
                      </a:r>
                      <a:endParaRPr lang="en-IN" sz="1400" b="0" i="0" u="none" strike="noStrike" dirty="0">
                        <a:solidFill>
                          <a:srgbClr val="000000"/>
                        </a:solidFill>
                        <a:effectLst/>
                        <a:latin typeface="Times New Roman" panose="02020603050405020304" pitchFamily="18" charset="0"/>
                      </a:endParaRPr>
                    </a:p>
                  </a:txBody>
                  <a:tcPr marL="6238" marR="6238" marT="6238" marB="0" anchor="ctr"/>
                </a:tc>
                <a:extLst>
                  <a:ext uri="{0D108BD9-81ED-4DB2-BD59-A6C34878D82A}">
                    <a16:rowId xmlns:a16="http://schemas.microsoft.com/office/drawing/2014/main" xmlns="" val="2134808953"/>
                  </a:ext>
                </a:extLst>
              </a:tr>
              <a:tr h="512993">
                <a:tc>
                  <a:txBody>
                    <a:bodyPr/>
                    <a:lstStyle/>
                    <a:p>
                      <a:pPr algn="ctr" fontAlgn="ctr"/>
                      <a:r>
                        <a:rPr lang="en-IN" sz="1400" u="none" strike="noStrike">
                          <a:effectLst/>
                        </a:rPr>
                        <a:t>1200MW peak power ISTS-VII</a:t>
                      </a:r>
                      <a:endParaRPr lang="en-IN" sz="1400" b="0" i="0" u="none" strike="noStrike">
                        <a:solidFill>
                          <a:srgbClr val="000000"/>
                        </a:solidFill>
                        <a:effectLst/>
                        <a:latin typeface="Times New Roman" panose="02020603050405020304" pitchFamily="18" charset="0"/>
                      </a:endParaRPr>
                    </a:p>
                  </a:txBody>
                  <a:tcPr marL="6238" marR="6238" marT="6238" marB="0" anchor="ctr"/>
                </a:tc>
                <a:tc>
                  <a:txBody>
                    <a:bodyPr/>
                    <a:lstStyle/>
                    <a:p>
                      <a:pPr algn="l" fontAlgn="ctr"/>
                      <a:r>
                        <a:rPr lang="en-US" sz="1400" u="none" strike="noStrike">
                          <a:effectLst/>
                        </a:rPr>
                        <a:t>M/s Greenko AP01 IREP Private limited</a:t>
                      </a:r>
                      <a:endParaRPr lang="en-US" sz="1400" b="0" i="0" u="none" strike="noStrike">
                        <a:solidFill>
                          <a:srgbClr val="000000"/>
                        </a:solidFill>
                        <a:effectLst/>
                        <a:latin typeface="Times New Roman" panose="02020603050405020304" pitchFamily="18" charset="0"/>
                      </a:endParaRPr>
                    </a:p>
                  </a:txBody>
                  <a:tcPr marL="6238" marR="6238" marT="6238" marB="0" anchor="ctr"/>
                </a:tc>
                <a:tc>
                  <a:txBody>
                    <a:bodyPr/>
                    <a:lstStyle/>
                    <a:p>
                      <a:pPr algn="l" fontAlgn="ctr"/>
                      <a:r>
                        <a:rPr lang="en-IN" sz="1400" u="none" strike="noStrike">
                          <a:effectLst/>
                        </a:rPr>
                        <a:t> Kurnool Dist., Andhra Pradesh</a:t>
                      </a:r>
                      <a:endParaRPr lang="en-IN" sz="1400" b="0" i="0" u="none" strike="noStrike">
                        <a:solidFill>
                          <a:srgbClr val="000000"/>
                        </a:solidFill>
                        <a:effectLst/>
                        <a:latin typeface="Times New Roman" panose="02020603050405020304" pitchFamily="18" charset="0"/>
                      </a:endParaRPr>
                    </a:p>
                  </a:txBody>
                  <a:tcPr marL="6238" marR="6238" marT="6238" marB="0" anchor="ctr"/>
                </a:tc>
                <a:tc>
                  <a:txBody>
                    <a:bodyPr/>
                    <a:lstStyle/>
                    <a:p>
                      <a:pPr algn="l" fontAlgn="ctr"/>
                      <a:r>
                        <a:rPr lang="en-IN" sz="1400" u="none" strike="noStrike" dirty="0">
                          <a:effectLst/>
                        </a:rPr>
                        <a:t>Kurnool SS</a:t>
                      </a:r>
                      <a:endParaRPr lang="en-IN" sz="1400" b="0"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600" u="none" strike="noStrike" dirty="0">
                          <a:effectLst/>
                        </a:rPr>
                        <a:t>200</a:t>
                      </a:r>
                      <a:endParaRPr lang="en-IN" sz="1600" b="0"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400" u="none" strike="noStrike" dirty="0">
                          <a:effectLst/>
                        </a:rPr>
                        <a:t>02.08.2023</a:t>
                      </a:r>
                      <a:endParaRPr lang="en-IN" sz="1400" b="0"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400" u="none" strike="noStrike" dirty="0">
                          <a:effectLst/>
                        </a:rPr>
                        <a:t>GNA+ 60 days</a:t>
                      </a:r>
                      <a:endParaRPr lang="en-IN" sz="1400" b="0"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400" u="none" strike="noStrike" dirty="0">
                          <a:effectLst/>
                        </a:rPr>
                        <a:t>31.05.2025</a:t>
                      </a:r>
                      <a:endParaRPr lang="en-IN" sz="1400" b="0"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600" u="none" strike="noStrike" dirty="0">
                          <a:effectLst/>
                        </a:rPr>
                        <a:t>200</a:t>
                      </a:r>
                      <a:endParaRPr lang="en-IN" sz="1600" b="0"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600" u="none" strike="noStrike" dirty="0">
                          <a:effectLst/>
                        </a:rPr>
                        <a:t> </a:t>
                      </a:r>
                      <a:endParaRPr lang="en-IN" sz="1600" b="0"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l" fontAlgn="ctr"/>
                      <a:r>
                        <a:rPr lang="en-IN" sz="1400" u="none" strike="noStrike" dirty="0">
                          <a:effectLst/>
                        </a:rPr>
                        <a:t> </a:t>
                      </a:r>
                      <a:endParaRPr lang="en-IN" sz="1400" b="0" i="0" u="none" strike="noStrike" dirty="0">
                        <a:solidFill>
                          <a:srgbClr val="000000"/>
                        </a:solidFill>
                        <a:effectLst/>
                        <a:latin typeface="Times New Roman" panose="02020603050405020304" pitchFamily="18" charset="0"/>
                      </a:endParaRPr>
                    </a:p>
                  </a:txBody>
                  <a:tcPr marL="6238" marR="6238" marT="6238" marB="0" anchor="ctr"/>
                </a:tc>
                <a:extLst>
                  <a:ext uri="{0D108BD9-81ED-4DB2-BD59-A6C34878D82A}">
                    <a16:rowId xmlns:a16="http://schemas.microsoft.com/office/drawing/2014/main" xmlns="" val="3777588612"/>
                  </a:ext>
                </a:extLst>
              </a:tr>
              <a:tr h="512993">
                <a:tc>
                  <a:txBody>
                    <a:bodyPr/>
                    <a:lstStyle/>
                    <a:p>
                      <a:pPr algn="ctr" fontAlgn="ctr"/>
                      <a:r>
                        <a:rPr lang="en-IN" sz="1400" u="none" strike="noStrike">
                          <a:effectLst/>
                        </a:rPr>
                        <a:t>1200MW peak power ISTS-VII</a:t>
                      </a:r>
                      <a:endParaRPr lang="en-IN" sz="1400" b="0" i="0" u="none" strike="noStrike">
                        <a:solidFill>
                          <a:srgbClr val="000000"/>
                        </a:solidFill>
                        <a:effectLst/>
                        <a:latin typeface="Times New Roman" panose="02020603050405020304" pitchFamily="18" charset="0"/>
                      </a:endParaRPr>
                    </a:p>
                  </a:txBody>
                  <a:tcPr marL="6238" marR="6238" marT="6238" marB="0" anchor="ctr"/>
                </a:tc>
                <a:tc>
                  <a:txBody>
                    <a:bodyPr/>
                    <a:lstStyle/>
                    <a:p>
                      <a:pPr algn="l" fontAlgn="ctr"/>
                      <a:r>
                        <a:rPr lang="en-US" sz="1400" u="none" strike="noStrike">
                          <a:effectLst/>
                        </a:rPr>
                        <a:t>M/s Greenko AP01 IREP Private limited</a:t>
                      </a:r>
                      <a:endParaRPr lang="en-US" sz="1400" b="0" i="0" u="none" strike="noStrike">
                        <a:solidFill>
                          <a:srgbClr val="000000"/>
                        </a:solidFill>
                        <a:effectLst/>
                        <a:latin typeface="Times New Roman" panose="02020603050405020304" pitchFamily="18" charset="0"/>
                      </a:endParaRPr>
                    </a:p>
                  </a:txBody>
                  <a:tcPr marL="6238" marR="6238" marT="6238" marB="0" anchor="ctr"/>
                </a:tc>
                <a:tc>
                  <a:txBody>
                    <a:bodyPr/>
                    <a:lstStyle/>
                    <a:p>
                      <a:pPr algn="l" fontAlgn="ctr"/>
                      <a:r>
                        <a:rPr lang="en-IN" sz="1400" u="none" strike="noStrike">
                          <a:effectLst/>
                        </a:rPr>
                        <a:t> Kurnool Dist., Andhra Pradesh</a:t>
                      </a:r>
                      <a:endParaRPr lang="en-IN" sz="1400" b="0" i="0" u="none" strike="noStrike">
                        <a:solidFill>
                          <a:srgbClr val="000000"/>
                        </a:solidFill>
                        <a:effectLst/>
                        <a:latin typeface="Times New Roman" panose="02020603050405020304" pitchFamily="18" charset="0"/>
                      </a:endParaRPr>
                    </a:p>
                  </a:txBody>
                  <a:tcPr marL="6238" marR="6238" marT="6238" marB="0" anchor="ctr"/>
                </a:tc>
                <a:tc>
                  <a:txBody>
                    <a:bodyPr/>
                    <a:lstStyle/>
                    <a:p>
                      <a:pPr algn="l" fontAlgn="ctr"/>
                      <a:r>
                        <a:rPr lang="en-IN" sz="1400" u="none" strike="noStrike">
                          <a:effectLst/>
                        </a:rPr>
                        <a:t>Kurnool SS</a:t>
                      </a:r>
                      <a:endParaRPr lang="en-IN" sz="1400" b="0" i="0" u="none" strike="noStrike">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600" u="none" strike="noStrike" dirty="0">
                          <a:effectLst/>
                        </a:rPr>
                        <a:t>210</a:t>
                      </a:r>
                      <a:endParaRPr lang="en-IN" sz="1600" b="0"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400" u="none" strike="noStrike" dirty="0">
                          <a:effectLst/>
                        </a:rPr>
                        <a:t>02.08.2023</a:t>
                      </a:r>
                      <a:endParaRPr lang="en-IN" sz="1400" b="0"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400" u="none" strike="noStrike" dirty="0">
                          <a:effectLst/>
                        </a:rPr>
                        <a:t>GNA+ 60 days</a:t>
                      </a:r>
                      <a:endParaRPr lang="en-IN" sz="1400" b="0"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400" u="none" strike="noStrike" dirty="0">
                          <a:effectLst/>
                        </a:rPr>
                        <a:t>31.05.2025</a:t>
                      </a:r>
                      <a:endParaRPr lang="en-IN" sz="1400" b="0"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600" u="none" strike="noStrike" dirty="0">
                          <a:effectLst/>
                        </a:rPr>
                        <a:t>210</a:t>
                      </a:r>
                      <a:endParaRPr lang="en-IN" sz="1600" b="0"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600" u="none" strike="noStrike" dirty="0">
                          <a:effectLst/>
                        </a:rPr>
                        <a:t> </a:t>
                      </a:r>
                      <a:endParaRPr lang="en-IN" sz="1600" b="0"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l" fontAlgn="ctr"/>
                      <a:r>
                        <a:rPr lang="en-IN" sz="1400" u="none" strike="noStrike" dirty="0">
                          <a:effectLst/>
                        </a:rPr>
                        <a:t> </a:t>
                      </a:r>
                      <a:endParaRPr lang="en-IN" sz="1400" b="0" i="0" u="none" strike="noStrike" dirty="0">
                        <a:solidFill>
                          <a:srgbClr val="000000"/>
                        </a:solidFill>
                        <a:effectLst/>
                        <a:latin typeface="Times New Roman" panose="02020603050405020304" pitchFamily="18" charset="0"/>
                      </a:endParaRPr>
                    </a:p>
                  </a:txBody>
                  <a:tcPr marL="6238" marR="6238" marT="6238" marB="0" anchor="ctr"/>
                </a:tc>
                <a:extLst>
                  <a:ext uri="{0D108BD9-81ED-4DB2-BD59-A6C34878D82A}">
                    <a16:rowId xmlns:a16="http://schemas.microsoft.com/office/drawing/2014/main" xmlns="" val="1485305038"/>
                  </a:ext>
                </a:extLst>
              </a:tr>
              <a:tr h="765188">
                <a:tc>
                  <a:txBody>
                    <a:bodyPr/>
                    <a:lstStyle/>
                    <a:p>
                      <a:pPr algn="ctr" fontAlgn="ctr"/>
                      <a:r>
                        <a:rPr lang="en-IN" sz="1400" u="none" strike="noStrike">
                          <a:effectLst/>
                        </a:rPr>
                        <a:t>400MW-RTC</a:t>
                      </a:r>
                      <a:endParaRPr lang="en-IN" sz="1400" b="0" i="0" u="none" strike="noStrike">
                        <a:solidFill>
                          <a:srgbClr val="000000"/>
                        </a:solidFill>
                        <a:effectLst/>
                        <a:latin typeface="Times New Roman" panose="02020603050405020304" pitchFamily="18" charset="0"/>
                      </a:endParaRPr>
                    </a:p>
                  </a:txBody>
                  <a:tcPr marL="6238" marR="6238" marT="6238" marB="0" anchor="ctr"/>
                </a:tc>
                <a:tc>
                  <a:txBody>
                    <a:bodyPr/>
                    <a:lstStyle/>
                    <a:p>
                      <a:pPr algn="l" fontAlgn="ctr"/>
                      <a:r>
                        <a:rPr lang="en-IN" sz="1400" u="none" strike="noStrike" dirty="0">
                          <a:effectLst/>
                        </a:rPr>
                        <a:t>Renew Surya Roshni Private Limited</a:t>
                      </a:r>
                      <a:endParaRPr lang="en-IN" sz="1400" b="0"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l" fontAlgn="ctr"/>
                      <a:r>
                        <a:rPr lang="en-IN" sz="1400" u="none" strike="noStrike">
                          <a:effectLst/>
                        </a:rPr>
                        <a:t>Jaisalmer( Rajasthan)</a:t>
                      </a:r>
                      <a:br>
                        <a:rPr lang="en-IN" sz="1400" u="none" strike="noStrike">
                          <a:effectLst/>
                        </a:rPr>
                      </a:br>
                      <a:endParaRPr lang="en-IN" sz="1400" b="0" i="0" u="none" strike="noStrike">
                        <a:solidFill>
                          <a:srgbClr val="000000"/>
                        </a:solidFill>
                        <a:effectLst/>
                        <a:latin typeface="Times New Roman" panose="02020603050405020304" pitchFamily="18" charset="0"/>
                      </a:endParaRPr>
                    </a:p>
                  </a:txBody>
                  <a:tcPr marL="6238" marR="6238" marT="6238" marB="0" anchor="ctr"/>
                </a:tc>
                <a:tc>
                  <a:txBody>
                    <a:bodyPr/>
                    <a:lstStyle/>
                    <a:p>
                      <a:pPr algn="l" fontAlgn="ctr"/>
                      <a:r>
                        <a:rPr lang="en-IN" sz="1400" u="none" strike="noStrike">
                          <a:effectLst/>
                        </a:rPr>
                        <a:t>Fatehgarh III SS </a:t>
                      </a:r>
                      <a:endParaRPr lang="en-IN" sz="1400" b="0" i="0" u="none" strike="noStrike">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600" u="none" strike="noStrike" dirty="0" smtClean="0">
                          <a:effectLst/>
                        </a:rPr>
                        <a:t>400</a:t>
                      </a:r>
                      <a:endParaRPr lang="en-IN" sz="1600" b="0"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400" u="none" strike="noStrike" dirty="0">
                          <a:effectLst/>
                        </a:rPr>
                        <a:t>06.08.2022</a:t>
                      </a:r>
                      <a:endParaRPr lang="en-IN" sz="1400" b="0"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400" u="none" strike="noStrike" dirty="0">
                          <a:effectLst/>
                        </a:rPr>
                        <a:t>GNA+ 60 days</a:t>
                      </a:r>
                      <a:endParaRPr lang="en-IN" sz="1400" b="0"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400" u="none" strike="noStrike" dirty="0">
                          <a:effectLst/>
                        </a:rPr>
                        <a:t> 30.06.2025</a:t>
                      </a:r>
                      <a:br>
                        <a:rPr lang="en-IN" sz="1400" u="none" strike="noStrike" dirty="0">
                          <a:effectLst/>
                        </a:rPr>
                      </a:br>
                      <a:endParaRPr lang="en-IN" sz="1400" b="0"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600" u="none" strike="noStrike" dirty="0" smtClean="0">
                          <a:effectLst/>
                        </a:rPr>
                        <a:t>400</a:t>
                      </a:r>
                      <a:endParaRPr lang="en-IN" sz="1600" b="0"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600" u="none" strike="noStrike" dirty="0">
                          <a:effectLst/>
                        </a:rPr>
                        <a:t> </a:t>
                      </a:r>
                      <a:endParaRPr lang="en-IN" sz="1600" b="0"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l" fontAlgn="ctr"/>
                      <a:r>
                        <a:rPr lang="en-IN" sz="1400" u="none" strike="noStrike" dirty="0">
                          <a:effectLst/>
                        </a:rPr>
                        <a:t> </a:t>
                      </a:r>
                      <a:r>
                        <a:rPr lang="en-IN" sz="1400" u="none" strike="noStrike" dirty="0" smtClean="0">
                          <a:effectLst/>
                        </a:rPr>
                        <a:t>400 MW solar (T-GNA)</a:t>
                      </a:r>
                      <a:endParaRPr lang="en-IN" sz="1400" u="none" strike="noStrike" baseline="0" dirty="0" smtClean="0">
                        <a:effectLst/>
                      </a:endParaRPr>
                    </a:p>
                  </a:txBody>
                  <a:tcPr marL="6238" marR="6238" marT="6238" marB="0" anchor="ctr"/>
                </a:tc>
                <a:extLst>
                  <a:ext uri="{0D108BD9-81ED-4DB2-BD59-A6C34878D82A}">
                    <a16:rowId xmlns:a16="http://schemas.microsoft.com/office/drawing/2014/main" xmlns="" val="2512245637"/>
                  </a:ext>
                </a:extLst>
              </a:tr>
            </a:tbl>
          </a:graphicData>
        </a:graphic>
      </p:graphicFrame>
      <p:sp>
        <p:nvSpPr>
          <p:cNvPr id="7" name="TextBox 6">
            <a:extLst>
              <a:ext uri="{FF2B5EF4-FFF2-40B4-BE49-F238E27FC236}">
                <a16:creationId xmlns:a16="http://schemas.microsoft.com/office/drawing/2014/main" xmlns="" id="{B9A63908-4C46-45C7-BC3F-B24BC3048B1F}"/>
              </a:ext>
            </a:extLst>
          </p:cNvPr>
          <p:cNvSpPr txBox="1"/>
          <p:nvPr/>
        </p:nvSpPr>
        <p:spPr>
          <a:xfrm>
            <a:off x="181535" y="295837"/>
            <a:ext cx="10455089" cy="400110"/>
          </a:xfrm>
          <a:prstGeom prst="rect">
            <a:avLst/>
          </a:prstGeom>
          <a:noFill/>
        </p:spPr>
        <p:txBody>
          <a:bodyPr wrap="square">
            <a:spAutoFit/>
          </a:bodyPr>
          <a:lstStyle/>
          <a:p>
            <a:r>
              <a:rPr lang="en-IN" sz="2000" b="1" dirty="0">
                <a:latin typeface="Times New Roman" panose="02020603050405020304" pitchFamily="18" charset="0"/>
                <a:cs typeface="Times New Roman" panose="02020603050405020304" pitchFamily="18" charset="0"/>
              </a:rPr>
              <a:t>Hybrid Power Projects Impacted due to delay in GNA/Connectivity</a:t>
            </a:r>
            <a:endParaRPr lang="en-IN" sz="2000" dirty="0"/>
          </a:p>
        </p:txBody>
      </p:sp>
    </p:spTree>
    <p:extLst>
      <p:ext uri="{BB962C8B-B14F-4D97-AF65-F5344CB8AC3E}">
        <p14:creationId xmlns:p14="http://schemas.microsoft.com/office/powerpoint/2010/main" val="34121375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F42CE078-9B94-6FB3-9FB2-023E1BD6469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xmlns="" id="{F5C83DE5-2A7C-F6C2-0EE1-AB64F559AB41}"/>
              </a:ext>
            </a:extLst>
          </p:cNvPr>
          <p:cNvSpPr txBox="1"/>
          <p:nvPr/>
        </p:nvSpPr>
        <p:spPr>
          <a:xfrm>
            <a:off x="191620" y="79746"/>
            <a:ext cx="10455089" cy="400110"/>
          </a:xfrm>
          <a:prstGeom prst="rect">
            <a:avLst/>
          </a:prstGeom>
          <a:noFill/>
        </p:spPr>
        <p:txBody>
          <a:bodyPr wrap="square">
            <a:spAutoFit/>
          </a:bodyPr>
          <a:lstStyle/>
          <a:p>
            <a:r>
              <a:rPr lang="en-IN" sz="2000" b="1" dirty="0">
                <a:latin typeface="Times New Roman" panose="02020603050405020304" pitchFamily="18" charset="0"/>
                <a:cs typeface="Times New Roman" panose="02020603050405020304" pitchFamily="18" charset="0"/>
              </a:rPr>
              <a:t>Hybrid Power Projects Impacted due to delay in GNA/Connectivity</a:t>
            </a:r>
            <a:endParaRPr lang="en-IN" sz="2000" dirty="0"/>
          </a:p>
        </p:txBody>
      </p:sp>
      <p:graphicFrame>
        <p:nvGraphicFramePr>
          <p:cNvPr id="8" name="Table 7">
            <a:extLst>
              <a:ext uri="{FF2B5EF4-FFF2-40B4-BE49-F238E27FC236}">
                <a16:creationId xmlns:a16="http://schemas.microsoft.com/office/drawing/2014/main" xmlns="" id="{BCEC3A3D-9DD9-F44E-7FA5-E291B0D97047}"/>
              </a:ext>
            </a:extLst>
          </p:cNvPr>
          <p:cNvGraphicFramePr>
            <a:graphicFrameLocks noGrp="1"/>
          </p:cNvGraphicFramePr>
          <p:nvPr>
            <p:extLst>
              <p:ext uri="{D42A27DB-BD31-4B8C-83A1-F6EECF244321}">
                <p14:modId xmlns:p14="http://schemas.microsoft.com/office/powerpoint/2010/main" val="2455715398"/>
              </p:ext>
            </p:extLst>
          </p:nvPr>
        </p:nvGraphicFramePr>
        <p:xfrm>
          <a:off x="154079" y="985555"/>
          <a:ext cx="11883841" cy="5319393"/>
        </p:xfrm>
        <a:graphic>
          <a:graphicData uri="http://schemas.openxmlformats.org/drawingml/2006/table">
            <a:tbl>
              <a:tblPr>
                <a:tableStyleId>{5C22544A-7EE6-4342-B048-85BDC9FD1C3A}</a:tableStyleId>
              </a:tblPr>
              <a:tblGrid>
                <a:gridCol w="1377982">
                  <a:extLst>
                    <a:ext uri="{9D8B030D-6E8A-4147-A177-3AD203B41FA5}">
                      <a16:colId xmlns:a16="http://schemas.microsoft.com/office/drawing/2014/main" xmlns="" val="2660905850"/>
                    </a:ext>
                  </a:extLst>
                </a:gridCol>
                <a:gridCol w="1138955">
                  <a:extLst>
                    <a:ext uri="{9D8B030D-6E8A-4147-A177-3AD203B41FA5}">
                      <a16:colId xmlns:a16="http://schemas.microsoft.com/office/drawing/2014/main" xmlns="" val="2427635018"/>
                    </a:ext>
                  </a:extLst>
                </a:gridCol>
                <a:gridCol w="1315263">
                  <a:extLst>
                    <a:ext uri="{9D8B030D-6E8A-4147-A177-3AD203B41FA5}">
                      <a16:colId xmlns:a16="http://schemas.microsoft.com/office/drawing/2014/main" xmlns="" val="4076967538"/>
                    </a:ext>
                  </a:extLst>
                </a:gridCol>
                <a:gridCol w="1341556">
                  <a:extLst>
                    <a:ext uri="{9D8B030D-6E8A-4147-A177-3AD203B41FA5}">
                      <a16:colId xmlns:a16="http://schemas.microsoft.com/office/drawing/2014/main" xmlns="" val="3089020819"/>
                    </a:ext>
                  </a:extLst>
                </a:gridCol>
                <a:gridCol w="649981">
                  <a:extLst>
                    <a:ext uri="{9D8B030D-6E8A-4147-A177-3AD203B41FA5}">
                      <a16:colId xmlns:a16="http://schemas.microsoft.com/office/drawing/2014/main" xmlns="" val="1554044559"/>
                    </a:ext>
                  </a:extLst>
                </a:gridCol>
                <a:gridCol w="935418">
                  <a:extLst>
                    <a:ext uri="{9D8B030D-6E8A-4147-A177-3AD203B41FA5}">
                      <a16:colId xmlns:a16="http://schemas.microsoft.com/office/drawing/2014/main" xmlns="" val="2375351464"/>
                    </a:ext>
                  </a:extLst>
                </a:gridCol>
                <a:gridCol w="935418">
                  <a:extLst>
                    <a:ext uri="{9D8B030D-6E8A-4147-A177-3AD203B41FA5}">
                      <a16:colId xmlns:a16="http://schemas.microsoft.com/office/drawing/2014/main" xmlns="" val="3834261182"/>
                    </a:ext>
                  </a:extLst>
                </a:gridCol>
                <a:gridCol w="1513301">
                  <a:extLst>
                    <a:ext uri="{9D8B030D-6E8A-4147-A177-3AD203B41FA5}">
                      <a16:colId xmlns:a16="http://schemas.microsoft.com/office/drawing/2014/main" xmlns="" val="2028194136"/>
                    </a:ext>
                  </a:extLst>
                </a:gridCol>
                <a:gridCol w="739588">
                  <a:extLst>
                    <a:ext uri="{9D8B030D-6E8A-4147-A177-3AD203B41FA5}">
                      <a16:colId xmlns:a16="http://schemas.microsoft.com/office/drawing/2014/main" xmlns="" val="3956107425"/>
                    </a:ext>
                  </a:extLst>
                </a:gridCol>
                <a:gridCol w="847165">
                  <a:extLst>
                    <a:ext uri="{9D8B030D-6E8A-4147-A177-3AD203B41FA5}">
                      <a16:colId xmlns:a16="http://schemas.microsoft.com/office/drawing/2014/main" xmlns="" val="609390159"/>
                    </a:ext>
                  </a:extLst>
                </a:gridCol>
                <a:gridCol w="1089214">
                  <a:extLst>
                    <a:ext uri="{9D8B030D-6E8A-4147-A177-3AD203B41FA5}">
                      <a16:colId xmlns:a16="http://schemas.microsoft.com/office/drawing/2014/main" xmlns="" val="2272643646"/>
                    </a:ext>
                  </a:extLst>
                </a:gridCol>
              </a:tblGrid>
              <a:tr h="1415167">
                <a:tc>
                  <a:txBody>
                    <a:bodyPr/>
                    <a:lstStyle/>
                    <a:p>
                      <a:pPr algn="ctr" fontAlgn="ctr"/>
                      <a:r>
                        <a:rPr lang="en-IN" sz="1600" b="1" u="none" strike="noStrike" dirty="0">
                          <a:effectLst/>
                        </a:rPr>
                        <a:t>Tranche/ Scheme Name</a:t>
                      </a:r>
                      <a:endParaRPr lang="en-IN" sz="1600" b="1"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600" b="1" u="none" strike="noStrike" dirty="0">
                          <a:effectLst/>
                        </a:rPr>
                        <a:t>Bidder/ SPV Name</a:t>
                      </a:r>
                      <a:endParaRPr lang="en-IN" sz="1600" b="1"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600" b="1" u="none" strike="noStrike" dirty="0">
                          <a:effectLst/>
                        </a:rPr>
                        <a:t>Project Location/ State</a:t>
                      </a:r>
                      <a:endParaRPr lang="en-IN" sz="1600" b="1"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600" b="1" u="none" strike="noStrike" dirty="0">
                          <a:effectLst/>
                        </a:rPr>
                        <a:t>Interconnection Point/ Pooling Substation</a:t>
                      </a:r>
                      <a:endParaRPr lang="en-IN" sz="1600" b="1"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600" b="1" u="none" strike="noStrike">
                          <a:effectLst/>
                        </a:rPr>
                        <a:t>RE Project Capacity, MW</a:t>
                      </a:r>
                      <a:endParaRPr lang="en-IN" sz="1600" b="1" i="0" u="none" strike="noStrike">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US" sz="1600" b="1" u="none" strike="noStrike" dirty="0">
                          <a:effectLst/>
                        </a:rPr>
                        <a:t>Original SCD (as per PPA)</a:t>
                      </a:r>
                      <a:endParaRPr lang="en-US" sz="1600" b="1"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600" b="1" u="none" strike="noStrike" dirty="0">
                          <a:effectLst/>
                        </a:rPr>
                        <a:t>Revised SCD</a:t>
                      </a:r>
                      <a:endParaRPr lang="en-IN" sz="1600" b="1"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US" sz="1600" b="1" u="none" strike="noStrike" dirty="0">
                          <a:effectLst/>
                        </a:rPr>
                        <a:t>Expected Connectivity/ LTA operationalization Date</a:t>
                      </a:r>
                      <a:endParaRPr lang="en-US" sz="1600" b="1"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US" sz="1600" b="1" u="none" strike="noStrike" dirty="0">
                          <a:effectLst/>
                        </a:rPr>
                        <a:t>Capacity delayed due to transmission (in MW)</a:t>
                      </a:r>
                      <a:endParaRPr lang="en-US" sz="1600" b="1"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US" sz="1600" b="1" u="none" strike="noStrike" dirty="0">
                          <a:effectLst/>
                        </a:rPr>
                        <a:t>Commissioned but under </a:t>
                      </a:r>
                      <a:r>
                        <a:rPr lang="en-US" sz="1600" b="1" u="sng" strike="noStrike" dirty="0">
                          <a:effectLst/>
                        </a:rPr>
                        <a:t>TGNA</a:t>
                      </a:r>
                      <a:r>
                        <a:rPr lang="en-US" sz="1600" b="1" u="none" strike="noStrike" dirty="0">
                          <a:effectLst/>
                        </a:rPr>
                        <a:t>, MW</a:t>
                      </a:r>
                      <a:endParaRPr lang="en-US" sz="1600" b="1"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600" b="1" u="none" strike="noStrike" dirty="0">
                          <a:effectLst/>
                        </a:rPr>
                        <a:t>Remarks</a:t>
                      </a:r>
                      <a:endParaRPr lang="en-IN" sz="1600" b="1" i="0" u="none" strike="noStrike" dirty="0">
                        <a:solidFill>
                          <a:srgbClr val="000000"/>
                        </a:solidFill>
                        <a:effectLst/>
                        <a:latin typeface="Times New Roman" panose="02020603050405020304" pitchFamily="18" charset="0"/>
                      </a:endParaRPr>
                    </a:p>
                  </a:txBody>
                  <a:tcPr marL="6238" marR="6238" marT="6238" marB="0" anchor="ctr"/>
                </a:tc>
                <a:extLst>
                  <a:ext uri="{0D108BD9-81ED-4DB2-BD59-A6C34878D82A}">
                    <a16:rowId xmlns:a16="http://schemas.microsoft.com/office/drawing/2014/main" xmlns="" val="2870724769"/>
                  </a:ext>
                </a:extLst>
              </a:tr>
              <a:tr h="1057721">
                <a:tc>
                  <a:txBody>
                    <a:bodyPr/>
                    <a:lstStyle/>
                    <a:p>
                      <a:pPr algn="ctr" fontAlgn="ctr"/>
                      <a:r>
                        <a:rPr lang="en-IN" sz="1400" u="none" strike="noStrike" dirty="0">
                          <a:effectLst/>
                        </a:rPr>
                        <a:t>1200 MW Hybrid Tranche-IV</a:t>
                      </a:r>
                      <a:endParaRPr lang="en-IN" sz="1400" b="0"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l" fontAlgn="ctr"/>
                      <a:r>
                        <a:rPr lang="en-US" sz="1400" u="none" strike="noStrike" dirty="0">
                          <a:effectLst/>
                        </a:rPr>
                        <a:t>Project Ten Renewable Power Private Limited</a:t>
                      </a:r>
                      <a:endParaRPr lang="en-US" sz="1400" b="0"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l" fontAlgn="ctr"/>
                      <a:r>
                        <a:rPr lang="sv-SE" sz="1400" u="none" strike="noStrike" dirty="0">
                          <a:effectLst/>
                        </a:rPr>
                        <a:t>Pavagada karnatka (350MW),</a:t>
                      </a:r>
                      <a:br>
                        <a:rPr lang="sv-SE" sz="1400" u="none" strike="noStrike" dirty="0">
                          <a:effectLst/>
                        </a:rPr>
                      </a:br>
                      <a:r>
                        <a:rPr lang="sv-SE" sz="1400" u="none" strike="noStrike" dirty="0">
                          <a:effectLst/>
                        </a:rPr>
                        <a:t>Koppal  Karnataka (150 MW)</a:t>
                      </a:r>
                      <a:endParaRPr lang="sv-SE" sz="1400" b="0"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l" fontAlgn="ctr"/>
                      <a:r>
                        <a:rPr lang="pt-BR" sz="1400" u="none" strike="noStrike" dirty="0">
                          <a:effectLst/>
                        </a:rPr>
                        <a:t>Pavagada Tumkur PS, </a:t>
                      </a:r>
                      <a:br>
                        <a:rPr lang="pt-BR" sz="1400" u="none" strike="noStrike" dirty="0">
                          <a:effectLst/>
                        </a:rPr>
                      </a:br>
                      <a:r>
                        <a:rPr lang="pt-BR" sz="1400" u="none" strike="noStrike" dirty="0">
                          <a:effectLst/>
                        </a:rPr>
                        <a:t>220KV Koppal PS</a:t>
                      </a:r>
                      <a:endParaRPr lang="pt-BR" sz="1400" b="0"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400" u="none" strike="noStrike" dirty="0">
                          <a:effectLst/>
                        </a:rPr>
                        <a:t>450</a:t>
                      </a:r>
                      <a:endParaRPr lang="en-IN" sz="1400" b="0"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400" u="none" strike="noStrike" dirty="0">
                          <a:effectLst/>
                        </a:rPr>
                        <a:t>28.12.2023</a:t>
                      </a:r>
                      <a:endParaRPr lang="en-IN" sz="1400" b="0"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400" u="none" strike="noStrike">
                          <a:effectLst/>
                        </a:rPr>
                        <a:t>GNA+ 60 days</a:t>
                      </a:r>
                      <a:endParaRPr lang="en-IN" sz="1400" b="0" i="0" u="none" strike="noStrike">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400" u="none" strike="noStrike">
                          <a:effectLst/>
                        </a:rPr>
                        <a:t>30.09.2025</a:t>
                      </a:r>
                      <a:endParaRPr lang="en-IN" sz="1400" b="0" i="0" u="none" strike="noStrike">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400" u="none" strike="noStrike">
                          <a:effectLst/>
                        </a:rPr>
                        <a:t>450</a:t>
                      </a:r>
                      <a:endParaRPr lang="en-IN" sz="1400" b="0" i="0" u="none" strike="noStrike">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400" u="none" strike="noStrike">
                          <a:effectLst/>
                        </a:rPr>
                        <a:t> </a:t>
                      </a:r>
                      <a:endParaRPr lang="en-IN" sz="1400" b="0" i="0" u="none" strike="noStrike">
                        <a:solidFill>
                          <a:srgbClr val="000000"/>
                        </a:solidFill>
                        <a:effectLst/>
                        <a:latin typeface="Times New Roman" panose="02020603050405020304" pitchFamily="18" charset="0"/>
                      </a:endParaRPr>
                    </a:p>
                  </a:txBody>
                  <a:tcPr marL="6238" marR="6238" marT="6238" marB="0" anchor="ctr"/>
                </a:tc>
                <a:tc>
                  <a:txBody>
                    <a:bodyPr/>
                    <a:lstStyle/>
                    <a:p>
                      <a:pPr algn="l" fontAlgn="ctr"/>
                      <a:r>
                        <a:rPr lang="en-IN" sz="1400" u="none" strike="noStrike" dirty="0">
                          <a:effectLst/>
                        </a:rPr>
                        <a:t> </a:t>
                      </a:r>
                      <a:endParaRPr lang="en-IN" sz="1400" b="0" i="0" u="none" strike="noStrike" dirty="0">
                        <a:solidFill>
                          <a:srgbClr val="000000"/>
                        </a:solidFill>
                        <a:effectLst/>
                        <a:latin typeface="Times New Roman" panose="02020603050405020304" pitchFamily="18" charset="0"/>
                      </a:endParaRPr>
                    </a:p>
                  </a:txBody>
                  <a:tcPr marL="6238" marR="6238" marT="6238" marB="0" anchor="ctr"/>
                </a:tc>
                <a:extLst>
                  <a:ext uri="{0D108BD9-81ED-4DB2-BD59-A6C34878D82A}">
                    <a16:rowId xmlns:a16="http://schemas.microsoft.com/office/drawing/2014/main" xmlns="" val="4197775845"/>
                  </a:ext>
                </a:extLst>
              </a:tr>
              <a:tr h="1033520">
                <a:tc>
                  <a:txBody>
                    <a:bodyPr/>
                    <a:lstStyle/>
                    <a:p>
                      <a:pPr algn="ctr" fontAlgn="ctr"/>
                      <a:r>
                        <a:rPr lang="en-IN" sz="1400" u="none" strike="noStrike">
                          <a:effectLst/>
                        </a:rPr>
                        <a:t>1200 MW Hybrid Tranche-V</a:t>
                      </a:r>
                      <a:endParaRPr lang="en-IN" sz="1400" b="0" i="0" u="none" strike="noStrike">
                        <a:solidFill>
                          <a:srgbClr val="000000"/>
                        </a:solidFill>
                        <a:effectLst/>
                        <a:latin typeface="Times New Roman" panose="02020603050405020304" pitchFamily="18" charset="0"/>
                      </a:endParaRPr>
                    </a:p>
                  </a:txBody>
                  <a:tcPr marL="6238" marR="6238" marT="6238" marB="0" anchor="ctr"/>
                </a:tc>
                <a:tc>
                  <a:txBody>
                    <a:bodyPr/>
                    <a:lstStyle/>
                    <a:p>
                      <a:pPr algn="l" fontAlgn="ctr"/>
                      <a:r>
                        <a:rPr lang="en-IN" sz="1400" u="none" strike="noStrike">
                          <a:effectLst/>
                        </a:rPr>
                        <a:t>TP Saurya Limited</a:t>
                      </a:r>
                      <a:endParaRPr lang="en-IN" sz="1400" b="0" i="0" u="none" strike="noStrike">
                        <a:solidFill>
                          <a:srgbClr val="000000"/>
                        </a:solidFill>
                        <a:effectLst/>
                        <a:latin typeface="Times New Roman" panose="02020603050405020304" pitchFamily="18" charset="0"/>
                      </a:endParaRPr>
                    </a:p>
                  </a:txBody>
                  <a:tcPr marL="6238" marR="6238" marT="6238" marB="0" anchor="ctr"/>
                </a:tc>
                <a:tc>
                  <a:txBody>
                    <a:bodyPr/>
                    <a:lstStyle/>
                    <a:p>
                      <a:pPr algn="l" fontAlgn="ctr"/>
                      <a:r>
                        <a:rPr lang="en-IN" sz="1400" u="none" strike="noStrike">
                          <a:effectLst/>
                        </a:rPr>
                        <a:t>Gadag, Karnataka &amp; Rajasthan</a:t>
                      </a:r>
                      <a:endParaRPr lang="en-IN" sz="1400" b="0" i="0" u="none" strike="noStrike">
                        <a:solidFill>
                          <a:srgbClr val="000000"/>
                        </a:solidFill>
                        <a:effectLst/>
                        <a:latin typeface="Times New Roman" panose="02020603050405020304" pitchFamily="18" charset="0"/>
                      </a:endParaRPr>
                    </a:p>
                  </a:txBody>
                  <a:tcPr marL="6238" marR="6238" marT="6238" marB="0" anchor="ctr"/>
                </a:tc>
                <a:tc>
                  <a:txBody>
                    <a:bodyPr/>
                    <a:lstStyle/>
                    <a:p>
                      <a:pPr algn="l" fontAlgn="ctr"/>
                      <a:r>
                        <a:rPr lang="sv-SE" sz="1400" u="none" strike="noStrike" dirty="0">
                          <a:effectLst/>
                        </a:rPr>
                        <a:t>Gadag SS </a:t>
                      </a:r>
                      <a:br>
                        <a:rPr lang="sv-SE" sz="1400" u="none" strike="noStrike" dirty="0">
                          <a:effectLst/>
                        </a:rPr>
                      </a:br>
                      <a:r>
                        <a:rPr lang="sv-SE" sz="1400" u="none" strike="noStrike" dirty="0">
                          <a:effectLst/>
                        </a:rPr>
                        <a:t>Koppal SS </a:t>
                      </a:r>
                      <a:br>
                        <a:rPr lang="sv-SE" sz="1400" u="none" strike="noStrike" dirty="0">
                          <a:effectLst/>
                        </a:rPr>
                      </a:br>
                      <a:r>
                        <a:rPr lang="sv-SE" sz="1400" u="none" strike="noStrike" dirty="0">
                          <a:effectLst/>
                        </a:rPr>
                        <a:t>Bikaner </a:t>
                      </a:r>
                      <a:endParaRPr lang="sv-SE" sz="1400" b="0"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400" u="none" strike="noStrike">
                          <a:effectLst/>
                        </a:rPr>
                        <a:t>600</a:t>
                      </a:r>
                      <a:endParaRPr lang="en-IN" sz="1400" b="0" i="0" u="none" strike="noStrike">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400" u="none" strike="noStrike" dirty="0">
                          <a:effectLst/>
                        </a:rPr>
                        <a:t>11.01.2025</a:t>
                      </a:r>
                      <a:endParaRPr lang="en-IN" sz="1400" b="0"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400" u="none" strike="noStrike" dirty="0">
                          <a:effectLst/>
                        </a:rPr>
                        <a:t>GNA+ 60 days</a:t>
                      </a:r>
                      <a:endParaRPr lang="en-IN" sz="1400" b="0"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400" u="none" strike="noStrike" dirty="0">
                          <a:effectLst/>
                        </a:rPr>
                        <a:t>GADAG-27.12.2025, </a:t>
                      </a:r>
                      <a:br>
                        <a:rPr lang="en-IN" sz="1400" u="none" strike="noStrike" dirty="0">
                          <a:effectLst/>
                        </a:rPr>
                      </a:br>
                      <a:r>
                        <a:rPr lang="en-IN" sz="1400" u="none" strike="noStrike" dirty="0">
                          <a:effectLst/>
                        </a:rPr>
                        <a:t>KOPPAL- 31.05.2025, BIKANER- 31.12.2025</a:t>
                      </a:r>
                      <a:endParaRPr lang="en-IN" sz="1400" b="0"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400" u="none" strike="noStrike">
                          <a:effectLst/>
                        </a:rPr>
                        <a:t>600</a:t>
                      </a:r>
                      <a:endParaRPr lang="en-IN" sz="1400" b="0" i="0" u="none" strike="noStrike">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400" u="none" strike="noStrike" dirty="0">
                          <a:effectLst/>
                        </a:rPr>
                        <a:t>100</a:t>
                      </a:r>
                      <a:endParaRPr lang="en-IN" sz="1400" b="0"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l" fontAlgn="ctr"/>
                      <a:r>
                        <a:rPr lang="en-IN" sz="1400" u="none" strike="noStrike">
                          <a:effectLst/>
                        </a:rPr>
                        <a:t>100 MW (Bikaner)</a:t>
                      </a:r>
                      <a:endParaRPr lang="en-IN" sz="1400" b="0" i="0" u="none" strike="noStrike">
                        <a:solidFill>
                          <a:srgbClr val="000000"/>
                        </a:solidFill>
                        <a:effectLst/>
                        <a:latin typeface="Times New Roman" panose="02020603050405020304" pitchFamily="18" charset="0"/>
                      </a:endParaRPr>
                    </a:p>
                  </a:txBody>
                  <a:tcPr marL="6238" marR="6238" marT="6238" marB="0" anchor="ctr"/>
                </a:tc>
                <a:extLst>
                  <a:ext uri="{0D108BD9-81ED-4DB2-BD59-A6C34878D82A}">
                    <a16:rowId xmlns:a16="http://schemas.microsoft.com/office/drawing/2014/main" xmlns="" val="2514139320"/>
                  </a:ext>
                </a:extLst>
              </a:tr>
              <a:tr h="622515">
                <a:tc>
                  <a:txBody>
                    <a:bodyPr/>
                    <a:lstStyle/>
                    <a:p>
                      <a:pPr algn="ctr" fontAlgn="ctr"/>
                      <a:r>
                        <a:rPr lang="en-IN" sz="1400" u="none" strike="noStrike">
                          <a:effectLst/>
                        </a:rPr>
                        <a:t>1200 MW Hybrid Tranche-V</a:t>
                      </a:r>
                      <a:endParaRPr lang="en-IN" sz="1400" b="0" i="0" u="none" strike="noStrike">
                        <a:solidFill>
                          <a:srgbClr val="000000"/>
                        </a:solidFill>
                        <a:effectLst/>
                        <a:latin typeface="Times New Roman" panose="02020603050405020304" pitchFamily="18" charset="0"/>
                      </a:endParaRPr>
                    </a:p>
                  </a:txBody>
                  <a:tcPr marL="6238" marR="6238" marT="6238" marB="0" anchor="ctr"/>
                </a:tc>
                <a:tc>
                  <a:txBody>
                    <a:bodyPr/>
                    <a:lstStyle/>
                    <a:p>
                      <a:pPr algn="l" fontAlgn="ctr"/>
                      <a:r>
                        <a:rPr lang="en-IN" sz="1400" u="none" strike="noStrike">
                          <a:effectLst/>
                        </a:rPr>
                        <a:t>AMP Energy Green ten Private Limited</a:t>
                      </a:r>
                      <a:endParaRPr lang="en-IN" sz="1400" b="0" i="0" u="none" strike="noStrike">
                        <a:solidFill>
                          <a:srgbClr val="000000"/>
                        </a:solidFill>
                        <a:effectLst/>
                        <a:latin typeface="Times New Roman" panose="02020603050405020304" pitchFamily="18" charset="0"/>
                      </a:endParaRPr>
                    </a:p>
                  </a:txBody>
                  <a:tcPr marL="6238" marR="6238" marT="6238" marB="0" anchor="ctr"/>
                </a:tc>
                <a:tc>
                  <a:txBody>
                    <a:bodyPr/>
                    <a:lstStyle/>
                    <a:p>
                      <a:pPr algn="l" fontAlgn="ctr"/>
                      <a:r>
                        <a:rPr lang="en-IN" sz="1400" u="none" strike="noStrike">
                          <a:effectLst/>
                        </a:rPr>
                        <a:t>Barmer,Rajasthan</a:t>
                      </a:r>
                      <a:endParaRPr lang="en-IN" sz="1400" b="0" i="0" u="none" strike="noStrike">
                        <a:solidFill>
                          <a:srgbClr val="000000"/>
                        </a:solidFill>
                        <a:effectLst/>
                        <a:latin typeface="Times New Roman" panose="02020603050405020304" pitchFamily="18" charset="0"/>
                      </a:endParaRPr>
                    </a:p>
                  </a:txBody>
                  <a:tcPr marL="6238" marR="6238" marT="6238" marB="0" anchor="ctr"/>
                </a:tc>
                <a:tc>
                  <a:txBody>
                    <a:bodyPr/>
                    <a:lstStyle/>
                    <a:p>
                      <a:pPr algn="l" fontAlgn="ctr"/>
                      <a:r>
                        <a:rPr lang="en-IN" sz="1400" u="none" strike="noStrike">
                          <a:effectLst/>
                        </a:rPr>
                        <a:t>Fatehgarh-IV SS </a:t>
                      </a:r>
                      <a:endParaRPr lang="en-IN" sz="1400" b="0" i="0" u="none" strike="noStrike">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400" u="none" strike="noStrike">
                          <a:effectLst/>
                        </a:rPr>
                        <a:t>120</a:t>
                      </a:r>
                      <a:endParaRPr lang="en-IN" sz="1400" b="0" i="0" u="none" strike="noStrike">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400" u="none" strike="noStrike">
                          <a:effectLst/>
                        </a:rPr>
                        <a:t>11.01.2025</a:t>
                      </a:r>
                      <a:endParaRPr lang="en-IN" sz="1400" b="0" i="0" u="none" strike="noStrike">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400" u="none" strike="noStrike" dirty="0">
                          <a:effectLst/>
                        </a:rPr>
                        <a:t>GNA+ 60 days</a:t>
                      </a:r>
                      <a:endParaRPr lang="en-IN" sz="1400" b="0"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400" u="none" strike="noStrike" dirty="0">
                          <a:effectLst/>
                        </a:rPr>
                        <a:t>19.09.25</a:t>
                      </a:r>
                      <a:endParaRPr lang="en-IN" sz="1400" b="0"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400" u="none" strike="noStrike" dirty="0">
                          <a:effectLst/>
                        </a:rPr>
                        <a:t>120</a:t>
                      </a:r>
                      <a:endParaRPr lang="en-IN" sz="1400" b="0"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400" u="none" strike="noStrike" dirty="0">
                          <a:effectLst/>
                        </a:rPr>
                        <a:t> </a:t>
                      </a:r>
                      <a:endParaRPr lang="en-IN" sz="1400" b="0"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l" fontAlgn="ctr"/>
                      <a:r>
                        <a:rPr lang="en-IN" sz="1400" u="none" strike="noStrike">
                          <a:effectLst/>
                        </a:rPr>
                        <a:t> </a:t>
                      </a:r>
                      <a:endParaRPr lang="en-IN" sz="1400" b="0" i="0" u="none" strike="noStrike">
                        <a:solidFill>
                          <a:srgbClr val="000000"/>
                        </a:solidFill>
                        <a:effectLst/>
                        <a:latin typeface="Times New Roman" panose="02020603050405020304" pitchFamily="18" charset="0"/>
                      </a:endParaRPr>
                    </a:p>
                  </a:txBody>
                  <a:tcPr marL="6238" marR="6238" marT="6238" marB="0" anchor="ctr"/>
                </a:tc>
                <a:extLst>
                  <a:ext uri="{0D108BD9-81ED-4DB2-BD59-A6C34878D82A}">
                    <a16:rowId xmlns:a16="http://schemas.microsoft.com/office/drawing/2014/main" xmlns="" val="3666994850"/>
                  </a:ext>
                </a:extLst>
              </a:tr>
              <a:tr h="1057721">
                <a:tc>
                  <a:txBody>
                    <a:bodyPr/>
                    <a:lstStyle/>
                    <a:p>
                      <a:pPr algn="ctr" fontAlgn="ctr"/>
                      <a:r>
                        <a:rPr lang="en-IN" sz="1400" u="none" strike="noStrike">
                          <a:effectLst/>
                        </a:rPr>
                        <a:t>1200 MW Hybrid Tranche-V</a:t>
                      </a:r>
                      <a:endParaRPr lang="en-IN" sz="1400" b="0" i="0" u="none" strike="noStrike">
                        <a:solidFill>
                          <a:srgbClr val="000000"/>
                        </a:solidFill>
                        <a:effectLst/>
                        <a:latin typeface="Times New Roman" panose="02020603050405020304" pitchFamily="18" charset="0"/>
                      </a:endParaRPr>
                    </a:p>
                  </a:txBody>
                  <a:tcPr marL="6238" marR="6238" marT="6238" marB="0" anchor="ctr"/>
                </a:tc>
                <a:tc>
                  <a:txBody>
                    <a:bodyPr/>
                    <a:lstStyle/>
                    <a:p>
                      <a:pPr algn="l" fontAlgn="ctr"/>
                      <a:r>
                        <a:rPr lang="en-IN" sz="1400" u="none" strike="noStrike">
                          <a:effectLst/>
                        </a:rPr>
                        <a:t>NTPC Renewable Energy Limited</a:t>
                      </a:r>
                      <a:endParaRPr lang="en-IN" sz="1400" b="0" i="0" u="none" strike="noStrike">
                        <a:solidFill>
                          <a:srgbClr val="000000"/>
                        </a:solidFill>
                        <a:effectLst/>
                        <a:latin typeface="Times New Roman" panose="02020603050405020304" pitchFamily="18" charset="0"/>
                      </a:endParaRPr>
                    </a:p>
                  </a:txBody>
                  <a:tcPr marL="6238" marR="6238" marT="6238" marB="0" anchor="ctr"/>
                </a:tc>
                <a:tc>
                  <a:txBody>
                    <a:bodyPr/>
                    <a:lstStyle/>
                    <a:p>
                      <a:pPr algn="l" fontAlgn="ctr"/>
                      <a:r>
                        <a:rPr lang="sv-SE" sz="1400" u="none" strike="noStrike">
                          <a:effectLst/>
                        </a:rPr>
                        <a:t>300 MW Solar: Khavada, Gujarat</a:t>
                      </a:r>
                      <a:br>
                        <a:rPr lang="sv-SE" sz="1400" u="none" strike="noStrike">
                          <a:effectLst/>
                        </a:rPr>
                      </a:br>
                      <a:r>
                        <a:rPr lang="sv-SE" sz="1400" u="none" strike="noStrike">
                          <a:effectLst/>
                        </a:rPr>
                        <a:t>150MW Wind: Kutch, Gujarat</a:t>
                      </a:r>
                      <a:endParaRPr lang="sv-SE" sz="1400" b="0" i="0" u="none" strike="noStrike">
                        <a:solidFill>
                          <a:srgbClr val="000000"/>
                        </a:solidFill>
                        <a:effectLst/>
                        <a:latin typeface="Times New Roman" panose="02020603050405020304" pitchFamily="18" charset="0"/>
                      </a:endParaRPr>
                    </a:p>
                  </a:txBody>
                  <a:tcPr marL="6238" marR="6238" marT="6238" marB="0" anchor="ctr"/>
                </a:tc>
                <a:tc>
                  <a:txBody>
                    <a:bodyPr/>
                    <a:lstStyle/>
                    <a:p>
                      <a:pPr algn="l" fontAlgn="ctr"/>
                      <a:r>
                        <a:rPr lang="en-IN" sz="1400" u="none" strike="noStrike">
                          <a:effectLst/>
                        </a:rPr>
                        <a:t>Khavada SS-II </a:t>
                      </a:r>
                      <a:br>
                        <a:rPr lang="en-IN" sz="1400" u="none" strike="noStrike">
                          <a:effectLst/>
                        </a:rPr>
                      </a:br>
                      <a:r>
                        <a:rPr lang="en-IN" sz="1400" u="none" strike="noStrike">
                          <a:effectLst/>
                        </a:rPr>
                        <a:t>Bhuj-2 SS </a:t>
                      </a:r>
                      <a:endParaRPr lang="en-IN" sz="1400" b="0" i="0" u="none" strike="noStrike">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400" u="none" strike="noStrike">
                          <a:effectLst/>
                        </a:rPr>
                        <a:t>450</a:t>
                      </a:r>
                      <a:endParaRPr lang="en-IN" sz="1400" b="0" i="0" u="none" strike="noStrike">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400" u="none" strike="noStrike">
                          <a:effectLst/>
                        </a:rPr>
                        <a:t>11.01.2025</a:t>
                      </a:r>
                      <a:endParaRPr lang="en-IN" sz="1400" b="0" i="0" u="none" strike="noStrike">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400" u="none" strike="noStrike">
                          <a:effectLst/>
                        </a:rPr>
                        <a:t>GNA+ 60 days</a:t>
                      </a:r>
                      <a:endParaRPr lang="en-IN" sz="1400" b="0" i="0" u="none" strike="noStrike">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400" u="none" strike="noStrike" dirty="0">
                          <a:effectLst/>
                        </a:rPr>
                        <a:t>Khavada-19.11.2026</a:t>
                      </a:r>
                      <a:br>
                        <a:rPr lang="en-IN" sz="1400" u="none" strike="noStrike" dirty="0">
                          <a:effectLst/>
                        </a:rPr>
                      </a:br>
                      <a:r>
                        <a:rPr lang="en-IN" sz="1400" u="none" strike="noStrike" dirty="0">
                          <a:effectLst/>
                        </a:rPr>
                        <a:t/>
                      </a:r>
                      <a:br>
                        <a:rPr lang="en-IN" sz="1400" u="none" strike="noStrike" dirty="0">
                          <a:effectLst/>
                        </a:rPr>
                      </a:br>
                      <a:r>
                        <a:rPr lang="en-IN" sz="1400" u="none" strike="noStrike" dirty="0">
                          <a:effectLst/>
                        </a:rPr>
                        <a:t>Bhuj- operationalised</a:t>
                      </a:r>
                      <a:endParaRPr lang="en-IN" sz="1400" b="0"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400" u="none" strike="noStrike" dirty="0">
                          <a:effectLst/>
                        </a:rPr>
                        <a:t>450</a:t>
                      </a:r>
                      <a:endParaRPr lang="en-IN" sz="1400" b="0"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ctr" fontAlgn="ctr"/>
                      <a:r>
                        <a:rPr lang="en-IN" sz="1400" u="none" strike="noStrike" dirty="0">
                          <a:effectLst/>
                        </a:rPr>
                        <a:t>224.125</a:t>
                      </a:r>
                      <a:endParaRPr lang="en-IN" sz="1400" b="0" i="0" u="none" strike="noStrike" dirty="0">
                        <a:solidFill>
                          <a:srgbClr val="000000"/>
                        </a:solidFill>
                        <a:effectLst/>
                        <a:latin typeface="Times New Roman" panose="02020603050405020304" pitchFamily="18" charset="0"/>
                      </a:endParaRPr>
                    </a:p>
                  </a:txBody>
                  <a:tcPr marL="6238" marR="6238" marT="6238" marB="0" anchor="ctr"/>
                </a:tc>
                <a:tc>
                  <a:txBody>
                    <a:bodyPr/>
                    <a:lstStyle/>
                    <a:p>
                      <a:pPr algn="l" fontAlgn="ctr"/>
                      <a:r>
                        <a:rPr lang="pt-BR" sz="1400" u="none" strike="noStrike" dirty="0">
                          <a:effectLst/>
                        </a:rPr>
                        <a:t>224.125 MW Solar (Khavada Gujarat)</a:t>
                      </a:r>
                      <a:endParaRPr lang="pt-BR" sz="1400" b="0" i="0" u="none" strike="noStrike" dirty="0">
                        <a:solidFill>
                          <a:srgbClr val="000000"/>
                        </a:solidFill>
                        <a:effectLst/>
                        <a:latin typeface="Times New Roman" panose="02020603050405020304" pitchFamily="18" charset="0"/>
                      </a:endParaRPr>
                    </a:p>
                  </a:txBody>
                  <a:tcPr marL="6238" marR="6238" marT="6238" marB="0" anchor="ctr"/>
                </a:tc>
                <a:extLst>
                  <a:ext uri="{0D108BD9-81ED-4DB2-BD59-A6C34878D82A}">
                    <a16:rowId xmlns:a16="http://schemas.microsoft.com/office/drawing/2014/main" xmlns="" val="1293400672"/>
                  </a:ext>
                </a:extLst>
              </a:tr>
            </a:tbl>
          </a:graphicData>
        </a:graphic>
      </p:graphicFrame>
      <p:sp>
        <p:nvSpPr>
          <p:cNvPr id="9" name="TextBox 8">
            <a:extLst>
              <a:ext uri="{FF2B5EF4-FFF2-40B4-BE49-F238E27FC236}">
                <a16:creationId xmlns:a16="http://schemas.microsoft.com/office/drawing/2014/main" xmlns="" id="{4A79F553-9B97-D782-CB32-3ACFC09B386D}"/>
              </a:ext>
            </a:extLst>
          </p:cNvPr>
          <p:cNvSpPr txBox="1"/>
          <p:nvPr/>
        </p:nvSpPr>
        <p:spPr>
          <a:xfrm>
            <a:off x="793376" y="6454588"/>
            <a:ext cx="5607424" cy="369332"/>
          </a:xfrm>
          <a:prstGeom prst="rect">
            <a:avLst/>
          </a:prstGeom>
          <a:noFill/>
        </p:spPr>
        <p:txBody>
          <a:bodyPr wrap="square" rtlCol="0">
            <a:spAutoFit/>
          </a:bodyPr>
          <a:lstStyle/>
          <a:p>
            <a:r>
              <a:rPr lang="en-IN" b="1" dirty="0"/>
              <a:t>Total = 3450 MW</a:t>
            </a:r>
          </a:p>
        </p:txBody>
      </p:sp>
    </p:spTree>
    <p:extLst>
      <p:ext uri="{BB962C8B-B14F-4D97-AF65-F5344CB8AC3E}">
        <p14:creationId xmlns:p14="http://schemas.microsoft.com/office/powerpoint/2010/main" val="15257310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xmlns="" id="{0B77DFCD-8953-4E50-85E0-A2A086FD9949}"/>
              </a:ext>
            </a:extLst>
          </p:cNvPr>
          <p:cNvGraphicFramePr>
            <a:graphicFrameLocks noGrp="1"/>
          </p:cNvGraphicFramePr>
          <p:nvPr/>
        </p:nvGraphicFramePr>
        <p:xfrm>
          <a:off x="2032000" y="2479964"/>
          <a:ext cx="8128000" cy="3006436"/>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xmlns="" val="1474778244"/>
                    </a:ext>
                  </a:extLst>
                </a:gridCol>
              </a:tblGrid>
              <a:tr h="3006436">
                <a:tc>
                  <a:txBody>
                    <a:bodyPr/>
                    <a:lstStyle/>
                    <a:p>
                      <a:pPr algn="ctr"/>
                      <a:endParaRPr lang="en-US" sz="6600" dirty="0">
                        <a:solidFill>
                          <a:schemeClr val="accent6">
                            <a:lumMod val="60000"/>
                            <a:lumOff val="40000"/>
                          </a:schemeClr>
                        </a:solidFill>
                      </a:endParaRPr>
                    </a:p>
                  </a:txBody>
                  <a:tcPr anchor="ctr">
                    <a:noFill/>
                  </a:tcPr>
                </a:tc>
                <a:extLst>
                  <a:ext uri="{0D108BD9-81ED-4DB2-BD59-A6C34878D82A}">
                    <a16:rowId xmlns:a16="http://schemas.microsoft.com/office/drawing/2014/main" xmlns="" val="2202062758"/>
                  </a:ext>
                </a:extLst>
              </a:tr>
            </a:tbl>
          </a:graphicData>
        </a:graphic>
      </p:graphicFrame>
      <p:sp>
        <p:nvSpPr>
          <p:cNvPr id="7" name="Rectangle 6">
            <a:extLst>
              <a:ext uri="{FF2B5EF4-FFF2-40B4-BE49-F238E27FC236}">
                <a16:creationId xmlns:a16="http://schemas.microsoft.com/office/drawing/2014/main" xmlns="" id="{D653321D-B163-4964-9FE3-FAEAEDCF9CD1}"/>
              </a:ext>
            </a:extLst>
          </p:cNvPr>
          <p:cNvSpPr/>
          <p:nvPr/>
        </p:nvSpPr>
        <p:spPr>
          <a:xfrm>
            <a:off x="3796237" y="2967335"/>
            <a:ext cx="4599529" cy="1323439"/>
          </a:xfrm>
          <a:prstGeom prst="rect">
            <a:avLst/>
          </a:prstGeom>
          <a:noFill/>
        </p:spPr>
        <p:txBody>
          <a:bodyPr wrap="none" lIns="91440" tIns="45720" rIns="91440" bIns="45720">
            <a:spAutoFit/>
          </a:bodyPr>
          <a:lstStyle/>
          <a:p>
            <a:pPr algn="ctr"/>
            <a:r>
              <a:rPr lang="en-US" sz="8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Thank you</a:t>
            </a:r>
          </a:p>
        </p:txBody>
      </p:sp>
    </p:spTree>
    <p:extLst>
      <p:ext uri="{BB962C8B-B14F-4D97-AF65-F5344CB8AC3E}">
        <p14:creationId xmlns:p14="http://schemas.microsoft.com/office/powerpoint/2010/main" val="1361674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4E240C-85DA-463B-B3F9-CC72A5F6B45A}"/>
              </a:ext>
            </a:extLst>
          </p:cNvPr>
          <p:cNvSpPr>
            <a:spLocks noGrp="1"/>
          </p:cNvSpPr>
          <p:nvPr>
            <p:ph type="title"/>
          </p:nvPr>
        </p:nvSpPr>
        <p:spPr>
          <a:xfrm>
            <a:off x="404905" y="0"/>
            <a:ext cx="10515600" cy="567382"/>
          </a:xfrm>
        </p:spPr>
        <p:txBody>
          <a:bodyPr>
            <a:noAutofit/>
          </a:bodyPr>
          <a:lstStyle/>
          <a:p>
            <a:pPr algn="ctr"/>
            <a:r>
              <a:rPr lang="en-US" sz="2800" b="1" u="sng" dirty="0">
                <a:solidFill>
                  <a:srgbClr val="0070C0"/>
                </a:solidFill>
                <a:latin typeface="+mn-lt"/>
              </a:rPr>
              <a:t>1200 MW Hybrid Power Projects (Tranche-III)</a:t>
            </a:r>
            <a:endParaRPr lang="en-US" sz="2800" dirty="0">
              <a:solidFill>
                <a:srgbClr val="0070C0"/>
              </a:solidFill>
              <a:latin typeface="+mn-lt"/>
            </a:endParaRPr>
          </a:p>
        </p:txBody>
      </p:sp>
      <p:graphicFrame>
        <p:nvGraphicFramePr>
          <p:cNvPr id="5" name="Table 4">
            <a:extLst>
              <a:ext uri="{FF2B5EF4-FFF2-40B4-BE49-F238E27FC236}">
                <a16:creationId xmlns:a16="http://schemas.microsoft.com/office/drawing/2014/main" xmlns="" id="{DC87EABA-AA71-4B4E-BAED-62DB76BBCBB5}"/>
              </a:ext>
            </a:extLst>
          </p:cNvPr>
          <p:cNvGraphicFramePr>
            <a:graphicFrameLocks noGrp="1"/>
          </p:cNvGraphicFramePr>
          <p:nvPr>
            <p:extLst>
              <p:ext uri="{D42A27DB-BD31-4B8C-83A1-F6EECF244321}">
                <p14:modId xmlns:p14="http://schemas.microsoft.com/office/powerpoint/2010/main" val="331686287"/>
              </p:ext>
            </p:extLst>
          </p:nvPr>
        </p:nvGraphicFramePr>
        <p:xfrm>
          <a:off x="0" y="442265"/>
          <a:ext cx="12129246" cy="6225737"/>
        </p:xfrm>
        <a:graphic>
          <a:graphicData uri="http://schemas.openxmlformats.org/drawingml/2006/table">
            <a:tbl>
              <a:tblPr firstRow="1" bandRow="1">
                <a:tableStyleId>{5C22544A-7EE6-4342-B048-85BDC9FD1C3A}</a:tableStyleId>
              </a:tblPr>
              <a:tblGrid>
                <a:gridCol w="1591235">
                  <a:extLst>
                    <a:ext uri="{9D8B030D-6E8A-4147-A177-3AD203B41FA5}">
                      <a16:colId xmlns:a16="http://schemas.microsoft.com/office/drawing/2014/main" xmlns="" val="3457265272"/>
                    </a:ext>
                  </a:extLst>
                </a:gridCol>
                <a:gridCol w="3567362">
                  <a:extLst>
                    <a:ext uri="{9D8B030D-6E8A-4147-A177-3AD203B41FA5}">
                      <a16:colId xmlns:a16="http://schemas.microsoft.com/office/drawing/2014/main" xmlns="" val="1543020089"/>
                    </a:ext>
                  </a:extLst>
                </a:gridCol>
                <a:gridCol w="3421463">
                  <a:extLst>
                    <a:ext uri="{9D8B030D-6E8A-4147-A177-3AD203B41FA5}">
                      <a16:colId xmlns:a16="http://schemas.microsoft.com/office/drawing/2014/main" xmlns="" val="2768950852"/>
                    </a:ext>
                  </a:extLst>
                </a:gridCol>
                <a:gridCol w="3549186">
                  <a:extLst>
                    <a:ext uri="{9D8B030D-6E8A-4147-A177-3AD203B41FA5}">
                      <a16:colId xmlns:a16="http://schemas.microsoft.com/office/drawing/2014/main" xmlns="" val="101287024"/>
                    </a:ext>
                  </a:extLst>
                </a:gridCol>
              </a:tblGrid>
              <a:tr h="375430">
                <a:tc>
                  <a:txBody>
                    <a:bodyPr/>
                    <a:lstStyle/>
                    <a:p>
                      <a:r>
                        <a:rPr lang="en-US" sz="1600" dirty="0"/>
                        <a:t>Description</a:t>
                      </a:r>
                      <a:endParaRPr lang="en-IN" sz="1600" dirty="0"/>
                    </a:p>
                  </a:txBody>
                  <a:tcPr/>
                </a:tc>
                <a:tc>
                  <a:txBody>
                    <a:bodyPr/>
                    <a:lstStyle/>
                    <a:p>
                      <a:pPr algn="ctr"/>
                      <a:r>
                        <a:rPr lang="en-US" sz="1600" dirty="0"/>
                        <a:t>HPD-1</a:t>
                      </a:r>
                      <a:endParaRPr lang="en-IN" sz="1600" dirty="0"/>
                    </a:p>
                  </a:txBody>
                  <a:tcPr/>
                </a:tc>
                <a:tc>
                  <a:txBody>
                    <a:bodyPr/>
                    <a:lstStyle/>
                    <a:p>
                      <a:pPr algn="ctr"/>
                      <a:r>
                        <a:rPr lang="en-US" sz="1600" dirty="0"/>
                        <a:t>HPD-2</a:t>
                      </a:r>
                      <a:endParaRPr lang="en-IN" sz="1600" dirty="0"/>
                    </a:p>
                  </a:txBody>
                  <a:tcPr/>
                </a:tc>
                <a:tc>
                  <a:txBody>
                    <a:bodyPr/>
                    <a:lstStyle/>
                    <a:p>
                      <a:pPr algn="ctr"/>
                      <a:r>
                        <a:rPr lang="en-US" sz="1600" dirty="0"/>
                        <a:t>HPD-3</a:t>
                      </a:r>
                      <a:endParaRPr lang="en-IN" sz="1600" dirty="0"/>
                    </a:p>
                  </a:txBody>
                  <a:tcPr/>
                </a:tc>
                <a:extLst>
                  <a:ext uri="{0D108BD9-81ED-4DB2-BD59-A6C34878D82A}">
                    <a16:rowId xmlns:a16="http://schemas.microsoft.com/office/drawing/2014/main" xmlns="" val="3121232122"/>
                  </a:ext>
                </a:extLst>
              </a:tr>
              <a:tr h="299986">
                <a:tc>
                  <a:txBody>
                    <a:bodyPr/>
                    <a:lstStyle/>
                    <a:p>
                      <a:r>
                        <a:rPr lang="en-US" sz="1600" dirty="0"/>
                        <a:t>Name</a:t>
                      </a:r>
                      <a:endParaRPr lang="en-IN" sz="1600" dirty="0"/>
                    </a:p>
                  </a:txBody>
                  <a:tcPr/>
                </a:tc>
                <a:tc>
                  <a:txBody>
                    <a:bodyPr/>
                    <a:lstStyle/>
                    <a:p>
                      <a:pPr algn="ctr"/>
                      <a:r>
                        <a:rPr lang="en-US" sz="1600" dirty="0"/>
                        <a:t>Adani</a:t>
                      </a:r>
                      <a:endParaRPr lang="en-IN" sz="1600" dirty="0"/>
                    </a:p>
                  </a:txBody>
                  <a:tcPr/>
                </a:tc>
                <a:tc>
                  <a:txBody>
                    <a:bodyPr/>
                    <a:lstStyle/>
                    <a:p>
                      <a:pPr algn="ctr"/>
                      <a:r>
                        <a:rPr lang="en-US" sz="1600" dirty="0"/>
                        <a:t>AMP</a:t>
                      </a:r>
                      <a:endParaRPr lang="en-IN" sz="1600" dirty="0"/>
                    </a:p>
                  </a:txBody>
                  <a:tcPr/>
                </a:tc>
                <a:tc>
                  <a:txBody>
                    <a:bodyPr/>
                    <a:lstStyle/>
                    <a:p>
                      <a:pPr algn="ctr"/>
                      <a:r>
                        <a:rPr lang="en-US" sz="1600" dirty="0"/>
                        <a:t>ABC</a:t>
                      </a:r>
                      <a:endParaRPr lang="en-IN" sz="1600" dirty="0"/>
                    </a:p>
                  </a:txBody>
                  <a:tcPr/>
                </a:tc>
                <a:extLst>
                  <a:ext uri="{0D108BD9-81ED-4DB2-BD59-A6C34878D82A}">
                    <a16:rowId xmlns:a16="http://schemas.microsoft.com/office/drawing/2014/main" xmlns="" val="4232431916"/>
                  </a:ext>
                </a:extLst>
              </a:tr>
              <a:tr h="342335">
                <a:tc>
                  <a:txBody>
                    <a:bodyPr/>
                    <a:lstStyle/>
                    <a:p>
                      <a:r>
                        <a:rPr lang="en-US" sz="1600" dirty="0"/>
                        <a:t>Award. Capacity</a:t>
                      </a:r>
                      <a:endParaRPr lang="en-IN" sz="1600" dirty="0"/>
                    </a:p>
                  </a:txBody>
                  <a:tcPr/>
                </a:tc>
                <a:tc>
                  <a:txBody>
                    <a:bodyPr/>
                    <a:lstStyle/>
                    <a:p>
                      <a:pPr algn="ctr"/>
                      <a:r>
                        <a:rPr lang="en-US" sz="1600" dirty="0"/>
                        <a:t>600 MW (S:570 MW</a:t>
                      </a:r>
                      <a:r>
                        <a:rPr lang="en-US" sz="1600" baseline="0" dirty="0"/>
                        <a:t>  W:</a:t>
                      </a:r>
                      <a:r>
                        <a:rPr lang="en-US" sz="1600" dirty="0"/>
                        <a:t>200MW )</a:t>
                      </a:r>
                      <a:endParaRPr lang="en-IN" sz="1600" dirty="0"/>
                    </a:p>
                  </a:txBody>
                  <a:tcPr/>
                </a:tc>
                <a:tc>
                  <a:txBody>
                    <a:bodyPr/>
                    <a:lstStyle/>
                    <a:p>
                      <a:pPr algn="ctr"/>
                      <a:r>
                        <a:rPr lang="en-US" sz="1600" dirty="0"/>
                        <a:t>130 MW (S:</a:t>
                      </a:r>
                      <a:r>
                        <a:rPr lang="de-DE" sz="1600" dirty="0"/>
                        <a:t>112.5MW W:44.1MW)</a:t>
                      </a:r>
                      <a:endParaRPr lang="en-IN" sz="1600" dirty="0"/>
                    </a:p>
                  </a:txBody>
                  <a:tcPr/>
                </a:tc>
                <a:tc>
                  <a:txBody>
                    <a:bodyPr/>
                    <a:lstStyle/>
                    <a:p>
                      <a:pPr algn="ctr"/>
                      <a:r>
                        <a:rPr lang="en-US" sz="1600" dirty="0"/>
                        <a:t>380 MW (S:</a:t>
                      </a:r>
                      <a:r>
                        <a:rPr lang="de-DE" sz="1600" dirty="0"/>
                        <a:t>380 MW W:126 MW</a:t>
                      </a:r>
                      <a:r>
                        <a:rPr lang="en-US" sz="1600" dirty="0"/>
                        <a:t>)</a:t>
                      </a:r>
                      <a:endParaRPr lang="en-IN" sz="1600" dirty="0"/>
                    </a:p>
                  </a:txBody>
                  <a:tcPr/>
                </a:tc>
                <a:extLst>
                  <a:ext uri="{0D108BD9-81ED-4DB2-BD59-A6C34878D82A}">
                    <a16:rowId xmlns:a16="http://schemas.microsoft.com/office/drawing/2014/main" xmlns="" val="3164120266"/>
                  </a:ext>
                </a:extLst>
              </a:tr>
              <a:tr h="375430">
                <a:tc>
                  <a:txBody>
                    <a:bodyPr/>
                    <a:lstStyle/>
                    <a:p>
                      <a:r>
                        <a:rPr lang="en-US" sz="1600" dirty="0"/>
                        <a:t>Tariff</a:t>
                      </a:r>
                      <a:endParaRPr lang="en-IN" sz="1600" dirty="0"/>
                    </a:p>
                  </a:txBody>
                  <a:tcPr/>
                </a:tc>
                <a:tc>
                  <a:txBody>
                    <a:bodyPr/>
                    <a:lstStyle/>
                    <a:p>
                      <a:pPr algn="ctr"/>
                      <a:r>
                        <a:rPr lang="en-US" sz="1600" dirty="0"/>
                        <a:t>Rs. 2.41 / KWh</a:t>
                      </a:r>
                      <a:endParaRPr lang="en-IN"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Rs. 2.41 / KWh</a:t>
                      </a:r>
                      <a:endParaRPr lang="en-IN"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Rs. 2.41 / KWh</a:t>
                      </a:r>
                      <a:endParaRPr lang="en-IN" sz="1600" dirty="0"/>
                    </a:p>
                  </a:txBody>
                  <a:tcPr/>
                </a:tc>
                <a:extLst>
                  <a:ext uri="{0D108BD9-81ED-4DB2-BD59-A6C34878D82A}">
                    <a16:rowId xmlns:a16="http://schemas.microsoft.com/office/drawing/2014/main" xmlns="" val="4070062287"/>
                  </a:ext>
                </a:extLst>
              </a:tr>
              <a:tr h="332163">
                <a:tc>
                  <a:txBody>
                    <a:bodyPr/>
                    <a:lstStyle/>
                    <a:p>
                      <a:r>
                        <a:rPr lang="en-US" sz="1600" dirty="0"/>
                        <a:t>Project Location</a:t>
                      </a:r>
                      <a:endParaRPr lang="en-IN" sz="16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Gujarat</a:t>
                      </a:r>
                      <a:endParaRPr lang="en-IN"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Rajasthan</a:t>
                      </a:r>
                      <a:endParaRPr lang="en-IN" sz="16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Rajasthan</a:t>
                      </a:r>
                      <a:endParaRPr lang="en-IN" sz="1600" dirty="0"/>
                    </a:p>
                  </a:txBody>
                  <a:tcPr/>
                </a:tc>
                <a:extLst>
                  <a:ext uri="{0D108BD9-81ED-4DB2-BD59-A6C34878D82A}">
                    <a16:rowId xmlns:a16="http://schemas.microsoft.com/office/drawing/2014/main" xmlns="" val="1573741020"/>
                  </a:ext>
                </a:extLst>
              </a:tr>
              <a:tr h="313406">
                <a:tc>
                  <a:txBody>
                    <a:bodyPr/>
                    <a:lstStyle/>
                    <a:p>
                      <a:r>
                        <a:rPr lang="en-US" sz="1600" dirty="0"/>
                        <a:t>Connectivity</a:t>
                      </a:r>
                      <a:endParaRPr lang="en-IN" sz="16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tx1"/>
                          </a:solidFill>
                          <a:effectLst/>
                        </a:rPr>
                        <a:t>KPS-1 </a:t>
                      </a:r>
                      <a:r>
                        <a:rPr lang="en-US" sz="1600" b="0" kern="1200" dirty="0" err="1">
                          <a:solidFill>
                            <a:schemeClr val="tx1"/>
                          </a:solidFill>
                          <a:effectLst/>
                        </a:rPr>
                        <a:t>Khavada</a:t>
                      </a:r>
                      <a:r>
                        <a:rPr lang="en-US" sz="1600" b="0" kern="1200" dirty="0">
                          <a:solidFill>
                            <a:schemeClr val="tx1"/>
                          </a:solidFill>
                          <a:effectLst/>
                        </a:rPr>
                        <a:t> SS</a:t>
                      </a:r>
                      <a:endParaRPr lang="en-IN"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kern="1200" dirty="0" err="1">
                          <a:solidFill>
                            <a:schemeClr val="tx1"/>
                          </a:solidFill>
                          <a:effectLst/>
                        </a:rPr>
                        <a:t>Fatehgarh</a:t>
                      </a:r>
                      <a:r>
                        <a:rPr lang="en-US" sz="1600" b="0" kern="1200" dirty="0">
                          <a:solidFill>
                            <a:schemeClr val="tx1"/>
                          </a:solidFill>
                          <a:effectLst/>
                        </a:rPr>
                        <a:t>-IV</a:t>
                      </a:r>
                      <a:endParaRPr lang="en-IN" sz="1600" dirty="0"/>
                    </a:p>
                  </a:txBody>
                  <a:tcPr/>
                </a:tc>
                <a:tc>
                  <a:txBody>
                    <a:bodyPr/>
                    <a:lstStyle/>
                    <a:p>
                      <a:pPr algn="ctr"/>
                      <a:r>
                        <a:rPr lang="en-US" sz="1600" b="0" kern="1200" dirty="0" err="1">
                          <a:solidFill>
                            <a:schemeClr val="tx1"/>
                          </a:solidFill>
                          <a:effectLst/>
                        </a:rPr>
                        <a:t>Fatehgarh</a:t>
                      </a:r>
                      <a:r>
                        <a:rPr lang="en-US" sz="1600" b="0" kern="1200" dirty="0">
                          <a:solidFill>
                            <a:schemeClr val="tx1"/>
                          </a:solidFill>
                          <a:effectLst/>
                        </a:rPr>
                        <a:t>-IV </a:t>
                      </a:r>
                      <a:endParaRPr lang="en-IN" sz="1600" dirty="0"/>
                    </a:p>
                  </a:txBody>
                  <a:tcPr/>
                </a:tc>
                <a:extLst>
                  <a:ext uri="{0D108BD9-81ED-4DB2-BD59-A6C34878D82A}">
                    <a16:rowId xmlns:a16="http://schemas.microsoft.com/office/drawing/2014/main" xmlns="" val="744101205"/>
                  </a:ext>
                </a:extLst>
              </a:tr>
              <a:tr h="304697">
                <a:tc>
                  <a:txBody>
                    <a:bodyPr/>
                    <a:lstStyle/>
                    <a:p>
                      <a:r>
                        <a:rPr lang="en-US" sz="1600" b="0" kern="1200" dirty="0" err="1">
                          <a:solidFill>
                            <a:schemeClr val="tx1"/>
                          </a:solidFill>
                          <a:effectLst/>
                        </a:rPr>
                        <a:t>Effc</a:t>
                      </a:r>
                      <a:r>
                        <a:rPr lang="en-US" sz="1600" b="0" kern="1200" dirty="0">
                          <a:solidFill>
                            <a:schemeClr val="tx1"/>
                          </a:solidFill>
                          <a:effectLst/>
                        </a:rPr>
                        <a:t>. date of PPA </a:t>
                      </a:r>
                      <a:endParaRPr lang="en-IN" sz="1600" b="0" dirty="0"/>
                    </a:p>
                  </a:txBody>
                  <a:tcPr/>
                </a:tc>
                <a:tc>
                  <a:txBody>
                    <a:bodyPr/>
                    <a:lstStyle/>
                    <a:p>
                      <a:pPr algn="ctr"/>
                      <a:r>
                        <a:rPr lang="en-US" sz="1600" b="0" kern="1200" dirty="0">
                          <a:solidFill>
                            <a:schemeClr val="tx1"/>
                          </a:solidFill>
                          <a:effectLst/>
                        </a:rPr>
                        <a:t>27-07-2021</a:t>
                      </a:r>
                      <a:endParaRPr lang="en-IN" sz="1600" dirty="0"/>
                    </a:p>
                  </a:txBody>
                  <a:tcPr/>
                </a:tc>
                <a:tc>
                  <a:txBody>
                    <a:bodyPr/>
                    <a:lstStyle/>
                    <a:p>
                      <a:pPr algn="ctr"/>
                      <a:r>
                        <a:rPr lang="en-US" sz="1600" dirty="0"/>
                        <a:t>19-07-2021</a:t>
                      </a:r>
                      <a:endParaRPr lang="en-IN"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tx1"/>
                          </a:solidFill>
                          <a:effectLst/>
                        </a:rPr>
                        <a:t>27-07-2021</a:t>
                      </a:r>
                      <a:endParaRPr lang="en-IN" sz="1600" dirty="0"/>
                    </a:p>
                  </a:txBody>
                  <a:tcPr/>
                </a:tc>
                <a:extLst>
                  <a:ext uri="{0D108BD9-81ED-4DB2-BD59-A6C34878D82A}">
                    <a16:rowId xmlns:a16="http://schemas.microsoft.com/office/drawing/2014/main" xmlns="" val="2007871312"/>
                  </a:ext>
                </a:extLst>
              </a:tr>
              <a:tr h="321109">
                <a:tc>
                  <a:txBody>
                    <a:bodyPr/>
                    <a:lstStyle/>
                    <a:p>
                      <a:r>
                        <a:rPr lang="en-US" sz="1600" b="0" kern="1200" dirty="0" err="1">
                          <a:solidFill>
                            <a:schemeClr val="tx1"/>
                          </a:solidFill>
                          <a:effectLst/>
                        </a:rPr>
                        <a:t>Shed.FC</a:t>
                      </a:r>
                      <a:r>
                        <a:rPr lang="en-US" sz="1600" b="0" kern="1200" dirty="0">
                          <a:solidFill>
                            <a:schemeClr val="tx1"/>
                          </a:solidFill>
                          <a:effectLst/>
                        </a:rPr>
                        <a:t> / Actual</a:t>
                      </a:r>
                      <a:endParaRPr lang="en-IN" sz="1600" b="0" dirty="0"/>
                    </a:p>
                  </a:txBody>
                  <a:tcPr/>
                </a:tc>
                <a:tc>
                  <a:txBody>
                    <a:bodyPr/>
                    <a:lstStyle/>
                    <a:p>
                      <a:pPr algn="ctr"/>
                      <a:r>
                        <a:rPr lang="en-IN" sz="1600" dirty="0"/>
                        <a:t>19.07.2022 (on</a:t>
                      </a:r>
                      <a:r>
                        <a:rPr lang="en-IN" sz="1600" baseline="0" dirty="0"/>
                        <a:t> time</a:t>
                      </a:r>
                      <a:r>
                        <a:rPr lang="en-IN" sz="1600" dirty="0"/>
                        <a:t>)</a:t>
                      </a:r>
                    </a:p>
                  </a:txBody>
                  <a:tcPr/>
                </a:tc>
                <a:tc>
                  <a:txBody>
                    <a:bodyPr/>
                    <a:lstStyle/>
                    <a:p>
                      <a:pPr algn="ctr"/>
                      <a:r>
                        <a:rPr lang="en-IN" sz="1600" dirty="0"/>
                        <a:t>27.07.2022 (on time)</a:t>
                      </a:r>
                    </a:p>
                  </a:txBody>
                  <a:tcPr/>
                </a:tc>
                <a:tc>
                  <a:txBody>
                    <a:bodyPr/>
                    <a:lstStyle/>
                    <a:p>
                      <a:pPr algn="ctr"/>
                      <a:r>
                        <a:rPr lang="en-IN" sz="1600" dirty="0"/>
                        <a:t>27.07.2022 (on time)</a:t>
                      </a:r>
                    </a:p>
                  </a:txBody>
                  <a:tcPr/>
                </a:tc>
                <a:extLst>
                  <a:ext uri="{0D108BD9-81ED-4DB2-BD59-A6C34878D82A}">
                    <a16:rowId xmlns:a16="http://schemas.microsoft.com/office/drawing/2014/main" xmlns="" val="195578539"/>
                  </a:ext>
                </a:extLst>
              </a:tr>
              <a:tr h="601489">
                <a:tc>
                  <a:txBody>
                    <a:bodyPr/>
                    <a:lstStyle/>
                    <a:p>
                      <a:r>
                        <a:rPr lang="en-US" sz="1600" b="0" kern="1200" dirty="0">
                          <a:solidFill>
                            <a:schemeClr val="tx1"/>
                          </a:solidFill>
                          <a:effectLst/>
                        </a:rPr>
                        <a:t>SCD / Revised</a:t>
                      </a:r>
                      <a:endParaRPr lang="en-IN" sz="1600" b="0" dirty="0"/>
                    </a:p>
                  </a:txBody>
                  <a:tcPr/>
                </a:tc>
                <a:tc>
                  <a:txBody>
                    <a:bodyPr/>
                    <a:lstStyle/>
                    <a:p>
                      <a:pPr algn="ctr"/>
                      <a:r>
                        <a:rPr lang="en-IN" sz="1600" dirty="0"/>
                        <a:t>Original: 19.01.2023</a:t>
                      </a:r>
                    </a:p>
                    <a:p>
                      <a:pPr algn="ctr"/>
                      <a:r>
                        <a:rPr lang="en-IN" sz="1600" dirty="0"/>
                        <a:t>Revised:</a:t>
                      </a:r>
                      <a:r>
                        <a:rPr lang="en-IN" sz="1600" baseline="0" dirty="0"/>
                        <a:t> June 2025</a:t>
                      </a:r>
                      <a:endParaRPr lang="en-IN" sz="1600" dirty="0"/>
                    </a:p>
                  </a:txBody>
                  <a:tcPr/>
                </a:tc>
                <a:tc>
                  <a:txBody>
                    <a:bodyPr/>
                    <a:lstStyle/>
                    <a:p>
                      <a:pPr algn="ctr"/>
                      <a:r>
                        <a:rPr lang="en-IN" sz="1600" dirty="0"/>
                        <a:t>Original: 19.01.2023</a:t>
                      </a:r>
                    </a:p>
                    <a:p>
                      <a:pPr algn="ctr"/>
                      <a:r>
                        <a:rPr lang="en-IN" sz="1600" dirty="0"/>
                        <a:t>Revised:</a:t>
                      </a:r>
                      <a:r>
                        <a:rPr lang="en-IN" sz="1600" baseline="0" dirty="0"/>
                        <a:t> 29.09.2025*</a:t>
                      </a:r>
                      <a:endParaRPr lang="en-IN" sz="1600" dirty="0"/>
                    </a:p>
                  </a:txBody>
                  <a:tcPr/>
                </a:tc>
                <a:tc>
                  <a:txBody>
                    <a:bodyPr/>
                    <a:lstStyle/>
                    <a:p>
                      <a:pPr algn="ctr"/>
                      <a:r>
                        <a:rPr lang="en-IN" sz="1600" dirty="0"/>
                        <a:t>Original: 19.01.2023</a:t>
                      </a:r>
                    </a:p>
                    <a:p>
                      <a:pPr algn="ctr"/>
                      <a:r>
                        <a:rPr lang="en-IN" sz="1600" dirty="0"/>
                        <a:t>Revised:</a:t>
                      </a:r>
                      <a:r>
                        <a:rPr lang="en-IN" sz="1600" baseline="0" dirty="0"/>
                        <a:t> 31.07.2025**</a:t>
                      </a:r>
                      <a:endParaRPr lang="en-IN" sz="1600" dirty="0"/>
                    </a:p>
                  </a:txBody>
                  <a:tcPr/>
                </a:tc>
                <a:extLst>
                  <a:ext uri="{0D108BD9-81ED-4DB2-BD59-A6C34878D82A}">
                    <a16:rowId xmlns:a16="http://schemas.microsoft.com/office/drawing/2014/main" xmlns="" val="2132952540"/>
                  </a:ext>
                </a:extLst>
              </a:tr>
              <a:tr h="375430">
                <a:tc>
                  <a:txBody>
                    <a:bodyPr/>
                    <a:lstStyle/>
                    <a:p>
                      <a:r>
                        <a:rPr lang="en-US" sz="1600" b="0" kern="1200" dirty="0">
                          <a:solidFill>
                            <a:schemeClr val="tx1"/>
                          </a:solidFill>
                          <a:effectLst/>
                        </a:rPr>
                        <a:t>Buying Entity</a:t>
                      </a:r>
                      <a:endParaRPr lang="en-IN" sz="1600" b="0" dirty="0"/>
                    </a:p>
                  </a:txBody>
                  <a:tcPr/>
                </a:tc>
                <a:tc gridSpan="3">
                  <a:txBody>
                    <a:bodyPr/>
                    <a:lstStyle/>
                    <a:p>
                      <a:pPr algn="ctr"/>
                      <a:r>
                        <a:rPr lang="en-IN" sz="1600" dirty="0"/>
                        <a:t>BEST (400 MW)</a:t>
                      </a:r>
                      <a:r>
                        <a:rPr lang="en-IN" sz="1600" baseline="0" dirty="0"/>
                        <a:t>  </a:t>
                      </a:r>
                      <a:r>
                        <a:rPr lang="en-IN" sz="1600" dirty="0"/>
                        <a:t>BRPL(110MW)</a:t>
                      </a:r>
                      <a:r>
                        <a:rPr lang="en-IN" sz="1600" baseline="0" dirty="0"/>
                        <a:t> </a:t>
                      </a:r>
                      <a:r>
                        <a:rPr lang="en-IN" sz="1600" dirty="0"/>
                        <a:t> BYPL(100 MW)  WBSEDCL(100 MW)</a:t>
                      </a:r>
                      <a:r>
                        <a:rPr lang="en-IN" sz="1600" baseline="0" dirty="0"/>
                        <a:t>  </a:t>
                      </a:r>
                      <a:r>
                        <a:rPr lang="en-IN" sz="1600" dirty="0"/>
                        <a:t>CSPDCL(400 MW)</a:t>
                      </a:r>
                    </a:p>
                  </a:txBody>
                  <a:tcPr/>
                </a:tc>
                <a:tc hMerge="1">
                  <a:txBody>
                    <a:bodyPr/>
                    <a:lstStyle/>
                    <a:p>
                      <a:pPr algn="ctr"/>
                      <a:endParaRPr lang="en-IN" sz="1600" dirty="0"/>
                    </a:p>
                  </a:txBody>
                  <a:tcPr/>
                </a:tc>
                <a:tc hMerge="1">
                  <a:txBody>
                    <a:bodyPr/>
                    <a:lstStyle/>
                    <a:p>
                      <a:pPr algn="ctr"/>
                      <a:endParaRPr lang="en-IN" sz="1600" dirty="0"/>
                    </a:p>
                  </a:txBody>
                  <a:tcPr/>
                </a:tc>
                <a:extLst>
                  <a:ext uri="{0D108BD9-81ED-4DB2-BD59-A6C34878D82A}">
                    <a16:rowId xmlns:a16="http://schemas.microsoft.com/office/drawing/2014/main" xmlns="" val="2769045274"/>
                  </a:ext>
                </a:extLst>
              </a:tr>
              <a:tr h="2479223">
                <a:tc>
                  <a:txBody>
                    <a:bodyPr/>
                    <a:lstStyle/>
                    <a:p>
                      <a:r>
                        <a:rPr lang="en-US" sz="1600" dirty="0"/>
                        <a:t>Progress Status</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1) Land: </a:t>
                      </a:r>
                      <a:r>
                        <a:rPr lang="en-US" sz="1600" dirty="0"/>
                        <a:t>Completed.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2) Supply:</a:t>
                      </a:r>
                      <a:r>
                        <a:rPr lang="en-US" sz="1600" b="1" baseline="0" dirty="0"/>
                        <a:t> </a:t>
                      </a:r>
                      <a:r>
                        <a:rPr lang="en-US" sz="1600" dirty="0"/>
                        <a:t>All materials delivered at site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3) Civil &amp; Erection works:</a:t>
                      </a:r>
                      <a:r>
                        <a:rPr lang="en-US" sz="1600" b="1" baseline="0" dirty="0"/>
                        <a:t> </a:t>
                      </a:r>
                      <a:r>
                        <a:rPr lang="en-US" sz="1600" dirty="0"/>
                        <a:t>The</a:t>
                      </a:r>
                      <a:r>
                        <a:rPr lang="en-US" sz="1600" baseline="0" dirty="0"/>
                        <a:t> </a:t>
                      </a:r>
                      <a:r>
                        <a:rPr lang="en-US" sz="1600" dirty="0"/>
                        <a:t>completion of Project is aligned with Connectivity.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4)Connectivity:</a:t>
                      </a:r>
                      <a:r>
                        <a:rPr lang="en-US" sz="1600" b="1" baseline="0" dirty="0"/>
                        <a:t> </a:t>
                      </a:r>
                      <a:r>
                        <a:rPr lang="en-US" sz="1600" dirty="0"/>
                        <a:t>Expected by Sept 2025 as per HPD</a:t>
                      </a:r>
                      <a:endParaRPr lang="en-US" sz="160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effectLst/>
                          <a:latin typeface="+mn-lt"/>
                          <a:ea typeface="+mn-ea"/>
                          <a:cs typeface="+mn-cs"/>
                        </a:rPr>
                        <a:t>1) Land: </a:t>
                      </a:r>
                      <a:r>
                        <a:rPr lang="en-US" sz="1600" b="0" kern="1200" dirty="0">
                          <a:solidFill>
                            <a:schemeClr val="dk1"/>
                          </a:solidFill>
                          <a:effectLst/>
                          <a:latin typeface="+mn-lt"/>
                          <a:ea typeface="+mn-ea"/>
                          <a:cs typeface="+mn-cs"/>
                        </a:rPr>
                        <a:t>Acquisition</a:t>
                      </a:r>
                      <a:r>
                        <a:rPr lang="en-US" sz="1600" b="0" kern="1200" baseline="0" dirty="0">
                          <a:solidFill>
                            <a:schemeClr val="dk1"/>
                          </a:solidFill>
                          <a:effectLst/>
                          <a:latin typeface="+mn-lt"/>
                          <a:ea typeface="+mn-ea"/>
                          <a:cs typeface="+mn-cs"/>
                        </a:rPr>
                        <a:t> </a:t>
                      </a:r>
                      <a:r>
                        <a:rPr lang="en-US" sz="1600" kern="1200" dirty="0">
                          <a:solidFill>
                            <a:schemeClr val="dk1"/>
                          </a:solidFill>
                          <a:effectLst/>
                          <a:latin typeface="+mn-lt"/>
                          <a:ea typeface="+mn-ea"/>
                          <a:cs typeface="+mn-cs"/>
                        </a:rPr>
                        <a:t>Completed.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effectLst/>
                          <a:latin typeface="+mn-lt"/>
                          <a:ea typeface="+mn-ea"/>
                          <a:cs typeface="+mn-cs"/>
                        </a:rPr>
                        <a:t>2)</a:t>
                      </a:r>
                      <a:r>
                        <a:rPr lang="en-US" sz="1600" b="1" kern="1200" baseline="0" dirty="0">
                          <a:solidFill>
                            <a:schemeClr val="dk1"/>
                          </a:solidFill>
                          <a:effectLst/>
                          <a:latin typeface="+mn-lt"/>
                          <a:ea typeface="+mn-ea"/>
                          <a:cs typeface="+mn-cs"/>
                        </a:rPr>
                        <a:t> </a:t>
                      </a:r>
                      <a:r>
                        <a:rPr lang="en-US" sz="1600" b="1" kern="1200" dirty="0">
                          <a:solidFill>
                            <a:schemeClr val="dk1"/>
                          </a:solidFill>
                          <a:effectLst/>
                          <a:latin typeface="+mn-lt"/>
                          <a:ea typeface="+mn-ea"/>
                          <a:cs typeface="+mn-cs"/>
                        </a:rPr>
                        <a:t>Supply: </a:t>
                      </a:r>
                      <a:r>
                        <a:rPr lang="en-US" sz="1600" kern="1200" dirty="0">
                          <a:solidFill>
                            <a:schemeClr val="dk1"/>
                          </a:solidFill>
                          <a:effectLst/>
                          <a:latin typeface="+mn-lt"/>
                          <a:ea typeface="+mn-ea"/>
                          <a:cs typeface="+mn-cs"/>
                        </a:rPr>
                        <a:t>All materials delivered at site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effectLst/>
                          <a:latin typeface="+mn-lt"/>
                          <a:ea typeface="+mn-ea"/>
                          <a:cs typeface="+mn-cs"/>
                        </a:rPr>
                        <a:t>3) </a:t>
                      </a:r>
                      <a:r>
                        <a:rPr lang="en-US" sz="1600" b="1" kern="1200" dirty="0">
                          <a:solidFill>
                            <a:schemeClr val="dk1"/>
                          </a:solidFill>
                          <a:effectLst/>
                          <a:latin typeface="+mn-lt"/>
                          <a:ea typeface="+mn-ea"/>
                          <a:cs typeface="+mn-cs"/>
                        </a:rPr>
                        <a:t>Civil &amp; Erection works: </a:t>
                      </a:r>
                      <a:r>
                        <a:rPr lang="en-US" sz="1600" b="0" kern="1200" dirty="0">
                          <a:solidFill>
                            <a:schemeClr val="dk1"/>
                          </a:solidFill>
                          <a:effectLst/>
                          <a:latin typeface="+mn-lt"/>
                          <a:ea typeface="+mn-ea"/>
                          <a:cs typeface="+mn-cs"/>
                        </a:rPr>
                        <a:t>C</a:t>
                      </a:r>
                      <a:r>
                        <a:rPr lang="en-US" sz="1600" kern="1200" dirty="0">
                          <a:solidFill>
                            <a:schemeClr val="dk1"/>
                          </a:solidFill>
                          <a:effectLst/>
                          <a:latin typeface="+mn-lt"/>
                          <a:ea typeface="+mn-ea"/>
                          <a:cs typeface="+mn-cs"/>
                        </a:rPr>
                        <a:t>ompletion of Project is aligned with Connectivity.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effectLst/>
                          <a:latin typeface="+mn-lt"/>
                          <a:ea typeface="+mn-ea"/>
                          <a:cs typeface="+mn-cs"/>
                        </a:rPr>
                        <a:t>4) </a:t>
                      </a:r>
                      <a:r>
                        <a:rPr lang="en-US" sz="1600" b="1" kern="1200" dirty="0">
                          <a:solidFill>
                            <a:schemeClr val="dk1"/>
                          </a:solidFill>
                          <a:effectLst/>
                          <a:latin typeface="+mn-lt"/>
                          <a:ea typeface="+mn-ea"/>
                          <a:cs typeface="+mn-cs"/>
                        </a:rPr>
                        <a:t>Connectivity:</a:t>
                      </a:r>
                      <a:r>
                        <a:rPr lang="en-US" sz="1600" kern="1200" dirty="0">
                          <a:solidFill>
                            <a:schemeClr val="dk1"/>
                          </a:solidFill>
                          <a:effectLst/>
                          <a:latin typeface="+mn-lt"/>
                          <a:ea typeface="+mn-ea"/>
                          <a:cs typeface="+mn-cs"/>
                        </a:rPr>
                        <a:t> Expected by 19.09.2025 as per 33</a:t>
                      </a:r>
                      <a:r>
                        <a:rPr lang="en-US" sz="1600" kern="1200" baseline="30000" dirty="0">
                          <a:solidFill>
                            <a:schemeClr val="dk1"/>
                          </a:solidFill>
                          <a:effectLst/>
                          <a:latin typeface="+mn-lt"/>
                          <a:ea typeface="+mn-ea"/>
                          <a:cs typeface="+mn-cs"/>
                        </a:rPr>
                        <a:t>rd</a:t>
                      </a:r>
                      <a:r>
                        <a:rPr lang="en-US" sz="1600" kern="1200" dirty="0">
                          <a:solidFill>
                            <a:schemeClr val="dk1"/>
                          </a:solidFill>
                          <a:effectLst/>
                          <a:latin typeface="+mn-lt"/>
                          <a:ea typeface="+mn-ea"/>
                          <a:cs typeface="+mn-cs"/>
                        </a:rPr>
                        <a:t> JCC Mar’24</a:t>
                      </a:r>
                    </a:p>
                  </a:txBody>
                  <a:tcPr/>
                </a:tc>
                <a:tc>
                  <a:txBody>
                    <a:bodyPr/>
                    <a:lstStyle/>
                    <a:p>
                      <a:pPr marL="0" indent="0" algn="l">
                        <a:buFont typeface="Arial" panose="020B0604020202020204" pitchFamily="34" charset="0"/>
                        <a:buNone/>
                      </a:pPr>
                      <a:r>
                        <a:rPr lang="en-IN" sz="1600" dirty="0"/>
                        <a:t>Progress is stall since HPD</a:t>
                      </a:r>
                      <a:r>
                        <a:rPr lang="en-IN" sz="1600" baseline="0" dirty="0"/>
                        <a:t> submitted PPA termination notice, SECI denied the same</a:t>
                      </a:r>
                    </a:p>
                    <a:p>
                      <a:pPr marL="0" indent="0" algn="l">
                        <a:buFont typeface="Arial" panose="020B0604020202020204" pitchFamily="34" charset="0"/>
                        <a:buNone/>
                      </a:pPr>
                      <a:endParaRPr lang="en-IN" sz="1600" baseline="0" dirty="0"/>
                    </a:p>
                    <a:p>
                      <a:pPr marL="0" indent="0" algn="l">
                        <a:buFont typeface="Arial" panose="020B0604020202020204" pitchFamily="34" charset="0"/>
                        <a:buNone/>
                      </a:pPr>
                      <a:r>
                        <a:rPr lang="en-IN" sz="1600" baseline="0" dirty="0"/>
                        <a:t>DRC submitted recommendations on the matter to MNRE.</a:t>
                      </a:r>
                    </a:p>
                    <a:p>
                      <a:pPr marL="0" indent="0" algn="l">
                        <a:buFont typeface="Arial" panose="020B0604020202020204" pitchFamily="34" charset="0"/>
                        <a:buNone/>
                      </a:pPr>
                      <a:endParaRPr lang="en-IN" sz="1600" baseline="0" dirty="0"/>
                    </a:p>
                    <a:p>
                      <a:pPr marL="0" indent="0" algn="l">
                        <a:buFont typeface="Arial" panose="020B0604020202020204" pitchFamily="34" charset="0"/>
                        <a:buNone/>
                      </a:pPr>
                      <a:r>
                        <a:rPr lang="en-IN" sz="1600" baseline="0" dirty="0"/>
                        <a:t>Legal opinion is sought. Approval is under process</a:t>
                      </a:r>
                    </a:p>
                  </a:txBody>
                  <a:tcPr/>
                </a:tc>
                <a:extLst>
                  <a:ext uri="{0D108BD9-81ED-4DB2-BD59-A6C34878D82A}">
                    <a16:rowId xmlns:a16="http://schemas.microsoft.com/office/drawing/2014/main" xmlns="" val="3935911127"/>
                  </a:ext>
                </a:extLst>
              </a:tr>
            </a:tbl>
          </a:graphicData>
        </a:graphic>
      </p:graphicFrame>
      <p:sp>
        <p:nvSpPr>
          <p:cNvPr id="3" name="TextBox 2"/>
          <p:cNvSpPr txBox="1"/>
          <p:nvPr/>
        </p:nvSpPr>
        <p:spPr>
          <a:xfrm>
            <a:off x="65315" y="6590417"/>
            <a:ext cx="10470383" cy="307777"/>
          </a:xfrm>
          <a:prstGeom prst="rect">
            <a:avLst/>
          </a:prstGeom>
          <a:noFill/>
        </p:spPr>
        <p:txBody>
          <a:bodyPr wrap="square" rtlCol="0">
            <a:spAutoFit/>
          </a:bodyPr>
          <a:lstStyle/>
          <a:p>
            <a:r>
              <a:rPr lang="en-IN" sz="1400" dirty="0"/>
              <a:t>*Revised SCD is Actual date of LTOA + 60 Days        ** Revised SCD is Actual date of LTOA     S:Solar     W:Wind     ESS: Energy Storage</a:t>
            </a:r>
          </a:p>
        </p:txBody>
      </p:sp>
      <p:sp>
        <p:nvSpPr>
          <p:cNvPr id="4" name="TextBox 3">
            <a:hlinkClick r:id="rId2" action="ppaction://hlinksldjump"/>
            <a:extLst>
              <a:ext uri="{FF2B5EF4-FFF2-40B4-BE49-F238E27FC236}">
                <a16:creationId xmlns:a16="http://schemas.microsoft.com/office/drawing/2014/main" xmlns="" id="{F451BB22-7EB3-99F9-9DAB-84EE3446452C}"/>
              </a:ext>
            </a:extLst>
          </p:cNvPr>
          <p:cNvSpPr txBox="1"/>
          <p:nvPr/>
        </p:nvSpPr>
        <p:spPr>
          <a:xfrm>
            <a:off x="5452782" y="6077154"/>
            <a:ext cx="2353236" cy="461665"/>
          </a:xfrm>
          <a:prstGeom prst="rect">
            <a:avLst/>
          </a:prstGeom>
          <a:noFill/>
        </p:spPr>
        <p:txBody>
          <a:bodyPr wrap="square" rtlCol="0">
            <a:spAutoFit/>
          </a:bodyPr>
          <a:lstStyle/>
          <a:p>
            <a:r>
              <a:rPr lang="en-IN" sz="2400" b="1" dirty="0">
                <a:solidFill>
                  <a:schemeClr val="accent1"/>
                </a:solidFill>
              </a:rPr>
              <a:t>BACK</a:t>
            </a:r>
          </a:p>
        </p:txBody>
      </p:sp>
    </p:spTree>
    <p:extLst>
      <p:ext uri="{BB962C8B-B14F-4D97-AF65-F5344CB8AC3E}">
        <p14:creationId xmlns:p14="http://schemas.microsoft.com/office/powerpoint/2010/main" val="1773437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4E240C-85DA-463B-B3F9-CC72A5F6B45A}"/>
              </a:ext>
            </a:extLst>
          </p:cNvPr>
          <p:cNvSpPr>
            <a:spLocks noGrp="1"/>
          </p:cNvSpPr>
          <p:nvPr>
            <p:ph type="title"/>
          </p:nvPr>
        </p:nvSpPr>
        <p:spPr>
          <a:xfrm>
            <a:off x="404905" y="0"/>
            <a:ext cx="10515600" cy="567382"/>
          </a:xfrm>
        </p:spPr>
        <p:txBody>
          <a:bodyPr>
            <a:noAutofit/>
          </a:bodyPr>
          <a:lstStyle/>
          <a:p>
            <a:pPr algn="ctr"/>
            <a:r>
              <a:rPr lang="en-US" sz="2800" b="1" u="sng" dirty="0">
                <a:solidFill>
                  <a:srgbClr val="0070C0"/>
                </a:solidFill>
                <a:latin typeface="+mn-lt"/>
              </a:rPr>
              <a:t>1200 MW Hybrid Power Projects (Tranche-IV)</a:t>
            </a:r>
            <a:endParaRPr lang="en-US" sz="2800" dirty="0">
              <a:solidFill>
                <a:srgbClr val="0070C0"/>
              </a:solidFill>
              <a:latin typeface="+mn-lt"/>
            </a:endParaRPr>
          </a:p>
        </p:txBody>
      </p:sp>
      <p:graphicFrame>
        <p:nvGraphicFramePr>
          <p:cNvPr id="5" name="Table 4">
            <a:extLst>
              <a:ext uri="{FF2B5EF4-FFF2-40B4-BE49-F238E27FC236}">
                <a16:creationId xmlns:a16="http://schemas.microsoft.com/office/drawing/2014/main" xmlns="" id="{DC87EABA-AA71-4B4E-BAED-62DB76BBCBB5}"/>
              </a:ext>
            </a:extLst>
          </p:cNvPr>
          <p:cNvGraphicFramePr>
            <a:graphicFrameLocks noGrp="1"/>
          </p:cNvGraphicFramePr>
          <p:nvPr/>
        </p:nvGraphicFramePr>
        <p:xfrm>
          <a:off x="0" y="442265"/>
          <a:ext cx="12129245" cy="4948989"/>
        </p:xfrm>
        <a:graphic>
          <a:graphicData uri="http://schemas.openxmlformats.org/drawingml/2006/table">
            <a:tbl>
              <a:tblPr firstRow="1" bandRow="1">
                <a:tableStyleId>{5C22544A-7EE6-4342-B048-85BDC9FD1C3A}</a:tableStyleId>
              </a:tblPr>
              <a:tblGrid>
                <a:gridCol w="1251020">
                  <a:extLst>
                    <a:ext uri="{9D8B030D-6E8A-4147-A177-3AD203B41FA5}">
                      <a16:colId xmlns:a16="http://schemas.microsoft.com/office/drawing/2014/main" xmlns="" val="3457265272"/>
                    </a:ext>
                  </a:extLst>
                </a:gridCol>
                <a:gridCol w="2908998">
                  <a:extLst>
                    <a:ext uri="{9D8B030D-6E8A-4147-A177-3AD203B41FA5}">
                      <a16:colId xmlns:a16="http://schemas.microsoft.com/office/drawing/2014/main" xmlns="" val="1543020089"/>
                    </a:ext>
                  </a:extLst>
                </a:gridCol>
                <a:gridCol w="2662813">
                  <a:extLst>
                    <a:ext uri="{9D8B030D-6E8A-4147-A177-3AD203B41FA5}">
                      <a16:colId xmlns:a16="http://schemas.microsoft.com/office/drawing/2014/main" xmlns="" val="20002"/>
                    </a:ext>
                  </a:extLst>
                </a:gridCol>
                <a:gridCol w="2560671">
                  <a:extLst>
                    <a:ext uri="{9D8B030D-6E8A-4147-A177-3AD203B41FA5}">
                      <a16:colId xmlns:a16="http://schemas.microsoft.com/office/drawing/2014/main" xmlns="" val="20003"/>
                    </a:ext>
                  </a:extLst>
                </a:gridCol>
                <a:gridCol w="2745743">
                  <a:extLst>
                    <a:ext uri="{9D8B030D-6E8A-4147-A177-3AD203B41FA5}">
                      <a16:colId xmlns:a16="http://schemas.microsoft.com/office/drawing/2014/main" xmlns="" val="101287024"/>
                    </a:ext>
                  </a:extLst>
                </a:gridCol>
              </a:tblGrid>
              <a:tr h="375430">
                <a:tc>
                  <a:txBody>
                    <a:bodyPr/>
                    <a:lstStyle/>
                    <a:p>
                      <a:r>
                        <a:rPr lang="en-US" sz="1600" dirty="0"/>
                        <a:t>Description</a:t>
                      </a:r>
                      <a:endParaRPr lang="en-IN" sz="1600" dirty="0"/>
                    </a:p>
                  </a:txBody>
                  <a:tcPr/>
                </a:tc>
                <a:tc>
                  <a:txBody>
                    <a:bodyPr/>
                    <a:lstStyle/>
                    <a:p>
                      <a:pPr algn="ctr"/>
                      <a:r>
                        <a:rPr lang="en-US" sz="1600" dirty="0"/>
                        <a:t>HPD-1</a:t>
                      </a:r>
                      <a:endParaRPr lang="en-IN" sz="1600" dirty="0"/>
                    </a:p>
                  </a:txBody>
                  <a:tcPr/>
                </a:tc>
                <a:tc>
                  <a:txBody>
                    <a:bodyPr/>
                    <a:lstStyle/>
                    <a:p>
                      <a:pPr algn="ctr"/>
                      <a:r>
                        <a:rPr lang="en-US" sz="1600" dirty="0"/>
                        <a:t>HPD-2</a:t>
                      </a:r>
                      <a:endParaRPr lang="en-IN" sz="1600" dirty="0"/>
                    </a:p>
                  </a:txBody>
                  <a:tcPr/>
                </a:tc>
                <a:tc>
                  <a:txBody>
                    <a:bodyPr/>
                    <a:lstStyle/>
                    <a:p>
                      <a:pPr algn="ctr"/>
                      <a:r>
                        <a:rPr lang="en-IN" sz="1600" dirty="0"/>
                        <a:t>HPD-3</a:t>
                      </a:r>
                    </a:p>
                  </a:txBody>
                  <a:tcPr/>
                </a:tc>
                <a:tc>
                  <a:txBody>
                    <a:bodyPr/>
                    <a:lstStyle/>
                    <a:p>
                      <a:pPr algn="ctr"/>
                      <a:r>
                        <a:rPr lang="en-US" sz="1600" dirty="0"/>
                        <a:t>HPD-4</a:t>
                      </a:r>
                      <a:endParaRPr lang="en-IN" sz="1600" dirty="0"/>
                    </a:p>
                  </a:txBody>
                  <a:tcPr/>
                </a:tc>
                <a:extLst>
                  <a:ext uri="{0D108BD9-81ED-4DB2-BD59-A6C34878D82A}">
                    <a16:rowId xmlns:a16="http://schemas.microsoft.com/office/drawing/2014/main" xmlns="" val="3121232122"/>
                  </a:ext>
                </a:extLst>
              </a:tr>
              <a:tr h="299986">
                <a:tc>
                  <a:txBody>
                    <a:bodyPr/>
                    <a:lstStyle/>
                    <a:p>
                      <a:r>
                        <a:rPr lang="en-US" sz="1600" dirty="0"/>
                        <a:t>Name</a:t>
                      </a:r>
                      <a:endParaRPr lang="en-IN" sz="1600" dirty="0"/>
                    </a:p>
                  </a:txBody>
                  <a:tcPr/>
                </a:tc>
                <a:tc>
                  <a:txBody>
                    <a:bodyPr/>
                    <a:lstStyle/>
                    <a:p>
                      <a:pPr algn="ctr"/>
                      <a:r>
                        <a:rPr lang="en-IN" sz="1600" dirty="0" err="1"/>
                        <a:t>Kotuma</a:t>
                      </a:r>
                      <a:endParaRPr lang="en-IN" sz="1600" dirty="0"/>
                    </a:p>
                  </a:txBody>
                  <a:tcPr/>
                </a:tc>
                <a:tc>
                  <a:txBody>
                    <a:bodyPr/>
                    <a:lstStyle/>
                    <a:p>
                      <a:pPr algn="ctr"/>
                      <a:r>
                        <a:rPr lang="en-US" sz="1600" dirty="0"/>
                        <a:t>NLC</a:t>
                      </a:r>
                      <a:r>
                        <a:rPr lang="en-US" sz="1600" baseline="0" dirty="0"/>
                        <a:t> </a:t>
                      </a:r>
                      <a:endParaRPr lang="en-IN" sz="1600" dirty="0"/>
                    </a:p>
                  </a:txBody>
                  <a:tcPr/>
                </a:tc>
                <a:tc>
                  <a:txBody>
                    <a:bodyPr/>
                    <a:lstStyle/>
                    <a:p>
                      <a:pPr marL="0" algn="ctr" defTabSz="914400" rtl="0" eaLnBrk="1" latinLnBrk="0" hangingPunct="1"/>
                      <a:r>
                        <a:rPr lang="en-IN" sz="1600" kern="1200" dirty="0">
                          <a:solidFill>
                            <a:schemeClr val="dk1"/>
                          </a:solidFill>
                          <a:latin typeface="+mn-lt"/>
                          <a:ea typeface="+mn-ea"/>
                          <a:cs typeface="+mn-cs"/>
                        </a:rPr>
                        <a:t>NTPC REL</a:t>
                      </a:r>
                    </a:p>
                  </a:txBody>
                  <a:tcPr/>
                </a:tc>
                <a:tc>
                  <a:txBody>
                    <a:bodyPr/>
                    <a:lstStyle/>
                    <a:p>
                      <a:pPr algn="ctr"/>
                      <a:r>
                        <a:rPr lang="en-IN" sz="1600" dirty="0"/>
                        <a:t>Project Ten</a:t>
                      </a:r>
                    </a:p>
                  </a:txBody>
                  <a:tcPr/>
                </a:tc>
                <a:extLst>
                  <a:ext uri="{0D108BD9-81ED-4DB2-BD59-A6C34878D82A}">
                    <a16:rowId xmlns:a16="http://schemas.microsoft.com/office/drawing/2014/main" xmlns="" val="4232431916"/>
                  </a:ext>
                </a:extLst>
              </a:tr>
              <a:tr h="342335">
                <a:tc>
                  <a:txBody>
                    <a:bodyPr/>
                    <a:lstStyle/>
                    <a:p>
                      <a:r>
                        <a:rPr lang="en-US" sz="1600" dirty="0"/>
                        <a:t>Award. Capacity</a:t>
                      </a:r>
                      <a:endParaRPr lang="en-IN" sz="1600" dirty="0"/>
                    </a:p>
                  </a:txBody>
                  <a:tcPr/>
                </a:tc>
                <a:tc>
                  <a:txBody>
                    <a:bodyPr/>
                    <a:lstStyle/>
                    <a:p>
                      <a:pPr algn="ctr"/>
                      <a:r>
                        <a:rPr lang="en-US" sz="1600" dirty="0"/>
                        <a:t>150 MW (S:</a:t>
                      </a:r>
                      <a:r>
                        <a:rPr lang="en-US" sz="1600" baseline="0" dirty="0"/>
                        <a:t> 100</a:t>
                      </a:r>
                      <a:r>
                        <a:rPr lang="en-US" sz="1600" dirty="0"/>
                        <a:t>MW</a:t>
                      </a:r>
                      <a:r>
                        <a:rPr lang="en-US" sz="1600" baseline="0" dirty="0"/>
                        <a:t>  W:50</a:t>
                      </a:r>
                      <a:r>
                        <a:rPr lang="en-US" sz="1600" dirty="0"/>
                        <a:t>MW )</a:t>
                      </a:r>
                      <a:endParaRPr lang="en-IN" sz="1600" dirty="0"/>
                    </a:p>
                  </a:txBody>
                  <a:tcPr/>
                </a:tc>
                <a:tc>
                  <a:txBody>
                    <a:bodyPr/>
                    <a:lstStyle/>
                    <a:p>
                      <a:pPr algn="ctr"/>
                      <a:r>
                        <a:rPr lang="de-DE" sz="1600" dirty="0"/>
                        <a:t>150 MW (S:100 MW </a:t>
                      </a:r>
                      <a:r>
                        <a:rPr lang="de-DE" sz="1600" baseline="0" dirty="0"/>
                        <a:t> </a:t>
                      </a:r>
                      <a:r>
                        <a:rPr lang="de-DE" sz="1600" dirty="0"/>
                        <a:t>W:50 MW)</a:t>
                      </a:r>
                      <a:endParaRPr lang="en-IN" sz="1600" dirty="0"/>
                    </a:p>
                  </a:txBody>
                  <a:tcPr/>
                </a:tc>
                <a:tc>
                  <a:txBody>
                    <a:bodyPr/>
                    <a:lstStyle/>
                    <a:p>
                      <a:pPr marL="0" algn="ctr" defTabSz="914400" rtl="0" eaLnBrk="1" latinLnBrk="0" hangingPunct="1"/>
                      <a:r>
                        <a:rPr lang="de-DE" sz="1600" kern="1200" dirty="0">
                          <a:solidFill>
                            <a:schemeClr val="dk1"/>
                          </a:solidFill>
                          <a:latin typeface="+mn-lt"/>
                          <a:ea typeface="+mn-ea"/>
                          <a:cs typeface="+mn-cs"/>
                        </a:rPr>
                        <a:t>450 MW (S:300 MW  W:150 MW)</a:t>
                      </a:r>
                      <a:endParaRPr lang="en-IN" sz="1600" kern="1200" dirty="0">
                        <a:solidFill>
                          <a:schemeClr val="dk1"/>
                        </a:solidFill>
                        <a:latin typeface="+mn-lt"/>
                        <a:ea typeface="+mn-ea"/>
                        <a:cs typeface="+mn-cs"/>
                      </a:endParaRPr>
                    </a:p>
                  </a:txBody>
                  <a:tcPr/>
                </a:tc>
                <a:tc>
                  <a:txBody>
                    <a:bodyPr/>
                    <a:lstStyle/>
                    <a:p>
                      <a:pPr algn="ctr"/>
                      <a:r>
                        <a:rPr lang="de-DE" sz="1600" dirty="0"/>
                        <a:t>450 MW (S:400 MW </a:t>
                      </a:r>
                      <a:r>
                        <a:rPr lang="de-DE" sz="1600" baseline="0" dirty="0"/>
                        <a:t> </a:t>
                      </a:r>
                      <a:r>
                        <a:rPr lang="de-DE" sz="1600" dirty="0"/>
                        <a:t>W:150 MW) </a:t>
                      </a:r>
                      <a:endParaRPr lang="en-IN" sz="1600" dirty="0"/>
                    </a:p>
                  </a:txBody>
                  <a:tcPr/>
                </a:tc>
                <a:extLst>
                  <a:ext uri="{0D108BD9-81ED-4DB2-BD59-A6C34878D82A}">
                    <a16:rowId xmlns:a16="http://schemas.microsoft.com/office/drawing/2014/main" xmlns="" val="3164120266"/>
                  </a:ext>
                </a:extLst>
              </a:tr>
              <a:tr h="375430">
                <a:tc>
                  <a:txBody>
                    <a:bodyPr/>
                    <a:lstStyle/>
                    <a:p>
                      <a:r>
                        <a:rPr lang="en-US" sz="1600" dirty="0"/>
                        <a:t>Tariff</a:t>
                      </a:r>
                      <a:endParaRPr lang="en-IN" sz="1600" dirty="0"/>
                    </a:p>
                  </a:txBody>
                  <a:tcPr/>
                </a:tc>
                <a:tc>
                  <a:txBody>
                    <a:bodyPr/>
                    <a:lstStyle/>
                    <a:p>
                      <a:pPr algn="ctr"/>
                      <a:r>
                        <a:rPr lang="en-IN" sz="1600" dirty="0" err="1"/>
                        <a:t>Rs</a:t>
                      </a:r>
                      <a:r>
                        <a:rPr lang="en-IN" sz="1600" dirty="0"/>
                        <a:t>. 2.35/kWh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dirty="0" err="1"/>
                        <a:t>Rs</a:t>
                      </a:r>
                      <a:r>
                        <a:rPr lang="en-IN" sz="1600" dirty="0"/>
                        <a:t>. 2.34/kWh</a:t>
                      </a:r>
                    </a:p>
                  </a:txBody>
                  <a:tcPr/>
                </a:tc>
                <a:tc>
                  <a:txBody>
                    <a:bodyPr/>
                    <a:lstStyle/>
                    <a:p>
                      <a:pPr marL="0" algn="ctr" defTabSz="914400" rtl="0" eaLnBrk="1" latinLnBrk="0" hangingPunct="1"/>
                      <a:r>
                        <a:rPr lang="en-IN" sz="1600" kern="1200" dirty="0" err="1">
                          <a:solidFill>
                            <a:schemeClr val="dk1"/>
                          </a:solidFill>
                          <a:latin typeface="+mn-lt"/>
                          <a:ea typeface="+mn-ea"/>
                          <a:cs typeface="+mn-cs"/>
                        </a:rPr>
                        <a:t>Rs</a:t>
                      </a:r>
                      <a:r>
                        <a:rPr lang="en-IN" sz="1600" kern="1200" dirty="0">
                          <a:solidFill>
                            <a:schemeClr val="dk1"/>
                          </a:solidFill>
                          <a:latin typeface="+mn-lt"/>
                          <a:ea typeface="+mn-ea"/>
                          <a:cs typeface="+mn-cs"/>
                        </a:rPr>
                        <a:t>. 2.34/kWh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dirty="0" err="1"/>
                        <a:t>Rs</a:t>
                      </a:r>
                      <a:r>
                        <a:rPr lang="en-IN" sz="1600" dirty="0"/>
                        <a:t>. 2.34/kWh</a:t>
                      </a:r>
                    </a:p>
                  </a:txBody>
                  <a:tcPr/>
                </a:tc>
                <a:extLst>
                  <a:ext uri="{0D108BD9-81ED-4DB2-BD59-A6C34878D82A}">
                    <a16:rowId xmlns:a16="http://schemas.microsoft.com/office/drawing/2014/main" xmlns="" val="4070062287"/>
                  </a:ext>
                </a:extLst>
              </a:tr>
              <a:tr h="298050">
                <a:tc>
                  <a:txBody>
                    <a:bodyPr/>
                    <a:lstStyle/>
                    <a:p>
                      <a:r>
                        <a:rPr lang="en-US" sz="1600" dirty="0"/>
                        <a:t>Location</a:t>
                      </a:r>
                      <a:endParaRPr lang="en-IN" sz="1600" dirty="0"/>
                    </a:p>
                  </a:txBody>
                  <a:tcPr/>
                </a:tc>
                <a:tc>
                  <a:txBody>
                    <a:bodyPr/>
                    <a:lstStyle/>
                    <a:p>
                      <a:pPr algn="ctr"/>
                      <a:r>
                        <a:rPr lang="en-US" sz="1600" dirty="0"/>
                        <a:t>Rajasthan</a:t>
                      </a:r>
                      <a:endParaRPr lang="en-IN"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Rajasthan</a:t>
                      </a:r>
                      <a:endParaRPr lang="en-IN" sz="1600" dirty="0"/>
                    </a:p>
                  </a:txBody>
                  <a:tcPr/>
                </a:tc>
                <a:tc>
                  <a:txBody>
                    <a:bodyPr/>
                    <a:lstStyle/>
                    <a:p>
                      <a:pPr marL="0" algn="ctr" defTabSz="914400" rtl="0" eaLnBrk="1" latinLnBrk="0" hangingPunct="1"/>
                      <a:r>
                        <a:rPr lang="en-IN" sz="1600" kern="1200" dirty="0">
                          <a:solidFill>
                            <a:schemeClr val="dk1"/>
                          </a:solidFill>
                          <a:latin typeface="+mn-lt"/>
                          <a:ea typeface="+mn-ea"/>
                          <a:cs typeface="+mn-cs"/>
                        </a:rPr>
                        <a:t>Gujarat</a:t>
                      </a:r>
                    </a:p>
                  </a:txBody>
                  <a:tcPr/>
                </a:tc>
                <a:tc>
                  <a:txBody>
                    <a:bodyPr/>
                    <a:lstStyle/>
                    <a:p>
                      <a:pPr algn="ctr"/>
                      <a:r>
                        <a:rPr lang="en-US" sz="1600" dirty="0"/>
                        <a:t>Karnataka</a:t>
                      </a:r>
                      <a:endParaRPr lang="en-IN" sz="1600" dirty="0"/>
                    </a:p>
                  </a:txBody>
                  <a:tcPr/>
                </a:tc>
                <a:extLst>
                  <a:ext uri="{0D108BD9-81ED-4DB2-BD59-A6C34878D82A}">
                    <a16:rowId xmlns:a16="http://schemas.microsoft.com/office/drawing/2014/main" xmlns="" val="1573741020"/>
                  </a:ext>
                </a:extLst>
              </a:tr>
              <a:tr h="313406">
                <a:tc>
                  <a:txBody>
                    <a:bodyPr/>
                    <a:lstStyle/>
                    <a:p>
                      <a:r>
                        <a:rPr lang="en-US" sz="1600" dirty="0"/>
                        <a:t>Connectivity</a:t>
                      </a:r>
                      <a:endParaRPr lang="en-IN" sz="1600" dirty="0"/>
                    </a:p>
                  </a:txBody>
                  <a:tcPr/>
                </a:tc>
                <a:tc>
                  <a:txBody>
                    <a:bodyPr/>
                    <a:lstStyle/>
                    <a:p>
                      <a:pPr algn="ctr"/>
                      <a:r>
                        <a:rPr lang="en-US" sz="1600" b="0" kern="1200" dirty="0" err="1">
                          <a:solidFill>
                            <a:schemeClr val="tx1"/>
                          </a:solidFill>
                          <a:effectLst/>
                        </a:rPr>
                        <a:t>Fatehgarh</a:t>
                      </a:r>
                      <a:r>
                        <a:rPr lang="en-US" sz="1600" b="0" kern="1200" dirty="0">
                          <a:solidFill>
                            <a:schemeClr val="tx1"/>
                          </a:solidFill>
                          <a:effectLst/>
                        </a:rPr>
                        <a:t>-III,</a:t>
                      </a:r>
                      <a:r>
                        <a:rPr lang="en-US" sz="1600" b="0" kern="1200" baseline="0" dirty="0">
                          <a:solidFill>
                            <a:schemeClr val="tx1"/>
                          </a:solidFill>
                          <a:effectLst/>
                        </a:rPr>
                        <a:t> </a:t>
                      </a:r>
                      <a:r>
                        <a:rPr lang="en-US" sz="1600" b="0" kern="1200" baseline="0" dirty="0" err="1">
                          <a:solidFill>
                            <a:schemeClr val="tx1"/>
                          </a:solidFill>
                          <a:effectLst/>
                        </a:rPr>
                        <a:t>Gadag</a:t>
                      </a:r>
                      <a:endParaRPr lang="en-IN"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kern="1200" dirty="0" err="1">
                          <a:solidFill>
                            <a:schemeClr val="tx1"/>
                          </a:solidFill>
                          <a:effectLst/>
                        </a:rPr>
                        <a:t>Bhuj</a:t>
                      </a:r>
                      <a:endParaRPr lang="en-IN" sz="1600" dirty="0"/>
                    </a:p>
                  </a:txBody>
                  <a:tcPr/>
                </a:tc>
                <a:tc>
                  <a:txBody>
                    <a:bodyPr/>
                    <a:lstStyle/>
                    <a:p>
                      <a:pPr marL="0" algn="ctr" defTabSz="914400" rtl="0" eaLnBrk="1" latinLnBrk="0" hangingPunct="1"/>
                      <a:r>
                        <a:rPr lang="en-IN" sz="1600" kern="1200" dirty="0" err="1">
                          <a:solidFill>
                            <a:schemeClr val="dk1"/>
                          </a:solidFill>
                          <a:latin typeface="+mn-lt"/>
                          <a:ea typeface="+mn-ea"/>
                          <a:cs typeface="+mn-cs"/>
                        </a:rPr>
                        <a:t>Bhuj</a:t>
                      </a:r>
                      <a:r>
                        <a:rPr lang="en-IN" sz="1600" kern="1200" dirty="0">
                          <a:solidFill>
                            <a:schemeClr val="dk1"/>
                          </a:solidFill>
                          <a:latin typeface="+mn-lt"/>
                          <a:ea typeface="+mn-ea"/>
                          <a:cs typeface="+mn-cs"/>
                        </a:rPr>
                        <a:t>, </a:t>
                      </a:r>
                      <a:r>
                        <a:rPr lang="en-IN" sz="1600" kern="1200" dirty="0" err="1">
                          <a:solidFill>
                            <a:schemeClr val="dk1"/>
                          </a:solidFill>
                          <a:latin typeface="+mn-lt"/>
                          <a:ea typeface="+mn-ea"/>
                          <a:cs typeface="+mn-cs"/>
                        </a:rPr>
                        <a:t>Dayapar</a:t>
                      </a:r>
                      <a:r>
                        <a:rPr lang="en-IN" sz="1600" kern="1200" dirty="0">
                          <a:solidFill>
                            <a:schemeClr val="dk1"/>
                          </a:solidFill>
                          <a:latin typeface="+mn-lt"/>
                          <a:ea typeface="+mn-ea"/>
                          <a:cs typeface="+mn-cs"/>
                        </a:rPr>
                        <a:t>-I</a:t>
                      </a:r>
                    </a:p>
                  </a:txBody>
                  <a:tcPr/>
                </a:tc>
                <a:tc>
                  <a:txBody>
                    <a:bodyPr/>
                    <a:lstStyle/>
                    <a:p>
                      <a:pPr algn="ctr"/>
                      <a:r>
                        <a:rPr lang="en-US" sz="1600" b="0" kern="1200" dirty="0" err="1">
                          <a:solidFill>
                            <a:schemeClr val="tx1"/>
                          </a:solidFill>
                          <a:effectLst/>
                        </a:rPr>
                        <a:t>Pavagada</a:t>
                      </a:r>
                      <a:r>
                        <a:rPr lang="en-US" sz="1600" b="0" kern="1200" baseline="0" dirty="0">
                          <a:solidFill>
                            <a:schemeClr val="tx1"/>
                          </a:solidFill>
                          <a:effectLst/>
                        </a:rPr>
                        <a:t> and </a:t>
                      </a:r>
                      <a:r>
                        <a:rPr lang="en-US" sz="1600" b="0" kern="1200" baseline="0" dirty="0" err="1">
                          <a:solidFill>
                            <a:schemeClr val="tx1"/>
                          </a:solidFill>
                          <a:effectLst/>
                        </a:rPr>
                        <a:t>Koppal</a:t>
                      </a:r>
                      <a:endParaRPr lang="en-IN" sz="1600" dirty="0"/>
                    </a:p>
                  </a:txBody>
                  <a:tcPr/>
                </a:tc>
                <a:extLst>
                  <a:ext uri="{0D108BD9-81ED-4DB2-BD59-A6C34878D82A}">
                    <a16:rowId xmlns:a16="http://schemas.microsoft.com/office/drawing/2014/main" xmlns="" val="744101205"/>
                  </a:ext>
                </a:extLst>
              </a:tr>
              <a:tr h="304697">
                <a:tc>
                  <a:txBody>
                    <a:bodyPr/>
                    <a:lstStyle/>
                    <a:p>
                      <a:r>
                        <a:rPr lang="en-US" sz="1600" b="0" kern="1200" dirty="0" err="1">
                          <a:solidFill>
                            <a:schemeClr val="tx1"/>
                          </a:solidFill>
                          <a:effectLst/>
                        </a:rPr>
                        <a:t>Effc</a:t>
                      </a:r>
                      <a:r>
                        <a:rPr lang="en-US" sz="1600" b="0" kern="1200" dirty="0">
                          <a:solidFill>
                            <a:schemeClr val="tx1"/>
                          </a:solidFill>
                          <a:effectLst/>
                        </a:rPr>
                        <a:t>. date of PPA </a:t>
                      </a:r>
                      <a:endParaRPr lang="en-IN" sz="1600" b="0" dirty="0"/>
                    </a:p>
                  </a:txBody>
                  <a:tcPr/>
                </a:tc>
                <a:tc>
                  <a:txBody>
                    <a:bodyPr/>
                    <a:lstStyle/>
                    <a:p>
                      <a:pPr algn="ctr"/>
                      <a:r>
                        <a:rPr lang="en-IN" sz="1600" dirty="0"/>
                        <a:t>28.06.2022</a:t>
                      </a:r>
                    </a:p>
                  </a:txBody>
                  <a:tcPr/>
                </a:tc>
                <a:tc>
                  <a:txBody>
                    <a:bodyPr/>
                    <a:lstStyle/>
                    <a:p>
                      <a:pPr algn="ctr"/>
                      <a:r>
                        <a:rPr lang="en-IN" sz="1600" dirty="0"/>
                        <a:t>28.06.2022</a:t>
                      </a:r>
                    </a:p>
                  </a:txBody>
                  <a:tcPr/>
                </a:tc>
                <a:tc>
                  <a:txBody>
                    <a:bodyPr/>
                    <a:lstStyle/>
                    <a:p>
                      <a:pPr marL="0" algn="ctr" defTabSz="914400" rtl="0" eaLnBrk="1" latinLnBrk="0" hangingPunct="1"/>
                      <a:r>
                        <a:rPr lang="en-IN" sz="1600" kern="1200" dirty="0">
                          <a:solidFill>
                            <a:schemeClr val="dk1"/>
                          </a:solidFill>
                          <a:latin typeface="+mn-lt"/>
                          <a:ea typeface="+mn-ea"/>
                          <a:cs typeface="+mn-cs"/>
                        </a:rPr>
                        <a:t>28.06.2022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dirty="0"/>
                        <a:t>28.06.2022</a:t>
                      </a:r>
                    </a:p>
                  </a:txBody>
                  <a:tcPr/>
                </a:tc>
                <a:extLst>
                  <a:ext uri="{0D108BD9-81ED-4DB2-BD59-A6C34878D82A}">
                    <a16:rowId xmlns:a16="http://schemas.microsoft.com/office/drawing/2014/main" xmlns="" val="2007871312"/>
                  </a:ext>
                </a:extLst>
              </a:tr>
              <a:tr h="321109">
                <a:tc>
                  <a:txBody>
                    <a:bodyPr/>
                    <a:lstStyle/>
                    <a:p>
                      <a:r>
                        <a:rPr lang="en-US" sz="1600" b="0" kern="1200" dirty="0" err="1">
                          <a:solidFill>
                            <a:schemeClr val="tx1"/>
                          </a:solidFill>
                          <a:effectLst/>
                        </a:rPr>
                        <a:t>Shed.FC</a:t>
                      </a:r>
                      <a:r>
                        <a:rPr lang="en-US" sz="1600" b="0" kern="1200" dirty="0">
                          <a:solidFill>
                            <a:schemeClr val="tx1"/>
                          </a:solidFill>
                          <a:effectLst/>
                        </a:rPr>
                        <a:t> / Actual</a:t>
                      </a:r>
                      <a:endParaRPr lang="en-IN" sz="1600" b="0" dirty="0"/>
                    </a:p>
                  </a:txBody>
                  <a:tcPr/>
                </a:tc>
                <a:tc>
                  <a:txBody>
                    <a:bodyPr/>
                    <a:lstStyle/>
                    <a:p>
                      <a:pPr algn="ctr"/>
                      <a:r>
                        <a:rPr lang="en-IN" sz="1600" dirty="0"/>
                        <a:t>Revised</a:t>
                      </a:r>
                      <a:r>
                        <a:rPr lang="en-IN" sz="1600" baseline="0" dirty="0"/>
                        <a:t>: </a:t>
                      </a:r>
                      <a:r>
                        <a:rPr lang="en-IN" sz="1600" dirty="0"/>
                        <a:t>07.12.2023 (on time)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600" dirty="0"/>
                        <a:t> Revised</a:t>
                      </a:r>
                      <a:r>
                        <a:rPr lang="en-IN" sz="1600" baseline="0" dirty="0"/>
                        <a:t>: </a:t>
                      </a:r>
                      <a:r>
                        <a:rPr lang="en-IN" sz="1600" dirty="0"/>
                        <a:t>07.12.2023 (on time)</a:t>
                      </a:r>
                    </a:p>
                    <a:p>
                      <a:pPr algn="ctr"/>
                      <a:endParaRPr lang="en-IN" sz="16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600" kern="1200" dirty="0">
                          <a:solidFill>
                            <a:schemeClr val="dk1"/>
                          </a:solidFill>
                          <a:latin typeface="+mn-lt"/>
                          <a:ea typeface="+mn-ea"/>
                          <a:cs typeface="+mn-cs"/>
                        </a:rPr>
                        <a:t>Revised: 07.12.2023 (on time)</a:t>
                      </a:r>
                    </a:p>
                    <a:p>
                      <a:endParaRPr lang="en-IN"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600" dirty="0"/>
                        <a:t>Revised</a:t>
                      </a:r>
                      <a:r>
                        <a:rPr lang="en-IN" sz="1600" baseline="0" dirty="0"/>
                        <a:t>: </a:t>
                      </a:r>
                      <a:r>
                        <a:rPr lang="en-IN" sz="1600" dirty="0"/>
                        <a:t>07.12.2023 (on time)</a:t>
                      </a:r>
                    </a:p>
                  </a:txBody>
                  <a:tcPr/>
                </a:tc>
                <a:extLst>
                  <a:ext uri="{0D108BD9-81ED-4DB2-BD59-A6C34878D82A}">
                    <a16:rowId xmlns:a16="http://schemas.microsoft.com/office/drawing/2014/main" xmlns="" val="195578539"/>
                  </a:ext>
                </a:extLst>
              </a:tr>
              <a:tr h="601489">
                <a:tc>
                  <a:txBody>
                    <a:bodyPr/>
                    <a:lstStyle/>
                    <a:p>
                      <a:r>
                        <a:rPr lang="en-US" sz="1600" b="0" kern="1200" dirty="0">
                          <a:solidFill>
                            <a:schemeClr val="tx1"/>
                          </a:solidFill>
                          <a:effectLst/>
                        </a:rPr>
                        <a:t>SCD / Revised</a:t>
                      </a:r>
                      <a:endParaRPr lang="en-IN" sz="1600" b="0" dirty="0"/>
                    </a:p>
                  </a:txBody>
                  <a:tcPr/>
                </a:tc>
                <a:tc>
                  <a:txBody>
                    <a:bodyPr/>
                    <a:lstStyle/>
                    <a:p>
                      <a:pPr algn="ctr"/>
                      <a:r>
                        <a:rPr lang="en-IN" sz="1600" dirty="0"/>
                        <a:t>Original: 28-12-2023</a:t>
                      </a:r>
                    </a:p>
                    <a:p>
                      <a:pPr algn="ctr"/>
                      <a:r>
                        <a:rPr lang="en-IN" sz="1600" dirty="0"/>
                        <a:t>Revised:</a:t>
                      </a:r>
                      <a:r>
                        <a:rPr lang="en-IN" sz="1600" baseline="0" dirty="0"/>
                        <a:t> 07.06.2024*</a:t>
                      </a:r>
                      <a:endParaRPr lang="en-IN" sz="1600" dirty="0"/>
                    </a:p>
                  </a:txBody>
                  <a:tcPr/>
                </a:tc>
                <a:tc>
                  <a:txBody>
                    <a:bodyPr/>
                    <a:lstStyle/>
                    <a:p>
                      <a:pPr algn="ctr"/>
                      <a:r>
                        <a:rPr lang="en-IN" sz="1600" dirty="0"/>
                        <a:t>Original: 28-12-2023</a:t>
                      </a:r>
                    </a:p>
                    <a:p>
                      <a:pPr algn="ctr"/>
                      <a:r>
                        <a:rPr lang="en-IN" sz="1600" dirty="0"/>
                        <a:t>Revised: 30.06.2025</a:t>
                      </a:r>
                      <a:r>
                        <a:rPr lang="en-IN" sz="1600" baseline="0" dirty="0"/>
                        <a:t> (LSD)</a:t>
                      </a:r>
                      <a:endParaRPr lang="en-IN" sz="16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600" kern="1200" dirty="0">
                          <a:solidFill>
                            <a:schemeClr val="dk1"/>
                          </a:solidFill>
                          <a:latin typeface="+mn-lt"/>
                          <a:ea typeface="+mn-ea"/>
                          <a:cs typeface="+mn-cs"/>
                        </a:rPr>
                        <a:t>Original: 28-12-2023</a:t>
                      </a:r>
                    </a:p>
                    <a:p>
                      <a:pPr marL="0" algn="ctr" defTabSz="914400" rtl="0" eaLnBrk="1" latinLnBrk="0" hangingPunct="1"/>
                      <a:r>
                        <a:rPr lang="en-IN" sz="1600" kern="1200" dirty="0">
                          <a:solidFill>
                            <a:schemeClr val="dk1"/>
                          </a:solidFill>
                          <a:latin typeface="+mn-lt"/>
                          <a:ea typeface="+mn-ea"/>
                          <a:cs typeface="+mn-cs"/>
                        </a:rPr>
                        <a:t>Revised: 31.03.2025</a:t>
                      </a:r>
                    </a:p>
                  </a:txBody>
                  <a:tcPr/>
                </a:tc>
                <a:tc>
                  <a:txBody>
                    <a:bodyPr/>
                    <a:lstStyle/>
                    <a:p>
                      <a:pPr algn="ctr"/>
                      <a:r>
                        <a:rPr lang="en-IN" sz="1600" dirty="0"/>
                        <a:t>Original: 28-12-2023</a:t>
                      </a:r>
                    </a:p>
                    <a:p>
                      <a:pPr marL="0" marR="0" indent="0" algn="ctr" defTabSz="914400" rtl="0" eaLnBrk="1" fontAlgn="auto" latinLnBrk="0" hangingPunct="1">
                        <a:lnSpc>
                          <a:spcPct val="100000"/>
                        </a:lnSpc>
                        <a:spcBef>
                          <a:spcPts val="0"/>
                        </a:spcBef>
                        <a:spcAft>
                          <a:spcPts val="0"/>
                        </a:spcAft>
                        <a:buClrTx/>
                        <a:buSzTx/>
                        <a:buFontTx/>
                        <a:buNone/>
                        <a:tabLst/>
                        <a:defRPr/>
                      </a:pPr>
                      <a:r>
                        <a:rPr lang="en-IN" sz="1600" dirty="0"/>
                        <a:t>Revised:</a:t>
                      </a:r>
                      <a:r>
                        <a:rPr lang="en-IN" sz="1600" baseline="0" dirty="0"/>
                        <a:t> 07.06.2024*</a:t>
                      </a:r>
                      <a:endParaRPr lang="en-IN" sz="1600" dirty="0"/>
                    </a:p>
                  </a:txBody>
                  <a:tcPr/>
                </a:tc>
                <a:extLst>
                  <a:ext uri="{0D108BD9-81ED-4DB2-BD59-A6C34878D82A}">
                    <a16:rowId xmlns:a16="http://schemas.microsoft.com/office/drawing/2014/main" xmlns="" val="2132952540"/>
                  </a:ext>
                </a:extLst>
              </a:tr>
              <a:tr h="375430">
                <a:tc>
                  <a:txBody>
                    <a:bodyPr/>
                    <a:lstStyle/>
                    <a:p>
                      <a:r>
                        <a:rPr lang="en-US" sz="1600" b="0" kern="1200" dirty="0">
                          <a:solidFill>
                            <a:schemeClr val="tx1"/>
                          </a:solidFill>
                          <a:effectLst/>
                        </a:rPr>
                        <a:t>Buying Entity</a:t>
                      </a:r>
                      <a:endParaRPr lang="en-IN" sz="1600" b="0" dirty="0"/>
                    </a:p>
                  </a:txBody>
                  <a:tcPr/>
                </a:tc>
                <a:tc gridSpan="4">
                  <a:txBody>
                    <a:bodyPr/>
                    <a:lstStyle/>
                    <a:p>
                      <a:pPr algn="ctr"/>
                      <a:r>
                        <a:rPr lang="en-IN" sz="1600" dirty="0"/>
                        <a:t>CSPDCL (400 MW)  HPPC(800 MW)</a:t>
                      </a:r>
                    </a:p>
                  </a:txBody>
                  <a:tcPr/>
                </a:tc>
                <a:tc hMerge="1">
                  <a:txBody>
                    <a:bodyPr/>
                    <a:lstStyle/>
                    <a:p>
                      <a:endParaRPr lang="en-IN"/>
                    </a:p>
                  </a:txBody>
                  <a:tcPr/>
                </a:tc>
                <a:tc hMerge="1">
                  <a:txBody>
                    <a:bodyPr/>
                    <a:lstStyle/>
                    <a:p>
                      <a:endParaRPr lang="en-IN"/>
                    </a:p>
                  </a:txBody>
                  <a:tcPr/>
                </a:tc>
                <a:tc hMerge="1">
                  <a:txBody>
                    <a:bodyPr/>
                    <a:lstStyle/>
                    <a:p>
                      <a:pPr algn="ctr"/>
                      <a:endParaRPr lang="en-IN" sz="1600" dirty="0"/>
                    </a:p>
                  </a:txBody>
                  <a:tcPr/>
                </a:tc>
                <a:extLst>
                  <a:ext uri="{0D108BD9-81ED-4DB2-BD59-A6C34878D82A}">
                    <a16:rowId xmlns:a16="http://schemas.microsoft.com/office/drawing/2014/main" xmlns="" val="2769045274"/>
                  </a:ext>
                </a:extLst>
              </a:tr>
            </a:tbl>
          </a:graphicData>
        </a:graphic>
      </p:graphicFrame>
      <p:sp>
        <p:nvSpPr>
          <p:cNvPr id="3" name="TextBox 2"/>
          <p:cNvSpPr txBox="1"/>
          <p:nvPr/>
        </p:nvSpPr>
        <p:spPr>
          <a:xfrm>
            <a:off x="0" y="6550223"/>
            <a:ext cx="12143433" cy="307777"/>
          </a:xfrm>
          <a:prstGeom prst="rect">
            <a:avLst/>
          </a:prstGeom>
          <a:noFill/>
        </p:spPr>
        <p:txBody>
          <a:bodyPr wrap="square" rtlCol="0">
            <a:spAutoFit/>
          </a:bodyPr>
          <a:lstStyle/>
          <a:p>
            <a:r>
              <a:rPr lang="en-IN" sz="1400" dirty="0"/>
              <a:t>*Revised SCD is Actual date of LTOA + 60 Days        ** Revised SCD is Actual date of LTOA     S:Solar     W:Wind     ESS: Energy Storage    LSD: Long Stop Date</a:t>
            </a:r>
          </a:p>
        </p:txBody>
      </p:sp>
    </p:spTree>
    <p:extLst>
      <p:ext uri="{BB962C8B-B14F-4D97-AF65-F5344CB8AC3E}">
        <p14:creationId xmlns:p14="http://schemas.microsoft.com/office/powerpoint/2010/main" val="3232853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4E240C-85DA-463B-B3F9-CC72A5F6B45A}"/>
              </a:ext>
            </a:extLst>
          </p:cNvPr>
          <p:cNvSpPr>
            <a:spLocks noGrp="1"/>
          </p:cNvSpPr>
          <p:nvPr>
            <p:ph type="title"/>
          </p:nvPr>
        </p:nvSpPr>
        <p:spPr>
          <a:xfrm>
            <a:off x="404905" y="0"/>
            <a:ext cx="10515600" cy="567382"/>
          </a:xfrm>
        </p:spPr>
        <p:txBody>
          <a:bodyPr>
            <a:noAutofit/>
          </a:bodyPr>
          <a:lstStyle/>
          <a:p>
            <a:pPr algn="ctr"/>
            <a:r>
              <a:rPr lang="en-US" sz="2800" b="1" u="sng" dirty="0">
                <a:solidFill>
                  <a:srgbClr val="0070C0"/>
                </a:solidFill>
                <a:latin typeface="+mn-lt"/>
              </a:rPr>
              <a:t>1200 MW Hybrid Power Projects (Tranche-IV)</a:t>
            </a:r>
            <a:endParaRPr lang="en-US" sz="2800" dirty="0">
              <a:solidFill>
                <a:srgbClr val="0070C0"/>
              </a:solidFill>
              <a:latin typeface="+mn-lt"/>
            </a:endParaRPr>
          </a:p>
        </p:txBody>
      </p:sp>
      <p:graphicFrame>
        <p:nvGraphicFramePr>
          <p:cNvPr id="5" name="Table 4">
            <a:extLst>
              <a:ext uri="{FF2B5EF4-FFF2-40B4-BE49-F238E27FC236}">
                <a16:creationId xmlns:a16="http://schemas.microsoft.com/office/drawing/2014/main" xmlns="" id="{DC87EABA-AA71-4B4E-BAED-62DB76BBCBB5}"/>
              </a:ext>
            </a:extLst>
          </p:cNvPr>
          <p:cNvGraphicFramePr>
            <a:graphicFrameLocks noGrp="1"/>
          </p:cNvGraphicFramePr>
          <p:nvPr>
            <p:extLst>
              <p:ext uri="{D42A27DB-BD31-4B8C-83A1-F6EECF244321}">
                <p14:modId xmlns:p14="http://schemas.microsoft.com/office/powerpoint/2010/main" val="2755434396"/>
              </p:ext>
            </p:extLst>
          </p:nvPr>
        </p:nvGraphicFramePr>
        <p:xfrm>
          <a:off x="0" y="442265"/>
          <a:ext cx="12129245" cy="4703590"/>
        </p:xfrm>
        <a:graphic>
          <a:graphicData uri="http://schemas.openxmlformats.org/drawingml/2006/table">
            <a:tbl>
              <a:tblPr firstRow="1" bandRow="1">
                <a:tableStyleId>{5C22544A-7EE6-4342-B048-85BDC9FD1C3A}</a:tableStyleId>
              </a:tblPr>
              <a:tblGrid>
                <a:gridCol w="1251020">
                  <a:extLst>
                    <a:ext uri="{9D8B030D-6E8A-4147-A177-3AD203B41FA5}">
                      <a16:colId xmlns:a16="http://schemas.microsoft.com/office/drawing/2014/main" xmlns="" val="3457265272"/>
                    </a:ext>
                  </a:extLst>
                </a:gridCol>
                <a:gridCol w="2908998">
                  <a:extLst>
                    <a:ext uri="{9D8B030D-6E8A-4147-A177-3AD203B41FA5}">
                      <a16:colId xmlns:a16="http://schemas.microsoft.com/office/drawing/2014/main" xmlns="" val="1543020089"/>
                    </a:ext>
                  </a:extLst>
                </a:gridCol>
                <a:gridCol w="2662813">
                  <a:extLst>
                    <a:ext uri="{9D8B030D-6E8A-4147-A177-3AD203B41FA5}">
                      <a16:colId xmlns:a16="http://schemas.microsoft.com/office/drawing/2014/main" xmlns="" val="20002"/>
                    </a:ext>
                  </a:extLst>
                </a:gridCol>
                <a:gridCol w="2560671">
                  <a:extLst>
                    <a:ext uri="{9D8B030D-6E8A-4147-A177-3AD203B41FA5}">
                      <a16:colId xmlns:a16="http://schemas.microsoft.com/office/drawing/2014/main" xmlns="" val="20003"/>
                    </a:ext>
                  </a:extLst>
                </a:gridCol>
                <a:gridCol w="2745743">
                  <a:extLst>
                    <a:ext uri="{9D8B030D-6E8A-4147-A177-3AD203B41FA5}">
                      <a16:colId xmlns:a16="http://schemas.microsoft.com/office/drawing/2014/main" xmlns="" val="101287024"/>
                    </a:ext>
                  </a:extLst>
                </a:gridCol>
              </a:tblGrid>
              <a:tr h="375430">
                <a:tc>
                  <a:txBody>
                    <a:bodyPr/>
                    <a:lstStyle/>
                    <a:p>
                      <a:r>
                        <a:rPr lang="en-US" sz="1600" dirty="0"/>
                        <a:t>Description</a:t>
                      </a:r>
                      <a:endParaRPr lang="en-IN" sz="1600" dirty="0"/>
                    </a:p>
                  </a:txBody>
                  <a:tcPr/>
                </a:tc>
                <a:tc>
                  <a:txBody>
                    <a:bodyPr/>
                    <a:lstStyle/>
                    <a:p>
                      <a:pPr algn="ctr"/>
                      <a:r>
                        <a:rPr lang="en-US" sz="1600" dirty="0"/>
                        <a:t>HPD-1</a:t>
                      </a:r>
                      <a:endParaRPr lang="en-IN" sz="1600" dirty="0"/>
                    </a:p>
                  </a:txBody>
                  <a:tcPr/>
                </a:tc>
                <a:tc>
                  <a:txBody>
                    <a:bodyPr/>
                    <a:lstStyle/>
                    <a:p>
                      <a:pPr algn="ctr"/>
                      <a:r>
                        <a:rPr lang="en-US" sz="1600" dirty="0"/>
                        <a:t>HPD-2</a:t>
                      </a:r>
                      <a:endParaRPr lang="en-IN" sz="1600" dirty="0"/>
                    </a:p>
                  </a:txBody>
                  <a:tcPr/>
                </a:tc>
                <a:tc>
                  <a:txBody>
                    <a:bodyPr/>
                    <a:lstStyle/>
                    <a:p>
                      <a:pPr algn="ctr"/>
                      <a:r>
                        <a:rPr lang="en-IN" sz="1600" dirty="0"/>
                        <a:t>HPD-3</a:t>
                      </a:r>
                    </a:p>
                  </a:txBody>
                  <a:tcPr/>
                </a:tc>
                <a:tc>
                  <a:txBody>
                    <a:bodyPr/>
                    <a:lstStyle/>
                    <a:p>
                      <a:pPr algn="ctr"/>
                      <a:r>
                        <a:rPr lang="en-US" sz="1600" dirty="0"/>
                        <a:t>HPD-4</a:t>
                      </a:r>
                      <a:endParaRPr lang="en-IN" sz="1600" dirty="0"/>
                    </a:p>
                  </a:txBody>
                  <a:tcPr/>
                </a:tc>
                <a:extLst>
                  <a:ext uri="{0D108BD9-81ED-4DB2-BD59-A6C34878D82A}">
                    <a16:rowId xmlns:a16="http://schemas.microsoft.com/office/drawing/2014/main" xmlns="" val="3121232122"/>
                  </a:ext>
                </a:extLst>
              </a:tr>
              <a:tr h="299986">
                <a:tc>
                  <a:txBody>
                    <a:bodyPr/>
                    <a:lstStyle/>
                    <a:p>
                      <a:r>
                        <a:rPr lang="en-US" sz="1600" dirty="0"/>
                        <a:t>Name</a:t>
                      </a:r>
                      <a:endParaRPr lang="en-IN" sz="1600" dirty="0"/>
                    </a:p>
                  </a:txBody>
                  <a:tcPr/>
                </a:tc>
                <a:tc>
                  <a:txBody>
                    <a:bodyPr/>
                    <a:lstStyle/>
                    <a:p>
                      <a:pPr algn="ctr"/>
                      <a:r>
                        <a:rPr lang="en-IN" sz="1600" dirty="0" err="1"/>
                        <a:t>Kotuma</a:t>
                      </a:r>
                      <a:endParaRPr lang="en-IN" sz="1600" dirty="0"/>
                    </a:p>
                  </a:txBody>
                  <a:tcPr/>
                </a:tc>
                <a:tc>
                  <a:txBody>
                    <a:bodyPr/>
                    <a:lstStyle/>
                    <a:p>
                      <a:pPr algn="ctr"/>
                      <a:r>
                        <a:rPr lang="en-US" sz="1600" dirty="0"/>
                        <a:t>NLC</a:t>
                      </a:r>
                      <a:r>
                        <a:rPr lang="en-US" sz="1600" baseline="0" dirty="0"/>
                        <a:t> </a:t>
                      </a:r>
                      <a:endParaRPr lang="en-IN" sz="1600" dirty="0"/>
                    </a:p>
                  </a:txBody>
                  <a:tcPr/>
                </a:tc>
                <a:tc>
                  <a:txBody>
                    <a:bodyPr/>
                    <a:lstStyle/>
                    <a:p>
                      <a:pPr marL="0" algn="ctr" defTabSz="914400" rtl="0" eaLnBrk="1" latinLnBrk="0" hangingPunct="1"/>
                      <a:r>
                        <a:rPr lang="en-IN" sz="1600" kern="1200" dirty="0">
                          <a:solidFill>
                            <a:schemeClr val="dk1"/>
                          </a:solidFill>
                          <a:latin typeface="+mn-lt"/>
                          <a:ea typeface="+mn-ea"/>
                          <a:cs typeface="+mn-cs"/>
                        </a:rPr>
                        <a:t>NTPC REL</a:t>
                      </a:r>
                    </a:p>
                  </a:txBody>
                  <a:tcPr/>
                </a:tc>
                <a:tc>
                  <a:txBody>
                    <a:bodyPr/>
                    <a:lstStyle/>
                    <a:p>
                      <a:pPr algn="ctr"/>
                      <a:r>
                        <a:rPr lang="en-IN" sz="1600" dirty="0"/>
                        <a:t>Project Ten</a:t>
                      </a:r>
                    </a:p>
                  </a:txBody>
                  <a:tcPr/>
                </a:tc>
                <a:extLst>
                  <a:ext uri="{0D108BD9-81ED-4DB2-BD59-A6C34878D82A}">
                    <a16:rowId xmlns:a16="http://schemas.microsoft.com/office/drawing/2014/main" xmlns="" val="4232431916"/>
                  </a:ext>
                </a:extLst>
              </a:tr>
              <a:tr h="342335">
                <a:tc>
                  <a:txBody>
                    <a:bodyPr/>
                    <a:lstStyle/>
                    <a:p>
                      <a:r>
                        <a:rPr lang="en-US" sz="1600" dirty="0"/>
                        <a:t>Progress Status</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1" kern="1200" dirty="0">
                          <a:solidFill>
                            <a:schemeClr val="dk1"/>
                          </a:solidFill>
                          <a:latin typeface="+mn-lt"/>
                          <a:ea typeface="+mn-ea"/>
                          <a:cs typeface="+mn-cs"/>
                        </a:rPr>
                        <a:t>Land: </a:t>
                      </a:r>
                      <a:r>
                        <a:rPr lang="en-IN" sz="1600" b="0" kern="1200" dirty="0">
                          <a:solidFill>
                            <a:schemeClr val="dk1"/>
                          </a:solidFill>
                          <a:latin typeface="+mn-lt"/>
                          <a:ea typeface="+mn-ea"/>
                          <a:cs typeface="+mn-cs"/>
                        </a:rPr>
                        <a:t>No progress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1" kern="1200" dirty="0">
                          <a:solidFill>
                            <a:schemeClr val="dk1"/>
                          </a:solidFill>
                          <a:latin typeface="+mn-lt"/>
                          <a:ea typeface="+mn-ea"/>
                          <a:cs typeface="+mn-cs"/>
                        </a:rPr>
                        <a:t>Connectivity: </a:t>
                      </a:r>
                      <a:r>
                        <a:rPr lang="en-IN" sz="1600" b="0" kern="1200" dirty="0">
                          <a:solidFill>
                            <a:schemeClr val="dk1"/>
                          </a:solidFill>
                          <a:latin typeface="+mn-lt"/>
                          <a:ea typeface="+mn-ea"/>
                          <a:cs typeface="+mn-cs"/>
                        </a:rPr>
                        <a:t>Exp.by Sep2025.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latin typeface="+mn-lt"/>
                          <a:ea typeface="+mn-ea"/>
                          <a:cs typeface="+mn-cs"/>
                        </a:rPr>
                        <a:t>HPD has submitted its request to withdrawal from PPA and relinquished the connectivity.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latin typeface="+mn-lt"/>
                          <a:ea typeface="+mn-ea"/>
                          <a:cs typeface="+mn-cs"/>
                        </a:rPr>
                        <a:t>SECI has asked for the alternate to execute the Project.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Land:</a:t>
                      </a:r>
                      <a:r>
                        <a:rPr lang="en-US" sz="1600" b="1" baseline="0" dirty="0"/>
                        <a:t> </a:t>
                      </a:r>
                      <a:r>
                        <a:rPr lang="en-US" sz="1600" dirty="0"/>
                        <a:t>acquisition U/P.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Wind:</a:t>
                      </a:r>
                      <a:r>
                        <a:rPr lang="en-US" sz="1600" b="1" baseline="0" dirty="0"/>
                        <a:t> </a:t>
                      </a:r>
                      <a:r>
                        <a:rPr lang="en-US" sz="1600" dirty="0"/>
                        <a:t>Materials reached at site.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Wind:</a:t>
                      </a:r>
                      <a:r>
                        <a:rPr lang="en-US" sz="1600" b="1" baseline="0" dirty="0"/>
                        <a:t> </a:t>
                      </a:r>
                      <a:r>
                        <a:rPr lang="en-US" sz="1600" dirty="0"/>
                        <a:t>Expected to be completed before Jun’2025. </a:t>
                      </a:r>
                      <a:r>
                        <a:rPr lang="en-US" sz="1600" b="1" dirty="0"/>
                        <a:t>Connectivity:</a:t>
                      </a:r>
                      <a:r>
                        <a:rPr lang="en-US" sz="1600" b="1" baseline="0" dirty="0"/>
                        <a:t> </a:t>
                      </a:r>
                      <a:r>
                        <a:rPr lang="en-US" sz="1600" dirty="0"/>
                        <a:t>Expected by July 2026.</a:t>
                      </a:r>
                      <a:endParaRPr lang="en-US" sz="160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Commissioned 140 MW wind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Solar Land:</a:t>
                      </a:r>
                      <a:r>
                        <a:rPr lang="en-US" sz="1600" b="1" baseline="0" dirty="0"/>
                        <a:t> </a:t>
                      </a:r>
                      <a:r>
                        <a:rPr lang="en-US" sz="1600" dirty="0"/>
                        <a:t>Gujarat Govt. has provided in-principle approval for allotment of land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Supply:</a:t>
                      </a:r>
                      <a:r>
                        <a:rPr lang="en-US" sz="1600" b="1" baseline="0" dirty="0"/>
                        <a:t> </a:t>
                      </a:r>
                      <a:r>
                        <a:rPr lang="en-US" sz="1600" dirty="0"/>
                        <a:t>Modules reached, other materials ordered.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SECI extended SCD due to Govt. land delay till Mar, 2025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HPD has asked extension till June 2026</a:t>
                      </a:r>
                      <a:endParaRPr lang="en-US" sz="160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600" b="0" kern="1200" dirty="0">
                        <a:solidFill>
                          <a:schemeClr val="dk1"/>
                        </a:solidFill>
                        <a:latin typeface="+mn-lt"/>
                        <a:ea typeface="+mn-ea"/>
                        <a:cs typeface="+mn-cs"/>
                      </a:endParaRPr>
                    </a:p>
                  </a:txBody>
                  <a:tcPr/>
                </a:tc>
                <a:tc>
                  <a:txBody>
                    <a:bodyPr/>
                    <a:lstStyle/>
                    <a:p>
                      <a:pPr marL="0" indent="0" algn="l">
                        <a:buFont typeface="Arial" panose="020B0604020202020204" pitchFamily="34" charset="0"/>
                        <a:buNone/>
                      </a:pPr>
                      <a:r>
                        <a:rPr lang="en-US" sz="1600" dirty="0"/>
                        <a:t>F.M. Notice has been issued by the HPD, but SECI has denied. At present, there is no progress on the projects execution. SECI has given suitable reply to HPD.</a:t>
                      </a:r>
                    </a:p>
                    <a:p>
                      <a:pPr marL="0" indent="0" algn="l">
                        <a:buFont typeface="Arial" panose="020B0604020202020204" pitchFamily="34" charset="0"/>
                        <a:buNone/>
                      </a:pPr>
                      <a:endParaRPr lang="en-US" sz="1600" dirty="0"/>
                    </a:p>
                    <a:p>
                      <a:pPr marL="0" indent="0" algn="l">
                        <a:buFont typeface="Arial" panose="020B0604020202020204" pitchFamily="34" charset="0"/>
                        <a:buNone/>
                      </a:pPr>
                      <a:r>
                        <a:rPr lang="en-US" sz="1600" b="1" dirty="0"/>
                        <a:t>Connectivity :</a:t>
                      </a:r>
                      <a:r>
                        <a:rPr lang="en-US" sz="1600" b="1" baseline="0" dirty="0"/>
                        <a:t> </a:t>
                      </a:r>
                      <a:r>
                        <a:rPr lang="en-US" sz="1600" b="0" baseline="0" dirty="0"/>
                        <a:t>Expected by 30</a:t>
                      </a:r>
                      <a:r>
                        <a:rPr lang="en-US" sz="1600" b="0" baseline="30000" dirty="0"/>
                        <a:t>th</a:t>
                      </a:r>
                      <a:r>
                        <a:rPr lang="en-US" sz="1600" b="0" baseline="0" dirty="0"/>
                        <a:t> Sept 2025 as per 27</a:t>
                      </a:r>
                      <a:r>
                        <a:rPr lang="en-US" sz="1600" b="0" baseline="30000" dirty="0"/>
                        <a:t>th</a:t>
                      </a:r>
                      <a:r>
                        <a:rPr lang="en-US" sz="1600" b="0" baseline="0" dirty="0"/>
                        <a:t> JCC Mar 25</a:t>
                      </a:r>
                      <a:endParaRPr lang="en-IN" sz="1600" baseline="0" dirty="0"/>
                    </a:p>
                  </a:txBody>
                  <a:tcPr/>
                </a:tc>
                <a:extLst>
                  <a:ext uri="{0D108BD9-81ED-4DB2-BD59-A6C34878D82A}">
                    <a16:rowId xmlns:a16="http://schemas.microsoft.com/office/drawing/2014/main" xmlns="" val="3164120266"/>
                  </a:ext>
                </a:extLst>
              </a:tr>
            </a:tbl>
          </a:graphicData>
        </a:graphic>
      </p:graphicFrame>
      <p:sp>
        <p:nvSpPr>
          <p:cNvPr id="3" name="TextBox 2"/>
          <p:cNvSpPr txBox="1"/>
          <p:nvPr/>
        </p:nvSpPr>
        <p:spPr>
          <a:xfrm>
            <a:off x="0" y="6550223"/>
            <a:ext cx="10470383" cy="307777"/>
          </a:xfrm>
          <a:prstGeom prst="rect">
            <a:avLst/>
          </a:prstGeom>
          <a:noFill/>
        </p:spPr>
        <p:txBody>
          <a:bodyPr wrap="square" rtlCol="0">
            <a:spAutoFit/>
          </a:bodyPr>
          <a:lstStyle/>
          <a:p>
            <a:r>
              <a:rPr lang="en-IN" sz="1400" dirty="0"/>
              <a:t>*Revised SCD is Actual date of LTOA + 60 Days        ** Revised SCD is Actual date of LTOA     S:Solar     W:Wind     ESS: Energy Storage</a:t>
            </a:r>
          </a:p>
        </p:txBody>
      </p:sp>
    </p:spTree>
    <p:extLst>
      <p:ext uri="{BB962C8B-B14F-4D97-AF65-F5344CB8AC3E}">
        <p14:creationId xmlns:p14="http://schemas.microsoft.com/office/powerpoint/2010/main" val="18302428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4E240C-85DA-463B-B3F9-CC72A5F6B45A}"/>
              </a:ext>
            </a:extLst>
          </p:cNvPr>
          <p:cNvSpPr>
            <a:spLocks noGrp="1"/>
          </p:cNvSpPr>
          <p:nvPr>
            <p:ph type="title"/>
          </p:nvPr>
        </p:nvSpPr>
        <p:spPr>
          <a:xfrm>
            <a:off x="404905" y="0"/>
            <a:ext cx="10515600" cy="567382"/>
          </a:xfrm>
        </p:spPr>
        <p:txBody>
          <a:bodyPr>
            <a:noAutofit/>
          </a:bodyPr>
          <a:lstStyle/>
          <a:p>
            <a:pPr algn="ctr"/>
            <a:r>
              <a:rPr lang="en-US" sz="2800" b="1" u="sng" dirty="0">
                <a:solidFill>
                  <a:srgbClr val="0070C0"/>
                </a:solidFill>
                <a:latin typeface="+mn-lt"/>
              </a:rPr>
              <a:t>1200 MW Hybrid Power Projects (Tranche-IV)</a:t>
            </a:r>
            <a:endParaRPr lang="en-US" sz="2800" dirty="0">
              <a:solidFill>
                <a:srgbClr val="0070C0"/>
              </a:solidFill>
              <a:latin typeface="+mn-lt"/>
            </a:endParaRPr>
          </a:p>
        </p:txBody>
      </p:sp>
      <p:sp>
        <p:nvSpPr>
          <p:cNvPr id="3" name="TextBox 2"/>
          <p:cNvSpPr txBox="1"/>
          <p:nvPr/>
        </p:nvSpPr>
        <p:spPr>
          <a:xfrm>
            <a:off x="0" y="6550223"/>
            <a:ext cx="10470383" cy="307777"/>
          </a:xfrm>
          <a:prstGeom prst="rect">
            <a:avLst/>
          </a:prstGeom>
          <a:noFill/>
        </p:spPr>
        <p:txBody>
          <a:bodyPr wrap="square" rtlCol="0">
            <a:spAutoFit/>
          </a:bodyPr>
          <a:lstStyle/>
          <a:p>
            <a:r>
              <a:rPr lang="en-IN" sz="1400" dirty="0"/>
              <a:t>*Revised SCD is Actual date of LTOA + 60 Days        ** Revised SCD is Actual date of LTOA     S:Solar     W:Wind     ESS: Energy Storage</a:t>
            </a:r>
          </a:p>
        </p:txBody>
      </p:sp>
      <p:pic>
        <p:nvPicPr>
          <p:cNvPr id="4" name="Picture 3"/>
          <p:cNvPicPr>
            <a:picLocks noChangeAspect="1"/>
          </p:cNvPicPr>
          <p:nvPr/>
        </p:nvPicPr>
        <p:blipFill>
          <a:blip r:embed="rId2"/>
          <a:stretch>
            <a:fillRect/>
          </a:stretch>
        </p:blipFill>
        <p:spPr>
          <a:xfrm>
            <a:off x="885027" y="1040840"/>
            <a:ext cx="9851192" cy="2536573"/>
          </a:xfrm>
          <a:prstGeom prst="rect">
            <a:avLst/>
          </a:prstGeom>
        </p:spPr>
      </p:pic>
      <p:pic>
        <p:nvPicPr>
          <p:cNvPr id="6" name="Picture 5"/>
          <p:cNvPicPr>
            <a:picLocks noChangeAspect="1"/>
          </p:cNvPicPr>
          <p:nvPr/>
        </p:nvPicPr>
        <p:blipFill>
          <a:blip r:embed="rId3"/>
          <a:stretch>
            <a:fillRect/>
          </a:stretch>
        </p:blipFill>
        <p:spPr>
          <a:xfrm>
            <a:off x="1399521" y="3937783"/>
            <a:ext cx="9160157" cy="2321177"/>
          </a:xfrm>
          <a:prstGeom prst="rect">
            <a:avLst/>
          </a:prstGeom>
        </p:spPr>
      </p:pic>
      <p:sp>
        <p:nvSpPr>
          <p:cNvPr id="7" name="TextBox 6"/>
          <p:cNvSpPr txBox="1"/>
          <p:nvPr/>
        </p:nvSpPr>
        <p:spPr>
          <a:xfrm>
            <a:off x="4494552" y="3664006"/>
            <a:ext cx="3206618" cy="338554"/>
          </a:xfrm>
          <a:prstGeom prst="rect">
            <a:avLst/>
          </a:prstGeom>
          <a:noFill/>
        </p:spPr>
        <p:txBody>
          <a:bodyPr wrap="square" rtlCol="0">
            <a:spAutoFit/>
          </a:bodyPr>
          <a:lstStyle/>
          <a:p>
            <a:r>
              <a:rPr lang="en-IN" sz="1600" dirty="0">
                <a:solidFill>
                  <a:schemeClr val="accent5">
                    <a:lumMod val="75000"/>
                  </a:schemeClr>
                </a:solidFill>
              </a:rPr>
              <a:t>Wind Erection progress (NTPC)</a:t>
            </a:r>
          </a:p>
        </p:txBody>
      </p:sp>
      <p:sp>
        <p:nvSpPr>
          <p:cNvPr id="8" name="TextBox 7"/>
          <p:cNvSpPr txBox="1"/>
          <p:nvPr/>
        </p:nvSpPr>
        <p:spPr>
          <a:xfrm>
            <a:off x="4535638" y="6129738"/>
            <a:ext cx="3206618" cy="338554"/>
          </a:xfrm>
          <a:prstGeom prst="rect">
            <a:avLst/>
          </a:prstGeom>
          <a:noFill/>
        </p:spPr>
        <p:txBody>
          <a:bodyPr wrap="square" rtlCol="0">
            <a:spAutoFit/>
          </a:bodyPr>
          <a:lstStyle/>
          <a:p>
            <a:r>
              <a:rPr lang="en-IN" sz="1600" dirty="0">
                <a:solidFill>
                  <a:schemeClr val="accent5">
                    <a:lumMod val="75000"/>
                  </a:schemeClr>
                </a:solidFill>
              </a:rPr>
              <a:t>Solar Supply material on site (NTPC)</a:t>
            </a:r>
          </a:p>
        </p:txBody>
      </p:sp>
      <p:sp>
        <p:nvSpPr>
          <p:cNvPr id="9" name="TextBox 8"/>
          <p:cNvSpPr txBox="1"/>
          <p:nvPr/>
        </p:nvSpPr>
        <p:spPr>
          <a:xfrm>
            <a:off x="1517782" y="3680788"/>
            <a:ext cx="3206618" cy="338554"/>
          </a:xfrm>
          <a:prstGeom prst="rect">
            <a:avLst/>
          </a:prstGeom>
          <a:noFill/>
        </p:spPr>
        <p:txBody>
          <a:bodyPr wrap="square" rtlCol="0">
            <a:spAutoFit/>
          </a:bodyPr>
          <a:lstStyle/>
          <a:p>
            <a:r>
              <a:rPr lang="en-IN" sz="1600" dirty="0">
                <a:solidFill>
                  <a:schemeClr val="bg1"/>
                </a:solidFill>
              </a:rPr>
              <a:t>PV modules</a:t>
            </a:r>
          </a:p>
        </p:txBody>
      </p:sp>
      <p:sp>
        <p:nvSpPr>
          <p:cNvPr id="11" name="TextBox 10"/>
          <p:cNvSpPr txBox="1"/>
          <p:nvPr/>
        </p:nvSpPr>
        <p:spPr>
          <a:xfrm>
            <a:off x="7909082" y="5471291"/>
            <a:ext cx="3206618" cy="338554"/>
          </a:xfrm>
          <a:prstGeom prst="rect">
            <a:avLst/>
          </a:prstGeom>
          <a:noFill/>
        </p:spPr>
        <p:txBody>
          <a:bodyPr wrap="square" rtlCol="0">
            <a:spAutoFit/>
          </a:bodyPr>
          <a:lstStyle/>
          <a:p>
            <a:r>
              <a:rPr lang="en-IN" sz="1600" dirty="0">
                <a:solidFill>
                  <a:schemeClr val="bg1"/>
                </a:solidFill>
              </a:rPr>
              <a:t>Test Pile Stub</a:t>
            </a:r>
          </a:p>
        </p:txBody>
      </p:sp>
      <p:sp>
        <p:nvSpPr>
          <p:cNvPr id="5" name="TextBox 4">
            <a:hlinkClick r:id="rId4" action="ppaction://hlinksldjump"/>
            <a:extLst>
              <a:ext uri="{FF2B5EF4-FFF2-40B4-BE49-F238E27FC236}">
                <a16:creationId xmlns:a16="http://schemas.microsoft.com/office/drawing/2014/main" xmlns="" id="{3CAECCFB-9908-E331-2012-CD4C7008CDFA}"/>
              </a:ext>
            </a:extLst>
          </p:cNvPr>
          <p:cNvSpPr txBox="1"/>
          <p:nvPr/>
        </p:nvSpPr>
        <p:spPr>
          <a:xfrm>
            <a:off x="9838764" y="6173759"/>
            <a:ext cx="2353236" cy="461665"/>
          </a:xfrm>
          <a:prstGeom prst="rect">
            <a:avLst/>
          </a:prstGeom>
          <a:noFill/>
        </p:spPr>
        <p:txBody>
          <a:bodyPr wrap="square" rtlCol="0">
            <a:spAutoFit/>
          </a:bodyPr>
          <a:lstStyle/>
          <a:p>
            <a:r>
              <a:rPr lang="en-IN" sz="2400" b="1" dirty="0">
                <a:solidFill>
                  <a:schemeClr val="accent1"/>
                </a:solidFill>
                <a:hlinkClick r:id="rId5" action="ppaction://hlinksldjump"/>
              </a:rPr>
              <a:t>BACK</a:t>
            </a:r>
            <a:endParaRPr lang="en-IN" sz="2400" b="1" dirty="0">
              <a:solidFill>
                <a:schemeClr val="accent1"/>
              </a:solidFill>
            </a:endParaRPr>
          </a:p>
        </p:txBody>
      </p:sp>
    </p:spTree>
    <p:extLst>
      <p:ext uri="{BB962C8B-B14F-4D97-AF65-F5344CB8AC3E}">
        <p14:creationId xmlns:p14="http://schemas.microsoft.com/office/powerpoint/2010/main" val="4431568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4E240C-85DA-463B-B3F9-CC72A5F6B45A}"/>
              </a:ext>
            </a:extLst>
          </p:cNvPr>
          <p:cNvSpPr>
            <a:spLocks noGrp="1"/>
          </p:cNvSpPr>
          <p:nvPr>
            <p:ph type="title"/>
          </p:nvPr>
        </p:nvSpPr>
        <p:spPr>
          <a:xfrm>
            <a:off x="404905" y="0"/>
            <a:ext cx="10515600" cy="567382"/>
          </a:xfrm>
        </p:spPr>
        <p:txBody>
          <a:bodyPr>
            <a:noAutofit/>
          </a:bodyPr>
          <a:lstStyle/>
          <a:p>
            <a:pPr algn="ctr"/>
            <a:r>
              <a:rPr lang="en-US" sz="2800" b="1" u="sng" dirty="0">
                <a:solidFill>
                  <a:srgbClr val="0070C0"/>
                </a:solidFill>
                <a:latin typeface="+mn-lt"/>
              </a:rPr>
              <a:t>1200 MW Hybrid Power Projects (Tranche-V)</a:t>
            </a:r>
            <a:endParaRPr lang="en-US" sz="2800" dirty="0">
              <a:solidFill>
                <a:srgbClr val="0070C0"/>
              </a:solidFill>
              <a:latin typeface="+mn-lt"/>
            </a:endParaRPr>
          </a:p>
        </p:txBody>
      </p:sp>
      <p:graphicFrame>
        <p:nvGraphicFramePr>
          <p:cNvPr id="5" name="Table 4">
            <a:extLst>
              <a:ext uri="{FF2B5EF4-FFF2-40B4-BE49-F238E27FC236}">
                <a16:creationId xmlns:a16="http://schemas.microsoft.com/office/drawing/2014/main" xmlns="" id="{DC87EABA-AA71-4B4E-BAED-62DB76BBCBB5}"/>
              </a:ext>
            </a:extLst>
          </p:cNvPr>
          <p:cNvGraphicFramePr>
            <a:graphicFrameLocks noGrp="1"/>
          </p:cNvGraphicFramePr>
          <p:nvPr>
            <p:extLst>
              <p:ext uri="{D42A27DB-BD31-4B8C-83A1-F6EECF244321}">
                <p14:modId xmlns:p14="http://schemas.microsoft.com/office/powerpoint/2010/main" val="359754949"/>
              </p:ext>
            </p:extLst>
          </p:nvPr>
        </p:nvGraphicFramePr>
        <p:xfrm>
          <a:off x="25400" y="447169"/>
          <a:ext cx="12103846" cy="6103054"/>
        </p:xfrm>
        <a:graphic>
          <a:graphicData uri="http://schemas.openxmlformats.org/drawingml/2006/table">
            <a:tbl>
              <a:tblPr firstRow="1" bandRow="1">
                <a:tableStyleId>{5C22544A-7EE6-4342-B048-85BDC9FD1C3A}</a:tableStyleId>
              </a:tblPr>
              <a:tblGrid>
                <a:gridCol w="1565835">
                  <a:extLst>
                    <a:ext uri="{9D8B030D-6E8A-4147-A177-3AD203B41FA5}">
                      <a16:colId xmlns:a16="http://schemas.microsoft.com/office/drawing/2014/main" xmlns="" val="3457265272"/>
                    </a:ext>
                  </a:extLst>
                </a:gridCol>
                <a:gridCol w="3567362">
                  <a:extLst>
                    <a:ext uri="{9D8B030D-6E8A-4147-A177-3AD203B41FA5}">
                      <a16:colId xmlns:a16="http://schemas.microsoft.com/office/drawing/2014/main" xmlns="" val="1543020089"/>
                    </a:ext>
                  </a:extLst>
                </a:gridCol>
                <a:gridCol w="3421463">
                  <a:extLst>
                    <a:ext uri="{9D8B030D-6E8A-4147-A177-3AD203B41FA5}">
                      <a16:colId xmlns:a16="http://schemas.microsoft.com/office/drawing/2014/main" xmlns="" val="2768950852"/>
                    </a:ext>
                  </a:extLst>
                </a:gridCol>
                <a:gridCol w="3549186">
                  <a:extLst>
                    <a:ext uri="{9D8B030D-6E8A-4147-A177-3AD203B41FA5}">
                      <a16:colId xmlns:a16="http://schemas.microsoft.com/office/drawing/2014/main" xmlns="" val="101287024"/>
                    </a:ext>
                  </a:extLst>
                </a:gridCol>
              </a:tblGrid>
              <a:tr h="179696">
                <a:tc>
                  <a:txBody>
                    <a:bodyPr/>
                    <a:lstStyle/>
                    <a:p>
                      <a:r>
                        <a:rPr lang="en-US" sz="1600" dirty="0"/>
                        <a:t>Description</a:t>
                      </a:r>
                      <a:endParaRPr lang="en-IN" sz="1600" dirty="0"/>
                    </a:p>
                  </a:txBody>
                  <a:tcPr/>
                </a:tc>
                <a:tc>
                  <a:txBody>
                    <a:bodyPr/>
                    <a:lstStyle/>
                    <a:p>
                      <a:pPr algn="ctr"/>
                      <a:r>
                        <a:rPr lang="en-US" sz="1600" dirty="0"/>
                        <a:t>HPD-1</a:t>
                      </a:r>
                      <a:endParaRPr lang="en-IN" sz="1600" dirty="0"/>
                    </a:p>
                  </a:txBody>
                  <a:tcPr/>
                </a:tc>
                <a:tc>
                  <a:txBody>
                    <a:bodyPr/>
                    <a:lstStyle/>
                    <a:p>
                      <a:pPr algn="ctr"/>
                      <a:r>
                        <a:rPr lang="en-US" sz="1600" dirty="0"/>
                        <a:t>HPD-2</a:t>
                      </a:r>
                      <a:endParaRPr lang="en-IN" sz="1600" dirty="0"/>
                    </a:p>
                  </a:txBody>
                  <a:tcPr/>
                </a:tc>
                <a:tc>
                  <a:txBody>
                    <a:bodyPr/>
                    <a:lstStyle/>
                    <a:p>
                      <a:pPr algn="ctr"/>
                      <a:r>
                        <a:rPr lang="en-US" sz="1600" dirty="0"/>
                        <a:t>HPD-3</a:t>
                      </a:r>
                      <a:endParaRPr lang="en-IN" sz="1600" dirty="0"/>
                    </a:p>
                  </a:txBody>
                  <a:tcPr/>
                </a:tc>
                <a:extLst>
                  <a:ext uri="{0D108BD9-81ED-4DB2-BD59-A6C34878D82A}">
                    <a16:rowId xmlns:a16="http://schemas.microsoft.com/office/drawing/2014/main" xmlns="" val="3121232122"/>
                  </a:ext>
                </a:extLst>
              </a:tr>
              <a:tr h="0">
                <a:tc>
                  <a:txBody>
                    <a:bodyPr/>
                    <a:lstStyle/>
                    <a:p>
                      <a:r>
                        <a:rPr lang="en-US" sz="1600" dirty="0"/>
                        <a:t>Name</a:t>
                      </a:r>
                      <a:endParaRPr lang="en-IN" sz="1600" dirty="0"/>
                    </a:p>
                  </a:txBody>
                  <a:tcPr/>
                </a:tc>
                <a:tc>
                  <a:txBody>
                    <a:bodyPr/>
                    <a:lstStyle/>
                    <a:p>
                      <a:pPr algn="ctr"/>
                      <a:r>
                        <a:rPr lang="en-US" sz="1600" b="1" dirty="0">
                          <a:solidFill>
                            <a:schemeClr val="tx1"/>
                          </a:solidFill>
                        </a:rPr>
                        <a:t>TP Surya Limited</a:t>
                      </a:r>
                      <a:endParaRPr lang="en-IN" sz="1600" dirty="0"/>
                    </a:p>
                  </a:txBody>
                  <a:tcPr/>
                </a:tc>
                <a:tc>
                  <a:txBody>
                    <a:bodyPr/>
                    <a:lstStyle/>
                    <a:p>
                      <a:pPr algn="ctr"/>
                      <a:r>
                        <a:rPr lang="en-US" sz="1600" b="1" dirty="0">
                          <a:solidFill>
                            <a:schemeClr val="tx1"/>
                          </a:solidFill>
                        </a:rPr>
                        <a:t>AMP Energy </a:t>
                      </a:r>
                      <a:endParaRPr lang="en-IN" sz="1600" dirty="0"/>
                    </a:p>
                  </a:txBody>
                  <a:tcPr/>
                </a:tc>
                <a:tc>
                  <a:txBody>
                    <a:bodyPr/>
                    <a:lstStyle/>
                    <a:p>
                      <a:pPr algn="ctr"/>
                      <a:r>
                        <a:rPr lang="en-US" sz="1600" b="1" dirty="0">
                          <a:solidFill>
                            <a:schemeClr val="tx1"/>
                          </a:solidFill>
                        </a:rPr>
                        <a:t>NTPC REL</a:t>
                      </a:r>
                      <a:endParaRPr lang="en-IN" sz="1600" dirty="0"/>
                    </a:p>
                  </a:txBody>
                  <a:tcPr/>
                </a:tc>
                <a:extLst>
                  <a:ext uri="{0D108BD9-81ED-4DB2-BD59-A6C34878D82A}">
                    <a16:rowId xmlns:a16="http://schemas.microsoft.com/office/drawing/2014/main" xmlns="" val="4232431916"/>
                  </a:ext>
                </a:extLst>
              </a:tr>
              <a:tr h="0">
                <a:tc>
                  <a:txBody>
                    <a:bodyPr/>
                    <a:lstStyle/>
                    <a:p>
                      <a:r>
                        <a:rPr lang="en-US" sz="1600" dirty="0" err="1"/>
                        <a:t>Awded</a:t>
                      </a:r>
                      <a:r>
                        <a:rPr lang="en-US" sz="1600" dirty="0"/>
                        <a:t>. Capacity</a:t>
                      </a:r>
                      <a:endParaRPr lang="en-IN" sz="1600" dirty="0"/>
                    </a:p>
                  </a:txBody>
                  <a:tcPr/>
                </a:tc>
                <a:tc>
                  <a:txBody>
                    <a:bodyPr/>
                    <a:lstStyle/>
                    <a:p>
                      <a:pPr algn="ctr"/>
                      <a:r>
                        <a:rPr lang="en-US" sz="1600" dirty="0"/>
                        <a:t>600 MW (S:400 MW</a:t>
                      </a:r>
                      <a:r>
                        <a:rPr lang="en-US" sz="1600" baseline="0" dirty="0"/>
                        <a:t>  W:</a:t>
                      </a:r>
                      <a:r>
                        <a:rPr lang="en-US" sz="1600" dirty="0"/>
                        <a:t>200MW )</a:t>
                      </a:r>
                      <a:endParaRPr lang="en-IN" sz="1600" dirty="0"/>
                    </a:p>
                  </a:txBody>
                  <a:tcPr/>
                </a:tc>
                <a:tc>
                  <a:txBody>
                    <a:bodyPr/>
                    <a:lstStyle/>
                    <a:p>
                      <a:pPr algn="ctr"/>
                      <a:r>
                        <a:rPr lang="en-US" sz="1600" dirty="0"/>
                        <a:t>120 MW (S:</a:t>
                      </a:r>
                      <a:r>
                        <a:rPr lang="de-DE" sz="1600" dirty="0"/>
                        <a:t>110 MW W:39.9MW)</a:t>
                      </a:r>
                      <a:endParaRPr lang="en-IN" sz="1600" dirty="0"/>
                    </a:p>
                  </a:txBody>
                  <a:tcPr/>
                </a:tc>
                <a:tc>
                  <a:txBody>
                    <a:bodyPr/>
                    <a:lstStyle/>
                    <a:p>
                      <a:pPr algn="ctr"/>
                      <a:r>
                        <a:rPr lang="en-US" sz="1600" dirty="0"/>
                        <a:t>450 MW (S:</a:t>
                      </a:r>
                      <a:r>
                        <a:rPr lang="de-DE" sz="1600" dirty="0"/>
                        <a:t>380 MW W:126 MW</a:t>
                      </a:r>
                      <a:r>
                        <a:rPr lang="en-US" sz="1600" dirty="0"/>
                        <a:t>)</a:t>
                      </a:r>
                      <a:endParaRPr lang="en-IN" sz="1600" dirty="0"/>
                    </a:p>
                  </a:txBody>
                  <a:tcPr/>
                </a:tc>
                <a:extLst>
                  <a:ext uri="{0D108BD9-81ED-4DB2-BD59-A6C34878D82A}">
                    <a16:rowId xmlns:a16="http://schemas.microsoft.com/office/drawing/2014/main" xmlns="" val="3164120266"/>
                  </a:ext>
                </a:extLst>
              </a:tr>
              <a:tr h="223723">
                <a:tc>
                  <a:txBody>
                    <a:bodyPr/>
                    <a:lstStyle/>
                    <a:p>
                      <a:r>
                        <a:rPr lang="en-US" sz="1600" dirty="0"/>
                        <a:t>Tariff</a:t>
                      </a:r>
                      <a:endParaRPr lang="en-IN" sz="1600" dirty="0"/>
                    </a:p>
                  </a:txBody>
                  <a:tcPr/>
                </a:tc>
                <a:tc>
                  <a:txBody>
                    <a:bodyPr/>
                    <a:lstStyle/>
                    <a:p>
                      <a:pPr algn="ctr"/>
                      <a:r>
                        <a:rPr lang="en-US" sz="1600" dirty="0"/>
                        <a:t>Rs. 2.53 / KWh</a:t>
                      </a:r>
                      <a:endParaRPr lang="en-IN"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Rs. 2.53 / KWh</a:t>
                      </a:r>
                      <a:endParaRPr lang="en-IN"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Rs. 2.53 / KWh</a:t>
                      </a:r>
                      <a:endParaRPr lang="en-IN" sz="1600" dirty="0"/>
                    </a:p>
                  </a:txBody>
                  <a:tcPr/>
                </a:tc>
                <a:extLst>
                  <a:ext uri="{0D108BD9-81ED-4DB2-BD59-A6C34878D82A}">
                    <a16:rowId xmlns:a16="http://schemas.microsoft.com/office/drawing/2014/main" xmlns="" val="4070062287"/>
                  </a:ext>
                </a:extLst>
              </a:tr>
              <a:tr h="167843">
                <a:tc>
                  <a:txBody>
                    <a:bodyPr/>
                    <a:lstStyle/>
                    <a:p>
                      <a:r>
                        <a:rPr lang="en-US" sz="1600" dirty="0"/>
                        <a:t>Project Location</a:t>
                      </a:r>
                      <a:endParaRPr lang="en-IN" sz="1600" dirty="0"/>
                    </a:p>
                  </a:txBody>
                  <a:tcPr/>
                </a:tc>
                <a:tc>
                  <a:txBody>
                    <a:bodyPr/>
                    <a:lstStyle/>
                    <a:p>
                      <a:pPr algn="ctr"/>
                      <a:r>
                        <a:rPr lang="en-US" sz="1600" dirty="0"/>
                        <a:t>Rajasthan</a:t>
                      </a:r>
                      <a:endParaRPr lang="en-IN"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Rajasthan</a:t>
                      </a:r>
                      <a:endParaRPr lang="en-IN" sz="1600" dirty="0"/>
                    </a:p>
                  </a:txBody>
                  <a:tcPr/>
                </a:tc>
                <a:tc>
                  <a:txBody>
                    <a:bodyPr/>
                    <a:lstStyle/>
                    <a:p>
                      <a:pPr algn="ctr"/>
                      <a:r>
                        <a:rPr lang="en-US" sz="1600" dirty="0"/>
                        <a:t>Gujarat</a:t>
                      </a:r>
                      <a:endParaRPr lang="en-IN" sz="1600" dirty="0"/>
                    </a:p>
                  </a:txBody>
                  <a:tcPr/>
                </a:tc>
                <a:extLst>
                  <a:ext uri="{0D108BD9-81ED-4DB2-BD59-A6C34878D82A}">
                    <a16:rowId xmlns:a16="http://schemas.microsoft.com/office/drawing/2014/main" xmlns="" val="1573741020"/>
                  </a:ext>
                </a:extLst>
              </a:tr>
              <a:tr h="548954">
                <a:tc>
                  <a:txBody>
                    <a:bodyPr/>
                    <a:lstStyle/>
                    <a:p>
                      <a:r>
                        <a:rPr lang="en-US" sz="1600" dirty="0"/>
                        <a:t>Connectivity</a:t>
                      </a:r>
                      <a:endParaRPr lang="en-IN"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sz="1600" b="0" kern="1200" dirty="0">
                          <a:solidFill>
                            <a:schemeClr val="tx1"/>
                          </a:solidFill>
                        </a:rPr>
                        <a:t>Gadag-Wind-200MW- Koppal-Solar-300 MW, Bikaner-Solar-100MW</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kern="1200" dirty="0" err="1">
                          <a:solidFill>
                            <a:schemeClr val="tx1"/>
                          </a:solidFill>
                          <a:effectLst/>
                        </a:rPr>
                        <a:t>Fatehgarh</a:t>
                      </a:r>
                      <a:r>
                        <a:rPr lang="en-US" sz="1600" b="0" kern="1200" dirty="0">
                          <a:solidFill>
                            <a:schemeClr val="tx1"/>
                          </a:solidFill>
                          <a:effectLst/>
                        </a:rPr>
                        <a:t>-IV</a:t>
                      </a:r>
                      <a:endParaRPr lang="en-IN" sz="1600" dirty="0"/>
                    </a:p>
                  </a:txBody>
                  <a:tcPr/>
                </a:tc>
                <a:tc>
                  <a:txBody>
                    <a:bodyPr/>
                    <a:lstStyle/>
                    <a:p>
                      <a:pPr algn="ctr"/>
                      <a:r>
                        <a:rPr lang="en-US" sz="1600" b="0" kern="1200" dirty="0">
                          <a:solidFill>
                            <a:schemeClr val="tx1"/>
                          </a:solidFill>
                          <a:effectLst/>
                        </a:rPr>
                        <a:t>KPS-2 </a:t>
                      </a:r>
                      <a:r>
                        <a:rPr lang="en-US" sz="1600" b="0" kern="1200" dirty="0" err="1">
                          <a:solidFill>
                            <a:schemeClr val="tx1"/>
                          </a:solidFill>
                          <a:effectLst/>
                        </a:rPr>
                        <a:t>Khavada</a:t>
                      </a:r>
                      <a:r>
                        <a:rPr lang="en-US" sz="1600" b="0" kern="1200" dirty="0">
                          <a:solidFill>
                            <a:schemeClr val="tx1"/>
                          </a:solidFill>
                          <a:effectLst/>
                        </a:rPr>
                        <a:t> SS</a:t>
                      </a:r>
                      <a:endParaRPr lang="en-IN" sz="1600" dirty="0"/>
                    </a:p>
                  </a:txBody>
                  <a:tcPr/>
                </a:tc>
                <a:extLst>
                  <a:ext uri="{0D108BD9-81ED-4DB2-BD59-A6C34878D82A}">
                    <a16:rowId xmlns:a16="http://schemas.microsoft.com/office/drawing/2014/main" xmlns="" val="744101205"/>
                  </a:ext>
                </a:extLst>
              </a:tr>
              <a:tr h="0">
                <a:tc>
                  <a:txBody>
                    <a:bodyPr/>
                    <a:lstStyle/>
                    <a:p>
                      <a:r>
                        <a:rPr lang="en-US" sz="1600" b="0" kern="1200" dirty="0" err="1">
                          <a:solidFill>
                            <a:schemeClr val="tx1"/>
                          </a:solidFill>
                          <a:effectLst/>
                        </a:rPr>
                        <a:t>Effc</a:t>
                      </a:r>
                      <a:r>
                        <a:rPr lang="en-US" sz="1600" b="0" kern="1200" dirty="0">
                          <a:solidFill>
                            <a:schemeClr val="tx1"/>
                          </a:solidFill>
                          <a:effectLst/>
                        </a:rPr>
                        <a:t>. date of PPA </a:t>
                      </a:r>
                      <a:endParaRPr lang="en-IN" sz="1600" b="0" dirty="0"/>
                    </a:p>
                  </a:txBody>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11-01-2023</a:t>
                      </a:r>
                      <a:endParaRPr lang="en-IN" sz="1400" dirty="0"/>
                    </a:p>
                  </a:txBody>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11-01-2023</a:t>
                      </a:r>
                      <a:endParaRPr lang="en-IN"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11-01-2023</a:t>
                      </a:r>
                      <a:endParaRPr lang="en-IN" sz="1400" dirty="0"/>
                    </a:p>
                  </a:txBody>
                  <a:tcPr/>
                </a:tc>
                <a:extLst>
                  <a:ext uri="{0D108BD9-81ED-4DB2-BD59-A6C34878D82A}">
                    <a16:rowId xmlns:a16="http://schemas.microsoft.com/office/drawing/2014/main" xmlns="" val="2007871312"/>
                  </a:ext>
                </a:extLst>
              </a:tr>
              <a:tr h="342334">
                <a:tc>
                  <a:txBody>
                    <a:bodyPr/>
                    <a:lstStyle/>
                    <a:p>
                      <a:r>
                        <a:rPr lang="en-US" sz="1600" b="0" kern="1200" dirty="0" err="1">
                          <a:solidFill>
                            <a:schemeClr val="tx1"/>
                          </a:solidFill>
                          <a:effectLst/>
                        </a:rPr>
                        <a:t>Shed.FC</a:t>
                      </a:r>
                      <a:r>
                        <a:rPr lang="en-US" sz="1600" b="0" kern="1200" dirty="0">
                          <a:solidFill>
                            <a:schemeClr val="tx1"/>
                          </a:solidFill>
                          <a:effectLst/>
                        </a:rPr>
                        <a:t> / Actual</a:t>
                      </a:r>
                      <a:endParaRPr lang="en-IN" sz="1600" b="0" dirty="0"/>
                    </a:p>
                  </a:txBody>
                  <a:tcPr/>
                </a:tc>
                <a:tc>
                  <a:txBody>
                    <a:bodyPr/>
                    <a:lstStyle/>
                    <a:p>
                      <a:pPr algn="ctr"/>
                      <a:r>
                        <a:rPr lang="en-US" sz="1600" b="0" dirty="0">
                          <a:solidFill>
                            <a:schemeClr val="tx1"/>
                          </a:solidFill>
                        </a:rPr>
                        <a:t>15.05.2024</a:t>
                      </a:r>
                      <a:r>
                        <a:rPr lang="en-IN" sz="1600" dirty="0"/>
                        <a:t>(on</a:t>
                      </a:r>
                      <a:r>
                        <a:rPr lang="en-IN" sz="1600" baseline="0" dirty="0"/>
                        <a:t> time</a:t>
                      </a:r>
                      <a:r>
                        <a:rPr lang="en-IN" sz="1600" dirty="0"/>
                        <a:t>)</a:t>
                      </a:r>
                    </a:p>
                  </a:txBody>
                  <a:tcPr/>
                </a:tc>
                <a:tc>
                  <a:txBody>
                    <a:bodyPr/>
                    <a:lstStyle/>
                    <a:p>
                      <a:pPr algn="ctr"/>
                      <a:r>
                        <a:rPr lang="en-US" sz="1600" b="0" dirty="0">
                          <a:solidFill>
                            <a:schemeClr val="tx1"/>
                          </a:solidFill>
                        </a:rPr>
                        <a:t>15.05.2024</a:t>
                      </a:r>
                      <a:r>
                        <a:rPr lang="en-IN" sz="1600" dirty="0"/>
                        <a:t> (on time)</a:t>
                      </a:r>
                    </a:p>
                  </a:txBody>
                  <a:tcPr/>
                </a:tc>
                <a:tc>
                  <a:txBody>
                    <a:bodyPr/>
                    <a:lstStyle/>
                    <a:p>
                      <a:pPr algn="ctr"/>
                      <a:r>
                        <a:rPr lang="en-US" sz="1600" b="0" dirty="0">
                          <a:solidFill>
                            <a:schemeClr val="tx1"/>
                          </a:solidFill>
                        </a:rPr>
                        <a:t>15.05.2024</a:t>
                      </a:r>
                      <a:r>
                        <a:rPr lang="en-IN" sz="1600" dirty="0"/>
                        <a:t> (on time)</a:t>
                      </a:r>
                    </a:p>
                  </a:txBody>
                  <a:tcPr/>
                </a:tc>
                <a:extLst>
                  <a:ext uri="{0D108BD9-81ED-4DB2-BD59-A6C34878D82A}">
                    <a16:rowId xmlns:a16="http://schemas.microsoft.com/office/drawing/2014/main" xmlns="" val="195578539"/>
                  </a:ext>
                </a:extLst>
              </a:tr>
              <a:tr h="0">
                <a:tc>
                  <a:txBody>
                    <a:bodyPr/>
                    <a:lstStyle/>
                    <a:p>
                      <a:r>
                        <a:rPr lang="en-US" sz="1600" b="0" kern="1200" dirty="0">
                          <a:solidFill>
                            <a:schemeClr val="tx1"/>
                          </a:solidFill>
                          <a:effectLst/>
                        </a:rPr>
                        <a:t>SCD / Revised</a:t>
                      </a:r>
                      <a:endParaRPr lang="en-IN" sz="1600" b="0" dirty="0"/>
                    </a:p>
                  </a:txBody>
                  <a:tcPr/>
                </a:tc>
                <a:tc gridSpan="2">
                  <a:txBody>
                    <a:bodyPr/>
                    <a:lstStyle/>
                    <a:p>
                      <a:pPr algn="ctr"/>
                      <a:r>
                        <a:rPr lang="en-US" sz="1600" b="0" dirty="0">
                          <a:solidFill>
                            <a:schemeClr val="tx1"/>
                          </a:solidFill>
                        </a:rPr>
                        <a:t>11.01.2025</a:t>
                      </a:r>
                      <a:r>
                        <a:rPr lang="en-IN" sz="1600" b="0" dirty="0">
                          <a:solidFill>
                            <a:schemeClr val="tx1"/>
                          </a:solidFill>
                        </a:rPr>
                        <a:t> / </a:t>
                      </a:r>
                      <a:r>
                        <a:rPr lang="en-US" sz="1600" b="0" dirty="0">
                          <a:solidFill>
                            <a:schemeClr val="tx1"/>
                          </a:solidFill>
                        </a:rPr>
                        <a:t>Actual start date</a:t>
                      </a:r>
                      <a:r>
                        <a:rPr lang="en-US" sz="1600" b="0" baseline="0" dirty="0">
                          <a:solidFill>
                            <a:schemeClr val="tx1"/>
                          </a:solidFill>
                        </a:rPr>
                        <a:t> of connectivity + 60 days</a:t>
                      </a:r>
                      <a:endParaRPr lang="en-IN" sz="1600" dirty="0"/>
                    </a:p>
                  </a:txBody>
                  <a:tcPr/>
                </a:tc>
                <a:tc hMerge="1">
                  <a:txBody>
                    <a:bodyPr/>
                    <a:lstStyle/>
                    <a:p>
                      <a:pPr algn="ctr"/>
                      <a:endParaRPr lang="en-IN" sz="1600" dirty="0"/>
                    </a:p>
                  </a:txBody>
                  <a:tcPr/>
                </a:tc>
                <a:tc>
                  <a:txBody>
                    <a:bodyPr/>
                    <a:lstStyle/>
                    <a:p>
                      <a:pPr algn="ctr"/>
                      <a:r>
                        <a:rPr lang="en-US" sz="1600" b="0" dirty="0">
                          <a:solidFill>
                            <a:schemeClr val="tx1"/>
                          </a:solidFill>
                        </a:rPr>
                        <a:t>11.01.2025/16.05.2025*</a:t>
                      </a:r>
                      <a:endParaRPr lang="en-IN" sz="1600" dirty="0"/>
                    </a:p>
                  </a:txBody>
                  <a:tcPr/>
                </a:tc>
                <a:extLst>
                  <a:ext uri="{0D108BD9-81ED-4DB2-BD59-A6C34878D82A}">
                    <a16:rowId xmlns:a16="http://schemas.microsoft.com/office/drawing/2014/main" xmlns="" val="2132952540"/>
                  </a:ext>
                </a:extLst>
              </a:tr>
              <a:tr h="247149">
                <a:tc>
                  <a:txBody>
                    <a:bodyPr/>
                    <a:lstStyle/>
                    <a:p>
                      <a:r>
                        <a:rPr lang="en-US" sz="1600" b="0" kern="1200" dirty="0">
                          <a:solidFill>
                            <a:schemeClr val="tx1"/>
                          </a:solidFill>
                          <a:effectLst/>
                        </a:rPr>
                        <a:t>Buying Entity </a:t>
                      </a:r>
                      <a:endParaRPr lang="en-IN" sz="1600" b="0" dirty="0"/>
                    </a:p>
                  </a:txBody>
                  <a:tcPr/>
                </a:tc>
                <a:tc gridSpan="3">
                  <a:txBody>
                    <a:bodyPr/>
                    <a:lstStyle/>
                    <a:p>
                      <a:pPr algn="ctr"/>
                      <a:r>
                        <a:rPr lang="en-US" sz="1600" b="0" kern="1200" dirty="0">
                          <a:solidFill>
                            <a:schemeClr val="tx1"/>
                          </a:solidFill>
                        </a:rPr>
                        <a:t>MUL-1070 MW, WB CESC: 100 MW</a:t>
                      </a:r>
                      <a:endParaRPr lang="en-IN" sz="1600" dirty="0"/>
                    </a:p>
                  </a:txBody>
                  <a:tcPr/>
                </a:tc>
                <a:tc hMerge="1">
                  <a:txBody>
                    <a:bodyPr/>
                    <a:lstStyle/>
                    <a:p>
                      <a:pPr algn="ctr"/>
                      <a:endParaRPr lang="en-IN" sz="1600" dirty="0"/>
                    </a:p>
                  </a:txBody>
                  <a:tcPr/>
                </a:tc>
                <a:tc hMerge="1">
                  <a:txBody>
                    <a:bodyPr/>
                    <a:lstStyle/>
                    <a:p>
                      <a:pPr algn="ctr"/>
                      <a:endParaRPr lang="en-IN" sz="1600" dirty="0"/>
                    </a:p>
                  </a:txBody>
                  <a:tcPr/>
                </a:tc>
                <a:extLst>
                  <a:ext uri="{0D108BD9-81ED-4DB2-BD59-A6C34878D82A}">
                    <a16:rowId xmlns:a16="http://schemas.microsoft.com/office/drawing/2014/main" xmlns="" val="2769045274"/>
                  </a:ext>
                </a:extLst>
              </a:tr>
              <a:tr h="2426953">
                <a:tc>
                  <a:txBody>
                    <a:bodyPr/>
                    <a:lstStyle/>
                    <a:p>
                      <a:r>
                        <a:rPr lang="en-US" sz="1600" dirty="0"/>
                        <a:t>Progress Status</a:t>
                      </a:r>
                      <a:endParaRPr lang="en-IN" sz="1600"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tx1"/>
                          </a:solidFill>
                          <a:latin typeface="+mn-lt"/>
                          <a:ea typeface="+mn-ea"/>
                          <a:cs typeface="+mn-cs"/>
                        </a:rPr>
                        <a:t>TATA:</a:t>
                      </a:r>
                      <a:r>
                        <a:rPr lang="en-US" sz="1600" b="0" kern="1200" dirty="0">
                          <a:solidFill>
                            <a:schemeClr val="tx1"/>
                          </a:solidFill>
                          <a:latin typeface="+mn-lt"/>
                          <a:ea typeface="+mn-ea"/>
                          <a:cs typeface="+mn-cs"/>
                        </a:rPr>
                        <a:t> 100 MW solar commissioned</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latin typeface="+mn-lt"/>
                          <a:ea typeface="+mn-ea"/>
                          <a:cs typeface="+mn-cs"/>
                        </a:rPr>
                        <a:t>Land- </a:t>
                      </a:r>
                      <a:r>
                        <a:rPr lang="en-US" sz="1600" b="0" kern="1200" dirty="0">
                          <a:solidFill>
                            <a:schemeClr val="tx1"/>
                          </a:solidFill>
                          <a:latin typeface="+mn-lt"/>
                          <a:ea typeface="+mn-ea"/>
                          <a:cs typeface="+mn-cs"/>
                        </a:rPr>
                        <a:t>Solar Completed; Wind- 294.35/460 acres acquired.</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tx1"/>
                          </a:solidFill>
                          <a:latin typeface="+mn-lt"/>
                          <a:ea typeface="+mn-ea"/>
                          <a:cs typeface="+mn-cs"/>
                        </a:rPr>
                        <a:t>Supply</a:t>
                      </a:r>
                      <a:r>
                        <a:rPr lang="en-US" sz="1600" b="0" kern="1200" dirty="0">
                          <a:solidFill>
                            <a:schemeClr val="tx1"/>
                          </a:solidFill>
                          <a:latin typeface="+mn-lt"/>
                          <a:ea typeface="+mn-ea"/>
                          <a:cs typeface="+mn-cs"/>
                        </a:rPr>
                        <a:t>-Solar-Koppal-375/393</a:t>
                      </a:r>
                      <a:r>
                        <a:rPr lang="en-US" sz="1600" b="0" kern="1200" baseline="0" dirty="0">
                          <a:solidFill>
                            <a:schemeClr val="tx1"/>
                          </a:solidFill>
                          <a:latin typeface="+mn-lt"/>
                          <a:ea typeface="+mn-ea"/>
                          <a:cs typeface="+mn-cs"/>
                        </a:rPr>
                        <a:t> </a:t>
                      </a:r>
                      <a:r>
                        <a:rPr lang="en-US" sz="1600" b="0" kern="1200" dirty="0">
                          <a:solidFill>
                            <a:schemeClr val="tx1"/>
                          </a:solidFill>
                          <a:latin typeface="+mn-lt"/>
                          <a:ea typeface="+mn-ea"/>
                          <a:cs typeface="+mn-cs"/>
                        </a:rPr>
                        <a:t>MWp delivered on site, Bikaner- completed; Wind- Delivery be completed by 18.11.25. </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tx1"/>
                          </a:solidFill>
                          <a:latin typeface="+mn-lt"/>
                          <a:ea typeface="+mn-ea"/>
                          <a:cs typeface="+mn-cs"/>
                        </a:rPr>
                        <a:t>Connectivity: </a:t>
                      </a:r>
                      <a:r>
                        <a:rPr lang="da-DK" sz="1400" b="0" kern="1200" dirty="0">
                          <a:solidFill>
                            <a:schemeClr val="tx1"/>
                          </a:solidFill>
                          <a:latin typeface="+mn-lt"/>
                          <a:ea typeface="+mn-ea"/>
                          <a:cs typeface="+mn-cs"/>
                        </a:rPr>
                        <a:t>Gadag-SS-27.12.2025</a:t>
                      </a:r>
                    </a:p>
                    <a:p>
                      <a:pPr marL="0" marR="0" lvl="0" indent="0" algn="just" defTabSz="914400" rtl="0" eaLnBrk="1" fontAlgn="auto" latinLnBrk="0" hangingPunct="1">
                        <a:lnSpc>
                          <a:spcPct val="100000"/>
                        </a:lnSpc>
                        <a:spcBef>
                          <a:spcPts val="0"/>
                        </a:spcBef>
                        <a:spcAft>
                          <a:spcPts val="0"/>
                        </a:spcAft>
                        <a:buClrTx/>
                        <a:buSzTx/>
                        <a:buFontTx/>
                        <a:buNone/>
                        <a:tabLst/>
                        <a:defRPr/>
                      </a:pPr>
                      <a:r>
                        <a:rPr lang="da-DK" sz="1400" b="0" kern="1200" dirty="0">
                          <a:solidFill>
                            <a:schemeClr val="tx1"/>
                          </a:solidFill>
                          <a:latin typeface="+mn-lt"/>
                          <a:ea typeface="+mn-ea"/>
                          <a:cs typeface="+mn-cs"/>
                        </a:rPr>
                        <a:t>                             Koppal-SS-30.09.2025</a:t>
                      </a:r>
                    </a:p>
                    <a:p>
                      <a:pPr marL="0" marR="0" lvl="0" indent="0" algn="just" defTabSz="914400" rtl="0" eaLnBrk="1" fontAlgn="auto" latinLnBrk="0" hangingPunct="1">
                        <a:lnSpc>
                          <a:spcPct val="100000"/>
                        </a:lnSpc>
                        <a:spcBef>
                          <a:spcPts val="0"/>
                        </a:spcBef>
                        <a:spcAft>
                          <a:spcPts val="0"/>
                        </a:spcAft>
                        <a:buClrTx/>
                        <a:buSzTx/>
                        <a:buFontTx/>
                        <a:buNone/>
                        <a:tabLst/>
                        <a:defRPr/>
                      </a:pPr>
                      <a:r>
                        <a:rPr lang="da-DK" sz="1400" b="0" kern="1200" dirty="0">
                          <a:solidFill>
                            <a:schemeClr val="tx1"/>
                          </a:solidFill>
                          <a:latin typeface="+mn-lt"/>
                          <a:ea typeface="+mn-ea"/>
                          <a:cs typeface="+mn-cs"/>
                        </a:rPr>
                        <a:t>                             Bikaner-SS-31.12.2025</a:t>
                      </a:r>
                      <a:endParaRPr lang="en-US" sz="1400" b="0" kern="1200" dirty="0">
                        <a:solidFill>
                          <a:schemeClr val="tx1"/>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tx1"/>
                          </a:solidFill>
                          <a:latin typeface="+mn-lt"/>
                          <a:ea typeface="+mn-ea"/>
                          <a:cs typeface="+mn-cs"/>
                        </a:rPr>
                        <a:t>AMP: Land: </a:t>
                      </a:r>
                      <a:r>
                        <a:rPr lang="en-US" sz="1600" b="0" kern="1200" dirty="0">
                          <a:solidFill>
                            <a:schemeClr val="tx1"/>
                          </a:solidFill>
                          <a:latin typeface="+mn-lt"/>
                          <a:ea typeface="+mn-ea"/>
                          <a:cs typeface="+mn-cs"/>
                        </a:rPr>
                        <a:t>completed for both solar and wind part</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tx1"/>
                          </a:solidFill>
                          <a:latin typeface="+mn-lt"/>
                          <a:ea typeface="+mn-ea"/>
                          <a:cs typeface="+mn-cs"/>
                        </a:rPr>
                        <a:t>Supply-</a:t>
                      </a:r>
                      <a:r>
                        <a:rPr lang="en-US" sz="1600" b="0" kern="1200" dirty="0">
                          <a:solidFill>
                            <a:schemeClr val="tx1"/>
                          </a:solidFill>
                          <a:latin typeface="+mn-lt"/>
                          <a:ea typeface="+mn-ea"/>
                          <a:cs typeface="+mn-cs"/>
                        </a:rPr>
                        <a:t>Modules-Delivery expected by Jun 25 onwards &amp; Wind: Reached at site</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tx1"/>
                          </a:solidFill>
                          <a:latin typeface="+mn-lt"/>
                          <a:ea typeface="+mn-ea"/>
                          <a:cs typeface="+mn-cs"/>
                        </a:rPr>
                        <a:t>Early commissioning of Project is planned.</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tx1"/>
                          </a:solidFill>
                          <a:latin typeface="+mn-lt"/>
                          <a:ea typeface="+mn-ea"/>
                          <a:cs typeface="+mn-cs"/>
                        </a:rPr>
                        <a:t>Connectivity- </a:t>
                      </a:r>
                      <a:r>
                        <a:rPr lang="en-US" sz="1600" b="0" kern="1200" dirty="0">
                          <a:solidFill>
                            <a:schemeClr val="tx1"/>
                          </a:solidFill>
                          <a:latin typeface="+mn-lt"/>
                          <a:ea typeface="+mn-ea"/>
                          <a:cs typeface="+mn-cs"/>
                        </a:rPr>
                        <a:t>Exp-Sep 2025</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tx1"/>
                          </a:solidFill>
                          <a:latin typeface="+mn-lt"/>
                          <a:ea typeface="+mn-ea"/>
                          <a:cs typeface="+mn-cs"/>
                        </a:rPr>
                        <a:t>NTPC: Land: </a:t>
                      </a:r>
                      <a:r>
                        <a:rPr lang="en-US" sz="1600" b="0" kern="1200" dirty="0">
                          <a:solidFill>
                            <a:schemeClr val="tx1"/>
                          </a:solidFill>
                          <a:latin typeface="+mn-lt"/>
                          <a:ea typeface="+mn-ea"/>
                          <a:cs typeface="+mn-cs"/>
                        </a:rPr>
                        <a:t>Solar- 1406/1406 acres; Wind- 200/300 completed.</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600" b="0" kern="1200" dirty="0">
                        <a:solidFill>
                          <a:schemeClr val="tx1"/>
                        </a:solidFill>
                        <a:latin typeface="+mn-lt"/>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tx1"/>
                          </a:solidFill>
                          <a:latin typeface="+mn-lt"/>
                          <a:ea typeface="+mn-ea"/>
                          <a:cs typeface="+mn-cs"/>
                        </a:rPr>
                        <a:t>Supply-Major</a:t>
                      </a:r>
                      <a:r>
                        <a:rPr lang="en-US" sz="1600" b="0" kern="1200" dirty="0">
                          <a:solidFill>
                            <a:schemeClr val="tx1"/>
                          </a:solidFill>
                          <a:latin typeface="+mn-lt"/>
                          <a:ea typeface="+mn-ea"/>
                          <a:cs typeface="+mn-cs"/>
                        </a:rPr>
                        <a:t> </a:t>
                      </a:r>
                      <a:r>
                        <a:rPr lang="en-US" sz="1600" b="1" kern="1200" dirty="0">
                          <a:solidFill>
                            <a:schemeClr val="tx1"/>
                          </a:solidFill>
                          <a:latin typeface="+mn-lt"/>
                          <a:ea typeface="+mn-ea"/>
                          <a:cs typeface="+mn-cs"/>
                        </a:rPr>
                        <a:t>Supply</a:t>
                      </a:r>
                      <a:r>
                        <a:rPr lang="en-US" sz="1600" b="0" kern="1200" dirty="0">
                          <a:solidFill>
                            <a:schemeClr val="tx1"/>
                          </a:solidFill>
                          <a:latin typeface="+mn-lt"/>
                          <a:ea typeface="+mn-ea"/>
                          <a:cs typeface="+mn-cs"/>
                        </a:rPr>
                        <a:t> </a:t>
                      </a:r>
                      <a:r>
                        <a:rPr lang="en-US" sz="1600" b="1" kern="1200" dirty="0">
                          <a:solidFill>
                            <a:schemeClr val="tx1"/>
                          </a:solidFill>
                          <a:latin typeface="+mn-lt"/>
                          <a:ea typeface="+mn-ea"/>
                          <a:cs typeface="+mn-cs"/>
                        </a:rPr>
                        <a:t>Equipment-</a:t>
                      </a:r>
                      <a:r>
                        <a:rPr lang="en-US" sz="1600" b="0" kern="1200" dirty="0">
                          <a:solidFill>
                            <a:schemeClr val="tx1"/>
                          </a:solidFill>
                          <a:latin typeface="+mn-lt"/>
                          <a:ea typeface="+mn-ea"/>
                          <a:cs typeface="+mn-cs"/>
                        </a:rPr>
                        <a:t> Solar and Wind-Supply is in progress;</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tx1"/>
                          </a:solidFill>
                          <a:latin typeface="+mn-lt"/>
                          <a:ea typeface="+mn-ea"/>
                          <a:cs typeface="+mn-cs"/>
                        </a:rPr>
                        <a:t> </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tx1"/>
                          </a:solidFill>
                          <a:latin typeface="+mn-lt"/>
                          <a:ea typeface="+mn-ea"/>
                          <a:cs typeface="+mn-cs"/>
                        </a:rPr>
                        <a:t>Connectivity-</a:t>
                      </a:r>
                      <a:r>
                        <a:rPr lang="en-US" sz="1600" b="0" kern="1200" dirty="0">
                          <a:solidFill>
                            <a:schemeClr val="tx1"/>
                          </a:solidFill>
                          <a:latin typeface="+mn-lt"/>
                          <a:ea typeface="+mn-ea"/>
                          <a:cs typeface="+mn-cs"/>
                        </a:rPr>
                        <a:t> </a:t>
                      </a:r>
                      <a:r>
                        <a:rPr lang="en-US" sz="1600" b="0" kern="1200" baseline="0" dirty="0">
                          <a:solidFill>
                            <a:schemeClr val="tx1"/>
                          </a:solidFill>
                          <a:latin typeface="+mn-lt"/>
                          <a:ea typeface="+mn-ea"/>
                          <a:cs typeface="+mn-cs"/>
                        </a:rPr>
                        <a:t> November</a:t>
                      </a:r>
                      <a:r>
                        <a:rPr lang="en-US" sz="1600" b="0" kern="1200" dirty="0">
                          <a:solidFill>
                            <a:schemeClr val="tx1"/>
                          </a:solidFill>
                          <a:latin typeface="+mn-lt"/>
                          <a:ea typeface="+mn-ea"/>
                          <a:cs typeface="+mn-cs"/>
                        </a:rPr>
                        <a:t>, 2026 </a:t>
                      </a:r>
                    </a:p>
                    <a:p>
                      <a:pPr marL="0" indent="0" algn="l">
                        <a:buFont typeface="Arial" panose="020B0604020202020204" pitchFamily="34" charset="0"/>
                        <a:buNone/>
                      </a:pPr>
                      <a:endParaRPr lang="en-IN" sz="1600" baseline="0" dirty="0"/>
                    </a:p>
                  </a:txBody>
                  <a:tcPr/>
                </a:tc>
                <a:extLst>
                  <a:ext uri="{0D108BD9-81ED-4DB2-BD59-A6C34878D82A}">
                    <a16:rowId xmlns:a16="http://schemas.microsoft.com/office/drawing/2014/main" xmlns="" val="3935911127"/>
                  </a:ext>
                </a:extLst>
              </a:tr>
            </a:tbl>
          </a:graphicData>
        </a:graphic>
      </p:graphicFrame>
      <p:sp>
        <p:nvSpPr>
          <p:cNvPr id="3" name="TextBox 2"/>
          <p:cNvSpPr txBox="1"/>
          <p:nvPr/>
        </p:nvSpPr>
        <p:spPr>
          <a:xfrm>
            <a:off x="65315" y="6550223"/>
            <a:ext cx="12063931" cy="307777"/>
          </a:xfrm>
          <a:prstGeom prst="rect">
            <a:avLst/>
          </a:prstGeom>
          <a:noFill/>
        </p:spPr>
        <p:txBody>
          <a:bodyPr wrap="square" rtlCol="0">
            <a:spAutoFit/>
          </a:bodyPr>
          <a:lstStyle/>
          <a:p>
            <a:r>
              <a:rPr lang="en-IN" sz="1400" dirty="0"/>
              <a:t>*Revised SCD due to delay in Tariff adoption; Further </a:t>
            </a:r>
            <a:r>
              <a:rPr lang="en-IN" sz="1400" dirty="0" err="1"/>
              <a:t>extn</a:t>
            </a:r>
            <a:r>
              <a:rPr lang="en-IN" sz="1400" dirty="0"/>
              <a:t> requested due to delay in GNA effectiveness, (proposal under review), S:Solar     W:Wind    </a:t>
            </a:r>
          </a:p>
        </p:txBody>
      </p:sp>
      <p:sp>
        <p:nvSpPr>
          <p:cNvPr id="6" name="TextBox 5">
            <a:hlinkClick r:id="rId2" action="ppaction://hlinksldjump"/>
            <a:extLst>
              <a:ext uri="{FF2B5EF4-FFF2-40B4-BE49-F238E27FC236}">
                <a16:creationId xmlns:a16="http://schemas.microsoft.com/office/drawing/2014/main" xmlns="" id="{456F7F60-EB5A-7098-6F4B-E75BA4503235}"/>
              </a:ext>
            </a:extLst>
          </p:cNvPr>
          <p:cNvSpPr txBox="1"/>
          <p:nvPr/>
        </p:nvSpPr>
        <p:spPr>
          <a:xfrm>
            <a:off x="9293765" y="6001965"/>
            <a:ext cx="2353236" cy="461665"/>
          </a:xfrm>
          <a:prstGeom prst="rect">
            <a:avLst/>
          </a:prstGeom>
          <a:noFill/>
        </p:spPr>
        <p:txBody>
          <a:bodyPr wrap="square" rtlCol="0">
            <a:spAutoFit/>
          </a:bodyPr>
          <a:lstStyle/>
          <a:p>
            <a:r>
              <a:rPr lang="en-IN" sz="2400" b="1" dirty="0">
                <a:solidFill>
                  <a:schemeClr val="accent1"/>
                </a:solidFill>
                <a:hlinkClick r:id="rId3" action="ppaction://hlinksldjump"/>
              </a:rPr>
              <a:t>BACK</a:t>
            </a:r>
            <a:endParaRPr lang="en-IN" sz="2400" b="1" dirty="0">
              <a:solidFill>
                <a:schemeClr val="accent1"/>
              </a:solidFill>
            </a:endParaRPr>
          </a:p>
        </p:txBody>
      </p:sp>
    </p:spTree>
    <p:extLst>
      <p:ext uri="{BB962C8B-B14F-4D97-AF65-F5344CB8AC3E}">
        <p14:creationId xmlns:p14="http://schemas.microsoft.com/office/powerpoint/2010/main" val="8610975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4E240C-85DA-463B-B3F9-CC72A5F6B45A}"/>
              </a:ext>
            </a:extLst>
          </p:cNvPr>
          <p:cNvSpPr>
            <a:spLocks noGrp="1"/>
          </p:cNvSpPr>
          <p:nvPr>
            <p:ph type="title"/>
          </p:nvPr>
        </p:nvSpPr>
        <p:spPr>
          <a:xfrm>
            <a:off x="404905" y="0"/>
            <a:ext cx="10515600" cy="567382"/>
          </a:xfrm>
        </p:spPr>
        <p:txBody>
          <a:bodyPr>
            <a:noAutofit/>
          </a:bodyPr>
          <a:lstStyle/>
          <a:p>
            <a:pPr algn="ctr"/>
            <a:r>
              <a:rPr lang="en-US" sz="2800" b="1" u="sng" dirty="0">
                <a:solidFill>
                  <a:srgbClr val="0070C0"/>
                </a:solidFill>
                <a:latin typeface="+mn-lt"/>
              </a:rPr>
              <a:t>1200 MW Hybrid Peak Power Projects (Tranche-VI)</a:t>
            </a:r>
            <a:endParaRPr lang="en-US" sz="2800" dirty="0">
              <a:solidFill>
                <a:srgbClr val="0070C0"/>
              </a:solidFill>
              <a:latin typeface="+mn-lt"/>
            </a:endParaRPr>
          </a:p>
        </p:txBody>
      </p:sp>
      <p:graphicFrame>
        <p:nvGraphicFramePr>
          <p:cNvPr id="5" name="Table 4">
            <a:extLst>
              <a:ext uri="{FF2B5EF4-FFF2-40B4-BE49-F238E27FC236}">
                <a16:creationId xmlns:a16="http://schemas.microsoft.com/office/drawing/2014/main" xmlns="" id="{DC87EABA-AA71-4B4E-BAED-62DB76BBCBB5}"/>
              </a:ext>
            </a:extLst>
          </p:cNvPr>
          <p:cNvGraphicFramePr>
            <a:graphicFrameLocks noGrp="1"/>
          </p:cNvGraphicFramePr>
          <p:nvPr>
            <p:extLst>
              <p:ext uri="{D42A27DB-BD31-4B8C-83A1-F6EECF244321}">
                <p14:modId xmlns:p14="http://schemas.microsoft.com/office/powerpoint/2010/main" val="4035538147"/>
              </p:ext>
            </p:extLst>
          </p:nvPr>
        </p:nvGraphicFramePr>
        <p:xfrm>
          <a:off x="65315" y="633559"/>
          <a:ext cx="12065316" cy="5877512"/>
        </p:xfrm>
        <a:graphic>
          <a:graphicData uri="http://schemas.openxmlformats.org/drawingml/2006/table">
            <a:tbl>
              <a:tblPr firstRow="1" bandRow="1">
                <a:tableStyleId>{5C22544A-7EE6-4342-B048-85BDC9FD1C3A}</a:tableStyleId>
              </a:tblPr>
              <a:tblGrid>
                <a:gridCol w="1355348">
                  <a:extLst>
                    <a:ext uri="{9D8B030D-6E8A-4147-A177-3AD203B41FA5}">
                      <a16:colId xmlns:a16="http://schemas.microsoft.com/office/drawing/2014/main" xmlns="" val="3457265272"/>
                    </a:ext>
                  </a:extLst>
                </a:gridCol>
                <a:gridCol w="2431021">
                  <a:extLst>
                    <a:ext uri="{9D8B030D-6E8A-4147-A177-3AD203B41FA5}">
                      <a16:colId xmlns:a16="http://schemas.microsoft.com/office/drawing/2014/main" xmlns="" val="1543020089"/>
                    </a:ext>
                  </a:extLst>
                </a:gridCol>
                <a:gridCol w="116840">
                  <a:extLst>
                    <a:ext uri="{9D8B030D-6E8A-4147-A177-3AD203B41FA5}">
                      <a16:colId xmlns:a16="http://schemas.microsoft.com/office/drawing/2014/main" xmlns="" val="184286456"/>
                    </a:ext>
                  </a:extLst>
                </a:gridCol>
                <a:gridCol w="2468072">
                  <a:extLst>
                    <a:ext uri="{9D8B030D-6E8A-4147-A177-3AD203B41FA5}">
                      <a16:colId xmlns:a16="http://schemas.microsoft.com/office/drawing/2014/main" xmlns="" val="1011761147"/>
                    </a:ext>
                  </a:extLst>
                </a:gridCol>
                <a:gridCol w="2980826">
                  <a:extLst>
                    <a:ext uri="{9D8B030D-6E8A-4147-A177-3AD203B41FA5}">
                      <a16:colId xmlns:a16="http://schemas.microsoft.com/office/drawing/2014/main" xmlns="" val="3061675075"/>
                    </a:ext>
                  </a:extLst>
                </a:gridCol>
                <a:gridCol w="2713209">
                  <a:extLst>
                    <a:ext uri="{9D8B030D-6E8A-4147-A177-3AD203B41FA5}">
                      <a16:colId xmlns:a16="http://schemas.microsoft.com/office/drawing/2014/main" xmlns="" val="3543706876"/>
                    </a:ext>
                  </a:extLst>
                </a:gridCol>
              </a:tblGrid>
              <a:tr h="328714">
                <a:tc>
                  <a:txBody>
                    <a:bodyPr/>
                    <a:lstStyle/>
                    <a:p>
                      <a:pPr algn="l"/>
                      <a:r>
                        <a:rPr lang="en-US" sz="1600" dirty="0"/>
                        <a:t>Description</a:t>
                      </a:r>
                      <a:endParaRPr lang="en-IN" sz="1600" dirty="0"/>
                    </a:p>
                  </a:txBody>
                  <a:tcPr/>
                </a:tc>
                <a:tc>
                  <a:txBody>
                    <a:bodyPr/>
                    <a:lstStyle/>
                    <a:p>
                      <a:pPr algn="ctr"/>
                      <a:r>
                        <a:rPr lang="en-US" sz="1600" dirty="0"/>
                        <a:t>HPD-1</a:t>
                      </a:r>
                      <a:endParaRPr lang="en-IN" sz="1600" dirty="0"/>
                    </a:p>
                  </a:txBody>
                  <a:tcPr anchor="ctr"/>
                </a:tc>
                <a:tc gridSpan="2">
                  <a:txBody>
                    <a:bodyPr/>
                    <a:lstStyle/>
                    <a:p>
                      <a:pPr algn="ctr"/>
                      <a:r>
                        <a:rPr lang="en-US" sz="1600"/>
                        <a:t>HPD-2</a:t>
                      </a:r>
                      <a:endParaRPr lang="en-IN" sz="1600" dirty="0"/>
                    </a:p>
                  </a:txBody>
                  <a:tcPr anchor="ctr"/>
                </a:tc>
                <a:tc hMerge="1">
                  <a:txBody>
                    <a:bodyPr/>
                    <a:lstStyle/>
                    <a:p>
                      <a:endParaRPr lang="en-IN"/>
                    </a:p>
                  </a:txBody>
                  <a:tcPr/>
                </a:tc>
                <a:tc>
                  <a:txBody>
                    <a:bodyPr/>
                    <a:lstStyle/>
                    <a:p>
                      <a:pPr algn="ctr"/>
                      <a:r>
                        <a:rPr lang="en-US" sz="1600"/>
                        <a:t>HPD-3</a:t>
                      </a:r>
                      <a:endParaRPr lang="en-IN" sz="1600" dirty="0"/>
                    </a:p>
                  </a:txBody>
                  <a:tcPr anchor="ctr"/>
                </a:tc>
                <a:tc>
                  <a:txBody>
                    <a:bodyPr/>
                    <a:lstStyle/>
                    <a:p>
                      <a:pPr algn="ctr"/>
                      <a:r>
                        <a:rPr lang="en-US" sz="1600" dirty="0"/>
                        <a:t>HPD-4</a:t>
                      </a:r>
                      <a:endParaRPr lang="en-IN" sz="1600" dirty="0"/>
                    </a:p>
                  </a:txBody>
                  <a:tcPr anchor="ctr"/>
                </a:tc>
                <a:extLst>
                  <a:ext uri="{0D108BD9-81ED-4DB2-BD59-A6C34878D82A}">
                    <a16:rowId xmlns:a16="http://schemas.microsoft.com/office/drawing/2014/main" xmlns="" val="3121232122"/>
                  </a:ext>
                </a:extLst>
              </a:tr>
              <a:tr h="391250">
                <a:tc>
                  <a:txBody>
                    <a:bodyPr/>
                    <a:lstStyle/>
                    <a:p>
                      <a:pPr algn="l"/>
                      <a:r>
                        <a:rPr lang="en-US" sz="1600" dirty="0"/>
                        <a:t>Name</a:t>
                      </a:r>
                      <a:endParaRPr lang="en-IN" sz="1600" dirty="0"/>
                    </a:p>
                  </a:txBody>
                  <a:tcPr/>
                </a:tc>
                <a:tc>
                  <a:txBody>
                    <a:bodyPr/>
                    <a:lstStyle/>
                    <a:p>
                      <a:pPr algn="ctr"/>
                      <a:r>
                        <a:rPr lang="en-US" sz="1600" b="1" dirty="0">
                          <a:solidFill>
                            <a:schemeClr val="tx1"/>
                          </a:solidFill>
                        </a:rPr>
                        <a:t>Acme</a:t>
                      </a:r>
                      <a:endParaRPr lang="en-IN" sz="1600" dirty="0"/>
                    </a:p>
                  </a:txBody>
                  <a:tcPr anchor="ctr"/>
                </a:tc>
                <a:tc gridSpan="2">
                  <a:txBody>
                    <a:bodyPr/>
                    <a:lstStyle/>
                    <a:p>
                      <a:pPr algn="ctr"/>
                      <a:r>
                        <a:rPr lang="en-US" sz="1600" b="1">
                          <a:solidFill>
                            <a:schemeClr val="tx1"/>
                          </a:solidFill>
                        </a:rPr>
                        <a:t>AMP Energy </a:t>
                      </a:r>
                      <a:endParaRPr lang="en-IN" sz="1600" dirty="0"/>
                    </a:p>
                  </a:txBody>
                  <a:tcPr anchor="ctr"/>
                </a:tc>
                <a:tc hMerge="1">
                  <a:txBody>
                    <a:bodyPr/>
                    <a:lstStyle/>
                    <a:p>
                      <a:endParaRPr lang="en-IN"/>
                    </a:p>
                  </a:txBody>
                  <a:tcPr/>
                </a:tc>
                <a:tc>
                  <a:txBody>
                    <a:bodyPr/>
                    <a:lstStyle/>
                    <a:p>
                      <a:pPr algn="ctr"/>
                      <a:r>
                        <a:rPr lang="en-US" sz="1600" b="1" dirty="0">
                          <a:solidFill>
                            <a:schemeClr val="tx1"/>
                          </a:solidFill>
                        </a:rPr>
                        <a:t>Hero</a:t>
                      </a:r>
                      <a:endParaRPr lang="en-IN" sz="1600" dirty="0"/>
                    </a:p>
                  </a:txBody>
                  <a:tcPr anchor="ctr"/>
                </a:tc>
                <a:tc>
                  <a:txBody>
                    <a:bodyPr/>
                    <a:lstStyle/>
                    <a:p>
                      <a:pPr algn="ctr"/>
                      <a:r>
                        <a:rPr lang="en-US" sz="1600" b="1" dirty="0" err="1">
                          <a:solidFill>
                            <a:schemeClr val="tx1"/>
                          </a:solidFill>
                        </a:rPr>
                        <a:t>ReNew</a:t>
                      </a:r>
                      <a:endParaRPr lang="en-IN" sz="1600" dirty="0"/>
                    </a:p>
                  </a:txBody>
                  <a:tcPr anchor="ctr"/>
                </a:tc>
                <a:extLst>
                  <a:ext uri="{0D108BD9-81ED-4DB2-BD59-A6C34878D82A}">
                    <a16:rowId xmlns:a16="http://schemas.microsoft.com/office/drawing/2014/main" xmlns="" val="4232431916"/>
                  </a:ext>
                </a:extLst>
              </a:tr>
              <a:tr h="567779">
                <a:tc>
                  <a:txBody>
                    <a:bodyPr/>
                    <a:lstStyle/>
                    <a:p>
                      <a:pPr algn="l"/>
                      <a:r>
                        <a:rPr lang="en-US" sz="1600" dirty="0" err="1"/>
                        <a:t>Awar</a:t>
                      </a:r>
                      <a:r>
                        <a:rPr lang="en-US" sz="1600" dirty="0"/>
                        <a:t>. Capacity</a:t>
                      </a:r>
                      <a:endParaRPr lang="en-IN" sz="1600" dirty="0"/>
                    </a:p>
                  </a:txBody>
                  <a:tcPr/>
                </a:tc>
                <a:tc>
                  <a:txBody>
                    <a:bodyPr/>
                    <a:lstStyle/>
                    <a:p>
                      <a:pPr algn="ctr"/>
                      <a:r>
                        <a:rPr lang="en-US" sz="1600" dirty="0"/>
                        <a:t>380 MW</a:t>
                      </a:r>
                      <a:endParaRPr lang="en-IN" sz="1600" dirty="0"/>
                    </a:p>
                  </a:txBody>
                  <a:tcPr anchor="ctr"/>
                </a:tc>
                <a:tc gridSpan="2">
                  <a:txBody>
                    <a:bodyPr/>
                    <a:lstStyle/>
                    <a:p>
                      <a:pPr algn="ctr"/>
                      <a:r>
                        <a:rPr lang="en-US" sz="1600" dirty="0"/>
                        <a:t>100 MW</a:t>
                      </a:r>
                      <a:endParaRPr lang="en-IN" sz="1600" dirty="0"/>
                    </a:p>
                  </a:txBody>
                  <a:tcPr anchor="ctr"/>
                </a:tc>
                <a:tc hMerge="1">
                  <a:txBody>
                    <a:bodyPr/>
                    <a:lstStyle/>
                    <a:p>
                      <a:endParaRPr lang="en-IN"/>
                    </a:p>
                  </a:txBody>
                  <a:tcPr/>
                </a:tc>
                <a:tc>
                  <a:txBody>
                    <a:bodyPr/>
                    <a:lstStyle/>
                    <a:p>
                      <a:pPr algn="ctr"/>
                      <a:r>
                        <a:rPr lang="en-US" sz="1600" dirty="0"/>
                        <a:t>120 MW</a:t>
                      </a:r>
                      <a:endParaRPr lang="en-IN" sz="16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600 MW</a:t>
                      </a:r>
                      <a:endParaRPr lang="en-IN" sz="1600" dirty="0"/>
                    </a:p>
                  </a:txBody>
                  <a:tcPr anchor="ctr"/>
                </a:tc>
                <a:extLst>
                  <a:ext uri="{0D108BD9-81ED-4DB2-BD59-A6C34878D82A}">
                    <a16:rowId xmlns:a16="http://schemas.microsoft.com/office/drawing/2014/main" xmlns="" val="2786761135"/>
                  </a:ext>
                </a:extLst>
              </a:tr>
              <a:tr h="567779">
                <a:tc>
                  <a:txBody>
                    <a:bodyPr/>
                    <a:lstStyle/>
                    <a:p>
                      <a:pPr algn="l"/>
                      <a:r>
                        <a:rPr lang="en-US" sz="1600" dirty="0"/>
                        <a:t>PPA signed  Capacity#</a:t>
                      </a:r>
                      <a:endParaRPr lang="en-IN" sz="1600" dirty="0"/>
                    </a:p>
                  </a:txBody>
                  <a:tcPr/>
                </a:tc>
                <a:tc>
                  <a:txBody>
                    <a:bodyPr/>
                    <a:lstStyle/>
                    <a:p>
                      <a:pPr algn="ctr"/>
                      <a:r>
                        <a:rPr lang="en-US" sz="1600" dirty="0"/>
                        <a:t>190 MW (S:309 MW</a:t>
                      </a:r>
                      <a:r>
                        <a:rPr lang="en-US" sz="1600" baseline="0" dirty="0"/>
                        <a:t>  W:91</a:t>
                      </a:r>
                      <a:r>
                        <a:rPr lang="en-US" sz="1600" dirty="0"/>
                        <a:t>MW, ESS: 405 MWh)</a:t>
                      </a:r>
                      <a:endParaRPr lang="en-IN" sz="1600" dirty="0"/>
                    </a:p>
                  </a:txBody>
                  <a:tcPr anchor="ctr"/>
                </a:tc>
                <a:tc gridSpan="2">
                  <a:txBody>
                    <a:bodyPr/>
                    <a:lstStyle/>
                    <a:p>
                      <a:pPr algn="ctr"/>
                      <a:r>
                        <a:rPr lang="en-US" sz="1600" dirty="0"/>
                        <a:t>50 MW (S: 42.5</a:t>
                      </a:r>
                      <a:r>
                        <a:rPr lang="de-DE" sz="1600" dirty="0"/>
                        <a:t> MW W:59.4MW ESS:100MWh)</a:t>
                      </a:r>
                      <a:endParaRPr lang="en-IN" sz="1600" dirty="0"/>
                    </a:p>
                  </a:txBody>
                  <a:tcPr anchor="ctr"/>
                </a:tc>
                <a:tc hMerge="1">
                  <a:txBody>
                    <a:bodyPr/>
                    <a:lstStyle/>
                    <a:p>
                      <a:endParaRPr lang="en-IN"/>
                    </a:p>
                  </a:txBody>
                  <a:tcPr/>
                </a:tc>
                <a:tc>
                  <a:txBody>
                    <a:bodyPr/>
                    <a:lstStyle/>
                    <a:p>
                      <a:pPr algn="ctr"/>
                      <a:r>
                        <a:rPr lang="en-US" sz="1600" dirty="0"/>
                        <a:t>60 MW (S:</a:t>
                      </a:r>
                      <a:r>
                        <a:rPr lang="de-DE" sz="1600" dirty="0"/>
                        <a:t>75 MW W:79.2 MW ESS: 60 MWh</a:t>
                      </a:r>
                      <a:r>
                        <a:rPr lang="en-US" sz="1600" dirty="0"/>
                        <a:t>)</a:t>
                      </a:r>
                      <a:endParaRPr lang="en-IN" sz="16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300 MW (S:43</a:t>
                      </a:r>
                      <a:r>
                        <a:rPr lang="de-DE" sz="1600" dirty="0"/>
                        <a:t>5 MW W:250 MW ESS: 415 MWh</a:t>
                      </a:r>
                      <a:r>
                        <a:rPr lang="en-US" sz="1600" dirty="0"/>
                        <a:t>)</a:t>
                      </a:r>
                      <a:endParaRPr lang="en-IN" sz="1600" dirty="0"/>
                    </a:p>
                  </a:txBody>
                  <a:tcPr anchor="ctr"/>
                </a:tc>
                <a:extLst>
                  <a:ext uri="{0D108BD9-81ED-4DB2-BD59-A6C34878D82A}">
                    <a16:rowId xmlns:a16="http://schemas.microsoft.com/office/drawing/2014/main" xmlns="" val="3164120266"/>
                  </a:ext>
                </a:extLst>
              </a:tr>
              <a:tr h="328714">
                <a:tc>
                  <a:txBody>
                    <a:bodyPr/>
                    <a:lstStyle/>
                    <a:p>
                      <a:pPr algn="l"/>
                      <a:r>
                        <a:rPr lang="en-US" sz="1600" dirty="0"/>
                        <a:t>Tariff</a:t>
                      </a:r>
                      <a:endParaRPr lang="en-IN" sz="1600" dirty="0"/>
                    </a:p>
                  </a:txBody>
                  <a:tcPr/>
                </a:tc>
                <a:tc>
                  <a:txBody>
                    <a:bodyPr/>
                    <a:lstStyle/>
                    <a:p>
                      <a:pPr algn="ctr"/>
                      <a:r>
                        <a:rPr lang="en-US" sz="1600" dirty="0"/>
                        <a:t>Rs. 4.73 / KWh</a:t>
                      </a:r>
                      <a:endParaRPr lang="en-IN" sz="1600" dirty="0"/>
                    </a:p>
                  </a:txBody>
                  <a:tcPr anchor="ctr"/>
                </a:tc>
                <a:tc gridSpan="2">
                  <a:txBody>
                    <a:bodyPr/>
                    <a:lstStyle/>
                    <a:p>
                      <a:pPr algn="ctr"/>
                      <a:r>
                        <a:rPr lang="en-US" sz="1600" dirty="0"/>
                        <a:t>Rs. 4.64 / KWh</a:t>
                      </a:r>
                      <a:endParaRPr lang="en-IN" sz="1600" dirty="0"/>
                    </a:p>
                  </a:txBody>
                  <a:tcPr anchor="ctr"/>
                </a:tc>
                <a:tc hMerge="1">
                  <a:txBody>
                    <a:bodyPr/>
                    <a:lstStyle/>
                    <a:p>
                      <a:endParaRPr lang="en-IN"/>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Rs. 4.72 / KWh</a:t>
                      </a:r>
                      <a:endParaRPr lang="en-IN" sz="16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Rs. 4.69 / KWh</a:t>
                      </a:r>
                      <a:endParaRPr lang="en-IN" sz="1600" dirty="0"/>
                    </a:p>
                  </a:txBody>
                  <a:tcPr anchor="ctr"/>
                </a:tc>
                <a:extLst>
                  <a:ext uri="{0D108BD9-81ED-4DB2-BD59-A6C34878D82A}">
                    <a16:rowId xmlns:a16="http://schemas.microsoft.com/office/drawing/2014/main" xmlns="" val="4070062287"/>
                  </a:ext>
                </a:extLst>
              </a:tr>
              <a:tr h="328714">
                <a:tc>
                  <a:txBody>
                    <a:bodyPr/>
                    <a:lstStyle/>
                    <a:p>
                      <a:pPr algn="l"/>
                      <a:r>
                        <a:rPr lang="en-US" sz="1600" dirty="0"/>
                        <a:t>Assured Peak</a:t>
                      </a:r>
                      <a:endParaRPr lang="en-IN" sz="1600" dirty="0"/>
                    </a:p>
                  </a:txBody>
                  <a:tcPr/>
                </a:tc>
                <a:tc gridSpan="5">
                  <a:txBody>
                    <a:bodyPr/>
                    <a:lstStyle/>
                    <a:p>
                      <a:pPr algn="ctr"/>
                      <a:r>
                        <a:rPr lang="en-US" sz="1600" dirty="0"/>
                        <a:t>2 hours in the morning and 2 hours in the evening peak</a:t>
                      </a:r>
                      <a:endParaRPr lang="en-IN" sz="1600" dirty="0"/>
                    </a:p>
                  </a:txBody>
                  <a:tcPr anchor="ctr"/>
                </a:tc>
                <a:tc hMerge="1">
                  <a:txBody>
                    <a:bodyPr/>
                    <a:lstStyle/>
                    <a:p>
                      <a:pPr algn="ctr"/>
                      <a:endParaRPr lang="en-IN" sz="1600" dirty="0"/>
                    </a:p>
                  </a:txBody>
                  <a:tcPr anchor="ctr"/>
                </a:tc>
                <a:tc hMerge="1">
                  <a:txBody>
                    <a:bodyPr/>
                    <a:lstStyle/>
                    <a:p>
                      <a:endParaRPr lang="en-IN"/>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600" dirty="0"/>
                    </a:p>
                  </a:txBody>
                  <a:tcPr anchor="ct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600" dirty="0"/>
                    </a:p>
                  </a:txBody>
                  <a:tcPr anchor="ctr"/>
                </a:tc>
                <a:extLst>
                  <a:ext uri="{0D108BD9-81ED-4DB2-BD59-A6C34878D82A}">
                    <a16:rowId xmlns:a16="http://schemas.microsoft.com/office/drawing/2014/main" xmlns="" val="888614931"/>
                  </a:ext>
                </a:extLst>
              </a:tr>
              <a:tr h="567779">
                <a:tc>
                  <a:txBody>
                    <a:bodyPr/>
                    <a:lstStyle/>
                    <a:p>
                      <a:pPr algn="l"/>
                      <a:r>
                        <a:rPr lang="en-US" sz="1600" dirty="0"/>
                        <a:t>Project Location</a:t>
                      </a:r>
                      <a:endParaRPr lang="en-IN" sz="1600" dirty="0"/>
                    </a:p>
                  </a:txBody>
                  <a:tcPr/>
                </a:tc>
                <a:tc gridSpan="2">
                  <a:txBody>
                    <a:bodyPr/>
                    <a:lstStyle/>
                    <a:p>
                      <a:pPr algn="ctr"/>
                      <a:r>
                        <a:rPr lang="en-US" sz="1600" dirty="0"/>
                        <a:t>Andhra Pradesh</a:t>
                      </a:r>
                      <a:endParaRPr lang="en-IN" sz="1600" dirty="0"/>
                    </a:p>
                  </a:txBody>
                  <a:tcPr anchor="ctr"/>
                </a:tc>
                <a:tc hMerge="1">
                  <a:txBody>
                    <a:bodyPr/>
                    <a:lstStyle/>
                    <a:p>
                      <a:pPr algn="ctr"/>
                      <a:r>
                        <a:rPr lang="en-US" sz="1600" dirty="0"/>
                        <a:t>Andhra Pradesh</a:t>
                      </a:r>
                      <a:endParaRPr lang="en-IN" sz="1600" dirty="0"/>
                    </a:p>
                  </a:txBody>
                  <a:tcPr anchor="ctr"/>
                </a:tc>
                <a:tc>
                  <a:txBody>
                    <a:bodyPr/>
                    <a:lstStyle/>
                    <a:p>
                      <a:pPr algn="ctr"/>
                      <a:r>
                        <a:rPr lang="en-US" sz="1600" dirty="0"/>
                        <a:t>Andhra Pradesh</a:t>
                      </a:r>
                      <a:endParaRPr lang="en-IN" dirty="0"/>
                    </a:p>
                  </a:txBody>
                  <a:tcPr anchor="ctr"/>
                </a:tc>
                <a:tc>
                  <a:txBody>
                    <a:bodyPr/>
                    <a:lstStyle/>
                    <a:p>
                      <a:pPr algn="ctr"/>
                      <a:r>
                        <a:rPr lang="en-US" sz="1600" dirty="0"/>
                        <a:t>Andhra Pradesh</a:t>
                      </a:r>
                      <a:endParaRPr lang="en-IN" sz="1600" dirty="0"/>
                    </a:p>
                  </a:txBody>
                  <a:tcPr anchor="ctr"/>
                </a:tc>
                <a:tc>
                  <a:txBody>
                    <a:bodyPr/>
                    <a:lstStyle/>
                    <a:p>
                      <a:pPr algn="ctr"/>
                      <a:r>
                        <a:rPr lang="en-US" sz="1600" dirty="0"/>
                        <a:t>Andhra Pradesh</a:t>
                      </a:r>
                      <a:endParaRPr lang="en-IN" sz="1600" dirty="0"/>
                    </a:p>
                  </a:txBody>
                  <a:tcPr anchor="ctr"/>
                </a:tc>
                <a:extLst>
                  <a:ext uri="{0D108BD9-81ED-4DB2-BD59-A6C34878D82A}">
                    <a16:rowId xmlns:a16="http://schemas.microsoft.com/office/drawing/2014/main" xmlns="" val="1573741020"/>
                  </a:ext>
                </a:extLst>
              </a:tr>
              <a:tr h="658310">
                <a:tc>
                  <a:txBody>
                    <a:bodyPr/>
                    <a:lstStyle/>
                    <a:p>
                      <a:pPr algn="l"/>
                      <a:r>
                        <a:rPr lang="en-US" sz="1600" dirty="0"/>
                        <a:t>Connectivity</a:t>
                      </a:r>
                      <a:endParaRPr lang="en-IN" sz="1600" dirty="0"/>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tx1"/>
                          </a:solidFill>
                        </a:rPr>
                        <a:t>Kurnool III, </a:t>
                      </a:r>
                      <a:r>
                        <a:rPr lang="en-US" sz="1600" b="0" kern="1200" dirty="0" err="1">
                          <a:solidFill>
                            <a:schemeClr val="tx1"/>
                          </a:solidFill>
                        </a:rPr>
                        <a:t>Pachora</a:t>
                      </a:r>
                      <a:r>
                        <a:rPr lang="en-US" sz="1600" b="0" kern="1200" dirty="0">
                          <a:solidFill>
                            <a:schemeClr val="tx1"/>
                          </a:solidFill>
                        </a:rPr>
                        <a:t> &amp; </a:t>
                      </a:r>
                      <a:r>
                        <a:rPr lang="en-US" sz="1600" b="0" kern="1200" dirty="0" err="1">
                          <a:solidFill>
                            <a:schemeClr val="tx1"/>
                          </a:solidFill>
                        </a:rPr>
                        <a:t>Ananthapuram</a:t>
                      </a:r>
                      <a:r>
                        <a:rPr lang="en-US" sz="1600" b="0" kern="1200" dirty="0">
                          <a:solidFill>
                            <a:schemeClr val="tx1"/>
                          </a:solidFill>
                        </a:rPr>
                        <a:t>;</a:t>
                      </a:r>
                      <a:endParaRPr lang="da-DK" sz="1600" b="0" kern="1200" dirty="0">
                        <a:solidFill>
                          <a:schemeClr val="tx1"/>
                        </a:solidFill>
                      </a:endParaRPr>
                    </a:p>
                  </a:txBody>
                  <a:tcPr anchor="ct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tx1"/>
                          </a:solidFill>
                        </a:rPr>
                        <a:t>Kurnool </a:t>
                      </a:r>
                      <a:endParaRPr lang="da-DK" sz="1600" b="0" kern="1200" dirty="0">
                        <a:solidFill>
                          <a:schemeClr val="tx1"/>
                        </a:solidFill>
                      </a:endParaRPr>
                    </a:p>
                  </a:txBody>
                  <a:tcPr anchor="ctr"/>
                </a:tc>
                <a:tc>
                  <a:txBody>
                    <a:bodyPr/>
                    <a:lstStyle/>
                    <a:p>
                      <a:pPr algn="ctr"/>
                      <a:r>
                        <a:rPr lang="en-US" sz="1600" b="0" kern="1200" dirty="0">
                          <a:solidFill>
                            <a:schemeClr val="tx1"/>
                          </a:solidFill>
                        </a:rPr>
                        <a:t>Kurnool </a:t>
                      </a:r>
                      <a:endParaRPr lang="en-IN"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tx1"/>
                          </a:solidFill>
                        </a:rPr>
                        <a:t>Kurnool </a:t>
                      </a:r>
                      <a:endParaRPr lang="en-IN" sz="16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kern="1200" dirty="0" err="1">
                          <a:solidFill>
                            <a:schemeClr val="tx1"/>
                          </a:solidFill>
                        </a:rPr>
                        <a:t>Ananthapur</a:t>
                      </a:r>
                      <a:endParaRPr lang="en-IN" sz="1600" dirty="0"/>
                    </a:p>
                  </a:txBody>
                  <a:tcPr anchor="ctr"/>
                </a:tc>
                <a:extLst>
                  <a:ext uri="{0D108BD9-81ED-4DB2-BD59-A6C34878D82A}">
                    <a16:rowId xmlns:a16="http://schemas.microsoft.com/office/drawing/2014/main" xmlns="" val="744101205"/>
                  </a:ext>
                </a:extLst>
              </a:tr>
              <a:tr h="567779">
                <a:tc>
                  <a:txBody>
                    <a:bodyPr/>
                    <a:lstStyle/>
                    <a:p>
                      <a:pPr algn="l"/>
                      <a:r>
                        <a:rPr lang="en-US" sz="1600" b="0" kern="1200" dirty="0" err="1">
                          <a:solidFill>
                            <a:schemeClr val="tx1"/>
                          </a:solidFill>
                          <a:effectLst/>
                        </a:rPr>
                        <a:t>Effc</a:t>
                      </a:r>
                      <a:r>
                        <a:rPr lang="en-US" sz="1600" b="0" kern="1200" dirty="0">
                          <a:solidFill>
                            <a:schemeClr val="tx1"/>
                          </a:solidFill>
                          <a:effectLst/>
                        </a:rPr>
                        <a:t>. date of PPA </a:t>
                      </a:r>
                      <a:endParaRPr lang="en-IN" sz="1600" b="0" dirty="0"/>
                    </a:p>
                  </a:txBody>
                  <a:tcPr/>
                </a:tc>
                <a:tc gridSpan="2">
                  <a:txBody>
                    <a:bodyPr/>
                    <a:lstStyle/>
                    <a:p>
                      <a:pPr algn="ctr"/>
                      <a:r>
                        <a:rPr lang="en-US" sz="1600" b="0" kern="1200" noProof="0" dirty="0">
                          <a:solidFill>
                            <a:schemeClr val="tx1"/>
                          </a:solidFill>
                          <a:latin typeface="+mn-lt"/>
                          <a:ea typeface="+mn-ea"/>
                          <a:cs typeface="+mn-cs"/>
                        </a:rPr>
                        <a:t>30.01.2025</a:t>
                      </a:r>
                      <a:endParaRPr lang="en-IN" sz="1600" b="0" kern="1200" dirty="0">
                        <a:solidFill>
                          <a:schemeClr val="tx1"/>
                        </a:solidFill>
                        <a:latin typeface="+mn-lt"/>
                        <a:ea typeface="+mn-ea"/>
                        <a:cs typeface="+mn-cs"/>
                      </a:endParaRPr>
                    </a:p>
                  </a:txBody>
                  <a:tcPr anchor="ctr"/>
                </a:tc>
                <a:tc hMerge="1">
                  <a:txBody>
                    <a:bodyPr/>
                    <a:lstStyle/>
                    <a:p>
                      <a:pPr algn="ct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30.01.2025</a:t>
                      </a:r>
                      <a:endParaRPr lang="en-IN" sz="1400" dirty="0"/>
                    </a:p>
                  </a:txBody>
                  <a:tcPr anchor="ctr"/>
                </a:tc>
                <a:tc>
                  <a:txBody>
                    <a:bodyPr/>
                    <a:lstStyle/>
                    <a:p>
                      <a:pPr algn="ctr"/>
                      <a:r>
                        <a:rPr lang="en-US" sz="1600" b="0" kern="1200" noProof="0" dirty="0">
                          <a:solidFill>
                            <a:schemeClr val="tx1"/>
                          </a:solidFill>
                          <a:latin typeface="+mn-lt"/>
                          <a:ea typeface="+mn-ea"/>
                          <a:cs typeface="+mn-cs"/>
                        </a:rPr>
                        <a:t>30.01.2025</a:t>
                      </a:r>
                      <a:endParaRPr lang="en-IN" sz="1600" b="0" kern="1200" dirty="0">
                        <a:solidFill>
                          <a:schemeClr val="tx1"/>
                        </a:solidFill>
                        <a:latin typeface="+mn-lt"/>
                        <a:ea typeface="+mn-ea"/>
                        <a:cs typeface="+mn-cs"/>
                      </a:endParaRPr>
                    </a:p>
                  </a:txBody>
                  <a:tcPr anchor="ctr"/>
                </a:tc>
                <a:tc>
                  <a:txBody>
                    <a:bodyPr/>
                    <a:lstStyle/>
                    <a:p>
                      <a:pPr algn="ctr"/>
                      <a:r>
                        <a:rPr lang="en-US" sz="1600" b="0" kern="1200" noProof="0">
                          <a:solidFill>
                            <a:schemeClr val="tx1"/>
                          </a:solidFill>
                          <a:latin typeface="+mn-lt"/>
                          <a:ea typeface="+mn-ea"/>
                          <a:cs typeface="+mn-cs"/>
                        </a:rPr>
                        <a:t>30.01.2025</a:t>
                      </a:r>
                      <a:endParaRPr lang="en-IN" sz="1600" b="0" kern="1200" dirty="0">
                        <a:solidFill>
                          <a:schemeClr val="tx1"/>
                        </a:solidFill>
                        <a:latin typeface="+mn-lt"/>
                        <a:ea typeface="+mn-ea"/>
                        <a:cs typeface="+mn-cs"/>
                      </a:endParaRPr>
                    </a:p>
                  </a:txBody>
                  <a:tcPr anchor="ctr"/>
                </a:tc>
                <a:tc>
                  <a:txBody>
                    <a:bodyPr/>
                    <a:lstStyle/>
                    <a:p>
                      <a:pPr algn="ctr"/>
                      <a:r>
                        <a:rPr lang="en-US" sz="1600" b="0" kern="1200" noProof="0" dirty="0">
                          <a:solidFill>
                            <a:schemeClr val="tx1"/>
                          </a:solidFill>
                          <a:latin typeface="+mn-lt"/>
                          <a:ea typeface="+mn-ea"/>
                          <a:cs typeface="+mn-cs"/>
                        </a:rPr>
                        <a:t>30.01.2025</a:t>
                      </a:r>
                      <a:endParaRPr lang="en-IN" sz="1600" b="0" kern="1200" dirty="0">
                        <a:solidFill>
                          <a:schemeClr val="tx1"/>
                        </a:solidFill>
                        <a:latin typeface="+mn-lt"/>
                        <a:ea typeface="+mn-ea"/>
                        <a:cs typeface="+mn-cs"/>
                      </a:endParaRPr>
                    </a:p>
                  </a:txBody>
                  <a:tcPr anchor="ctr"/>
                </a:tc>
                <a:extLst>
                  <a:ext uri="{0D108BD9-81ED-4DB2-BD59-A6C34878D82A}">
                    <a16:rowId xmlns:a16="http://schemas.microsoft.com/office/drawing/2014/main" xmlns="" val="2007871312"/>
                  </a:ext>
                </a:extLst>
              </a:tr>
              <a:tr h="567779">
                <a:tc>
                  <a:txBody>
                    <a:bodyPr/>
                    <a:lstStyle/>
                    <a:p>
                      <a:pPr algn="l"/>
                      <a:r>
                        <a:rPr lang="en-US" sz="1600" b="0" kern="1200" dirty="0" err="1">
                          <a:solidFill>
                            <a:schemeClr val="tx1"/>
                          </a:solidFill>
                          <a:effectLst/>
                        </a:rPr>
                        <a:t>Shed.FC</a:t>
                      </a:r>
                      <a:r>
                        <a:rPr lang="en-US" sz="1600" b="0" kern="1200" dirty="0">
                          <a:solidFill>
                            <a:schemeClr val="tx1"/>
                          </a:solidFill>
                          <a:effectLst/>
                        </a:rPr>
                        <a:t> / Actual</a:t>
                      </a:r>
                      <a:endParaRPr lang="en-IN" sz="1600" b="0" dirty="0"/>
                    </a:p>
                  </a:txBody>
                  <a:tcPr/>
                </a:tc>
                <a:tc gridSpan="2">
                  <a:txBody>
                    <a:bodyPr/>
                    <a:lstStyle/>
                    <a:p>
                      <a:pPr algn="ctr"/>
                      <a:r>
                        <a:rPr lang="en-US" sz="1600" b="0" kern="1200" noProof="0">
                          <a:solidFill>
                            <a:schemeClr val="tx1"/>
                          </a:solidFill>
                          <a:latin typeface="+mn-lt"/>
                          <a:ea typeface="+mn-ea"/>
                          <a:cs typeface="+mn-cs"/>
                        </a:rPr>
                        <a:t>30.12.2025</a:t>
                      </a:r>
                      <a:endParaRPr lang="en-IN" sz="1600" b="0" kern="1200" dirty="0">
                        <a:solidFill>
                          <a:schemeClr val="tx1"/>
                        </a:solidFill>
                        <a:latin typeface="+mn-lt"/>
                        <a:ea typeface="+mn-ea"/>
                        <a:cs typeface="+mn-cs"/>
                      </a:endParaRPr>
                    </a:p>
                  </a:txBody>
                  <a:tcPr anchor="ctr"/>
                </a:tc>
                <a:tc hMerge="1">
                  <a:txBody>
                    <a:bodyPr/>
                    <a:lstStyle/>
                    <a:p>
                      <a:pPr algn="ct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30.12.2025</a:t>
                      </a:r>
                      <a:endParaRPr lang="en-IN" sz="1600" dirty="0"/>
                    </a:p>
                  </a:txBody>
                  <a:tcPr anchor="ctr"/>
                </a:tc>
                <a:tc>
                  <a:txBody>
                    <a:bodyPr/>
                    <a:lstStyle/>
                    <a:p>
                      <a:pPr algn="ctr"/>
                      <a:r>
                        <a:rPr lang="en-US" sz="1600" b="0" kern="1200" noProof="0" dirty="0">
                          <a:solidFill>
                            <a:schemeClr val="tx1"/>
                          </a:solidFill>
                          <a:latin typeface="+mn-lt"/>
                          <a:ea typeface="+mn-ea"/>
                          <a:cs typeface="+mn-cs"/>
                        </a:rPr>
                        <a:t>30.12.2025</a:t>
                      </a:r>
                      <a:endParaRPr lang="en-IN" sz="1600" b="0" kern="1200" dirty="0">
                        <a:solidFill>
                          <a:schemeClr val="tx1"/>
                        </a:solidFill>
                        <a:latin typeface="+mn-lt"/>
                        <a:ea typeface="+mn-ea"/>
                        <a:cs typeface="+mn-cs"/>
                      </a:endParaRPr>
                    </a:p>
                  </a:txBody>
                  <a:tcPr anchor="ctr"/>
                </a:tc>
                <a:tc>
                  <a:txBody>
                    <a:bodyPr/>
                    <a:lstStyle/>
                    <a:p>
                      <a:pPr algn="ctr"/>
                      <a:r>
                        <a:rPr lang="en-US" sz="1600" b="0" kern="1200" noProof="0" dirty="0">
                          <a:solidFill>
                            <a:schemeClr val="tx1"/>
                          </a:solidFill>
                          <a:latin typeface="+mn-lt"/>
                          <a:ea typeface="+mn-ea"/>
                          <a:cs typeface="+mn-cs"/>
                        </a:rPr>
                        <a:t>30.12.2025</a:t>
                      </a:r>
                      <a:endParaRPr lang="en-IN" sz="1600" b="0" kern="1200" dirty="0">
                        <a:solidFill>
                          <a:schemeClr val="tx1"/>
                        </a:solidFill>
                        <a:latin typeface="+mn-lt"/>
                        <a:ea typeface="+mn-ea"/>
                        <a:cs typeface="+mn-cs"/>
                      </a:endParaRPr>
                    </a:p>
                  </a:txBody>
                  <a:tcPr anchor="ctr"/>
                </a:tc>
                <a:tc>
                  <a:txBody>
                    <a:bodyPr/>
                    <a:lstStyle/>
                    <a:p>
                      <a:pPr algn="ctr"/>
                      <a:r>
                        <a:rPr lang="en-US" sz="1600" b="0" kern="1200" noProof="0" dirty="0">
                          <a:solidFill>
                            <a:schemeClr val="tx1"/>
                          </a:solidFill>
                          <a:latin typeface="+mn-lt"/>
                          <a:ea typeface="+mn-ea"/>
                          <a:cs typeface="+mn-cs"/>
                        </a:rPr>
                        <a:t>30.12.2025</a:t>
                      </a:r>
                      <a:endParaRPr lang="en-IN" sz="1600" b="0" kern="1200" dirty="0">
                        <a:solidFill>
                          <a:schemeClr val="tx1"/>
                        </a:solidFill>
                        <a:latin typeface="+mn-lt"/>
                        <a:ea typeface="+mn-ea"/>
                        <a:cs typeface="+mn-cs"/>
                      </a:endParaRPr>
                    </a:p>
                  </a:txBody>
                  <a:tcPr anchor="ctr"/>
                </a:tc>
                <a:extLst>
                  <a:ext uri="{0D108BD9-81ED-4DB2-BD59-A6C34878D82A}">
                    <a16:rowId xmlns:a16="http://schemas.microsoft.com/office/drawing/2014/main" xmlns="" val="195578539"/>
                  </a:ext>
                </a:extLst>
              </a:tr>
              <a:tr h="463256">
                <a:tc>
                  <a:txBody>
                    <a:bodyPr/>
                    <a:lstStyle/>
                    <a:p>
                      <a:pPr algn="l"/>
                      <a:r>
                        <a:rPr lang="en-US" sz="1600" b="0" kern="1200" dirty="0">
                          <a:solidFill>
                            <a:schemeClr val="tx1"/>
                          </a:solidFill>
                          <a:effectLst/>
                        </a:rPr>
                        <a:t>SCD / Revised</a:t>
                      </a:r>
                      <a:endParaRPr lang="en-IN" sz="1600" b="0" dirty="0"/>
                    </a:p>
                  </a:txBody>
                  <a:tcPr/>
                </a:tc>
                <a:tc gridSpan="2">
                  <a:txBody>
                    <a:bodyPr/>
                    <a:lstStyle/>
                    <a:p>
                      <a:pPr algn="ctr"/>
                      <a:r>
                        <a:rPr lang="en-US" sz="1600" b="0" kern="1200" noProof="0" dirty="0">
                          <a:solidFill>
                            <a:schemeClr val="tx1"/>
                          </a:solidFill>
                          <a:latin typeface="+mn-lt"/>
                          <a:ea typeface="+mn-ea"/>
                          <a:cs typeface="+mn-cs"/>
                        </a:rPr>
                        <a:t>30.06.2026 </a:t>
                      </a:r>
                      <a:endParaRPr lang="en-IN" sz="1600" b="0" kern="1200" dirty="0">
                        <a:solidFill>
                          <a:schemeClr val="tx1"/>
                        </a:solidFill>
                        <a:latin typeface="+mn-lt"/>
                        <a:ea typeface="+mn-ea"/>
                        <a:cs typeface="+mn-cs"/>
                      </a:endParaRPr>
                    </a:p>
                  </a:txBody>
                  <a:tcPr anchor="ctr"/>
                </a:tc>
                <a:tc hMerge="1">
                  <a:txBody>
                    <a:bodyPr/>
                    <a:lstStyle/>
                    <a:p>
                      <a:endParaRPr lang="en-IN"/>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kern="1200" noProof="0" dirty="0">
                          <a:solidFill>
                            <a:schemeClr val="tx1"/>
                          </a:solidFill>
                          <a:latin typeface="+mn-lt"/>
                          <a:ea typeface="+mn-ea"/>
                          <a:cs typeface="+mn-cs"/>
                        </a:rPr>
                        <a:t>30.06.2026 </a:t>
                      </a:r>
                      <a:endParaRPr lang="en-IN" sz="1600" b="0" kern="1200" dirty="0">
                        <a:solidFill>
                          <a:schemeClr val="tx1"/>
                        </a:solidFill>
                        <a:latin typeface="+mn-lt"/>
                        <a:ea typeface="+mn-ea"/>
                        <a:cs typeface="+mn-cs"/>
                      </a:endParaRPr>
                    </a:p>
                  </a:txBody>
                  <a:tcPr anchor="ctr"/>
                </a:tc>
                <a:tc>
                  <a:txBody>
                    <a:bodyPr/>
                    <a:lstStyle/>
                    <a:p>
                      <a:pPr algn="ctr"/>
                      <a:r>
                        <a:rPr lang="en-US" sz="1600" b="0" kern="1200" noProof="0" dirty="0">
                          <a:solidFill>
                            <a:schemeClr val="tx1"/>
                          </a:solidFill>
                          <a:latin typeface="+mn-lt"/>
                          <a:ea typeface="+mn-ea"/>
                          <a:cs typeface="+mn-cs"/>
                        </a:rPr>
                        <a:t>30.06.2026 </a:t>
                      </a:r>
                      <a:endParaRPr lang="en-IN" sz="1600" b="0" kern="1200" dirty="0">
                        <a:solidFill>
                          <a:schemeClr val="tx1"/>
                        </a:solidFill>
                        <a:latin typeface="+mn-lt"/>
                        <a:ea typeface="+mn-ea"/>
                        <a:cs typeface="+mn-cs"/>
                      </a:endParaRPr>
                    </a:p>
                  </a:txBody>
                  <a:tcPr anchor="ctr"/>
                </a:tc>
                <a:tc>
                  <a:txBody>
                    <a:bodyPr/>
                    <a:lstStyle/>
                    <a:p>
                      <a:pPr algn="ctr"/>
                      <a:r>
                        <a:rPr lang="en-US" sz="1600" b="0" kern="1200" noProof="0" dirty="0">
                          <a:solidFill>
                            <a:schemeClr val="tx1"/>
                          </a:solidFill>
                          <a:latin typeface="+mn-lt"/>
                          <a:ea typeface="+mn-ea"/>
                          <a:cs typeface="+mn-cs"/>
                        </a:rPr>
                        <a:t>30.06.2026 </a:t>
                      </a:r>
                      <a:endParaRPr lang="en-IN" sz="1600" b="0" kern="1200" dirty="0">
                        <a:solidFill>
                          <a:schemeClr val="tx1"/>
                        </a:solidFill>
                        <a:latin typeface="+mn-lt"/>
                        <a:ea typeface="+mn-ea"/>
                        <a:cs typeface="+mn-cs"/>
                      </a:endParaRPr>
                    </a:p>
                  </a:txBody>
                  <a:tcPr anchor="ctr"/>
                </a:tc>
                <a:extLst>
                  <a:ext uri="{0D108BD9-81ED-4DB2-BD59-A6C34878D82A}">
                    <a16:rowId xmlns:a16="http://schemas.microsoft.com/office/drawing/2014/main" xmlns="" val="2132952540"/>
                  </a:ext>
                </a:extLst>
              </a:tr>
              <a:tr h="463256">
                <a:tc>
                  <a:txBody>
                    <a:bodyPr/>
                    <a:lstStyle/>
                    <a:p>
                      <a:pPr algn="l"/>
                      <a:r>
                        <a:rPr lang="en-US" sz="1600" b="0" kern="1200" dirty="0">
                          <a:solidFill>
                            <a:schemeClr val="tx1"/>
                          </a:solidFill>
                          <a:effectLst/>
                        </a:rPr>
                        <a:t>Buying Entity </a:t>
                      </a:r>
                      <a:endParaRPr lang="en-IN" sz="1600" b="0" dirty="0"/>
                    </a:p>
                  </a:txBody>
                  <a:tcPr/>
                </a:tc>
                <a:tc gridSpan="4">
                  <a:txBody>
                    <a:bodyPr/>
                    <a:lstStyle/>
                    <a:p>
                      <a:pPr algn="ctr"/>
                      <a:r>
                        <a:rPr lang="en-US" sz="1600" b="1" dirty="0">
                          <a:solidFill>
                            <a:schemeClr val="tx1"/>
                          </a:solidFill>
                        </a:rPr>
                        <a:t>100 MW-Assam (APDCL) + 500 MW- (CSPDCL).</a:t>
                      </a:r>
                      <a:endParaRPr lang="en-IN" sz="1600" dirty="0"/>
                    </a:p>
                  </a:txBody>
                  <a:tcPr anchor="ct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ctr"/>
                      <a:endParaRPr lang="en-IN" sz="1600" dirty="0"/>
                    </a:p>
                  </a:txBody>
                  <a:tcPr anchor="ctr"/>
                </a:tc>
                <a:extLst>
                  <a:ext uri="{0D108BD9-81ED-4DB2-BD59-A6C34878D82A}">
                    <a16:rowId xmlns:a16="http://schemas.microsoft.com/office/drawing/2014/main" xmlns="" val="2769045274"/>
                  </a:ext>
                </a:extLst>
              </a:tr>
            </a:tbl>
          </a:graphicData>
        </a:graphic>
      </p:graphicFrame>
      <p:sp>
        <p:nvSpPr>
          <p:cNvPr id="3" name="TextBox 2"/>
          <p:cNvSpPr txBox="1"/>
          <p:nvPr/>
        </p:nvSpPr>
        <p:spPr>
          <a:xfrm>
            <a:off x="65315" y="6550223"/>
            <a:ext cx="12063931" cy="307777"/>
          </a:xfrm>
          <a:prstGeom prst="rect">
            <a:avLst/>
          </a:prstGeom>
          <a:noFill/>
        </p:spPr>
        <p:txBody>
          <a:bodyPr wrap="square" rtlCol="0">
            <a:spAutoFit/>
          </a:bodyPr>
          <a:lstStyle/>
          <a:p>
            <a:r>
              <a:rPr lang="en-IN" sz="1400" dirty="0"/>
              <a:t>*Revised SCD due to delay in Tariff adoption; S:Solar     W:Wind ESS: Energy Storage System   # PSA signed for 50% capacity only </a:t>
            </a:r>
          </a:p>
        </p:txBody>
      </p:sp>
    </p:spTree>
    <p:extLst>
      <p:ext uri="{BB962C8B-B14F-4D97-AF65-F5344CB8AC3E}">
        <p14:creationId xmlns:p14="http://schemas.microsoft.com/office/powerpoint/2010/main" val="11119176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4E240C-85DA-463B-B3F9-CC72A5F6B45A}"/>
              </a:ext>
            </a:extLst>
          </p:cNvPr>
          <p:cNvSpPr>
            <a:spLocks noGrp="1"/>
          </p:cNvSpPr>
          <p:nvPr>
            <p:ph type="title"/>
          </p:nvPr>
        </p:nvSpPr>
        <p:spPr>
          <a:xfrm>
            <a:off x="404905" y="0"/>
            <a:ext cx="10515600" cy="567382"/>
          </a:xfrm>
        </p:spPr>
        <p:txBody>
          <a:bodyPr>
            <a:noAutofit/>
          </a:bodyPr>
          <a:lstStyle/>
          <a:p>
            <a:pPr algn="ctr"/>
            <a:r>
              <a:rPr lang="en-US" sz="2800" b="1" u="sng" dirty="0">
                <a:solidFill>
                  <a:srgbClr val="0070C0"/>
                </a:solidFill>
                <a:latin typeface="+mn-lt"/>
              </a:rPr>
              <a:t>1200 MW Hybrid Peak Power Projects (Tranche-VI)</a:t>
            </a:r>
            <a:endParaRPr lang="en-US" sz="2800" dirty="0">
              <a:solidFill>
                <a:srgbClr val="0070C0"/>
              </a:solidFill>
              <a:latin typeface="+mn-lt"/>
            </a:endParaRPr>
          </a:p>
        </p:txBody>
      </p:sp>
      <p:graphicFrame>
        <p:nvGraphicFramePr>
          <p:cNvPr id="5" name="Table 4">
            <a:extLst>
              <a:ext uri="{FF2B5EF4-FFF2-40B4-BE49-F238E27FC236}">
                <a16:creationId xmlns:a16="http://schemas.microsoft.com/office/drawing/2014/main" xmlns="" id="{DC87EABA-AA71-4B4E-BAED-62DB76BBCBB5}"/>
              </a:ext>
            </a:extLst>
          </p:cNvPr>
          <p:cNvGraphicFramePr>
            <a:graphicFrameLocks noGrp="1"/>
          </p:cNvGraphicFramePr>
          <p:nvPr>
            <p:extLst>
              <p:ext uri="{D42A27DB-BD31-4B8C-83A1-F6EECF244321}">
                <p14:modId xmlns:p14="http://schemas.microsoft.com/office/powerpoint/2010/main" val="345458631"/>
              </p:ext>
            </p:extLst>
          </p:nvPr>
        </p:nvGraphicFramePr>
        <p:xfrm>
          <a:off x="63342" y="956288"/>
          <a:ext cx="12065316" cy="2637708"/>
        </p:xfrm>
        <a:graphic>
          <a:graphicData uri="http://schemas.openxmlformats.org/drawingml/2006/table">
            <a:tbl>
              <a:tblPr firstRow="1" bandRow="1">
                <a:tableStyleId>{5C22544A-7EE6-4342-B048-85BDC9FD1C3A}</a:tableStyleId>
              </a:tblPr>
              <a:tblGrid>
                <a:gridCol w="1355348">
                  <a:extLst>
                    <a:ext uri="{9D8B030D-6E8A-4147-A177-3AD203B41FA5}">
                      <a16:colId xmlns:a16="http://schemas.microsoft.com/office/drawing/2014/main" xmlns="" val="3457265272"/>
                    </a:ext>
                  </a:extLst>
                </a:gridCol>
                <a:gridCol w="2431021">
                  <a:extLst>
                    <a:ext uri="{9D8B030D-6E8A-4147-A177-3AD203B41FA5}">
                      <a16:colId xmlns:a16="http://schemas.microsoft.com/office/drawing/2014/main" xmlns="" val="1543020089"/>
                    </a:ext>
                  </a:extLst>
                </a:gridCol>
                <a:gridCol w="2584912">
                  <a:extLst>
                    <a:ext uri="{9D8B030D-6E8A-4147-A177-3AD203B41FA5}">
                      <a16:colId xmlns:a16="http://schemas.microsoft.com/office/drawing/2014/main" xmlns="" val="184286456"/>
                    </a:ext>
                  </a:extLst>
                </a:gridCol>
                <a:gridCol w="2980826">
                  <a:extLst>
                    <a:ext uri="{9D8B030D-6E8A-4147-A177-3AD203B41FA5}">
                      <a16:colId xmlns:a16="http://schemas.microsoft.com/office/drawing/2014/main" xmlns="" val="3061675075"/>
                    </a:ext>
                  </a:extLst>
                </a:gridCol>
                <a:gridCol w="2713209">
                  <a:extLst>
                    <a:ext uri="{9D8B030D-6E8A-4147-A177-3AD203B41FA5}">
                      <a16:colId xmlns:a16="http://schemas.microsoft.com/office/drawing/2014/main" xmlns="" val="3543706876"/>
                    </a:ext>
                  </a:extLst>
                </a:gridCol>
              </a:tblGrid>
              <a:tr h="140092">
                <a:tc>
                  <a:txBody>
                    <a:bodyPr/>
                    <a:lstStyle/>
                    <a:p>
                      <a:pPr algn="l"/>
                      <a:r>
                        <a:rPr lang="en-US" sz="1600" dirty="0"/>
                        <a:t>Description</a:t>
                      </a:r>
                      <a:endParaRPr lang="en-IN" sz="1600" dirty="0"/>
                    </a:p>
                  </a:txBody>
                  <a:tcPr/>
                </a:tc>
                <a:tc>
                  <a:txBody>
                    <a:bodyPr/>
                    <a:lstStyle/>
                    <a:p>
                      <a:pPr algn="ctr"/>
                      <a:r>
                        <a:rPr lang="en-US" sz="1600" dirty="0"/>
                        <a:t>HPD-1</a:t>
                      </a:r>
                      <a:endParaRPr lang="en-IN" sz="1600" dirty="0"/>
                    </a:p>
                  </a:txBody>
                  <a:tcPr anchor="ctr"/>
                </a:tc>
                <a:tc>
                  <a:txBody>
                    <a:bodyPr/>
                    <a:lstStyle/>
                    <a:p>
                      <a:pPr algn="ctr"/>
                      <a:r>
                        <a:rPr lang="en-US" sz="1600"/>
                        <a:t>HPD-2</a:t>
                      </a:r>
                      <a:endParaRPr lang="en-IN" sz="1600" dirty="0"/>
                    </a:p>
                  </a:txBody>
                  <a:tcPr anchor="ctr"/>
                </a:tc>
                <a:tc>
                  <a:txBody>
                    <a:bodyPr/>
                    <a:lstStyle/>
                    <a:p>
                      <a:pPr algn="ctr"/>
                      <a:r>
                        <a:rPr lang="en-US" sz="1600"/>
                        <a:t>HPD-3</a:t>
                      </a:r>
                      <a:endParaRPr lang="en-IN" sz="1600" dirty="0"/>
                    </a:p>
                  </a:txBody>
                  <a:tcPr anchor="ctr"/>
                </a:tc>
                <a:tc>
                  <a:txBody>
                    <a:bodyPr/>
                    <a:lstStyle/>
                    <a:p>
                      <a:pPr algn="ctr"/>
                      <a:r>
                        <a:rPr lang="en-US" sz="1600" dirty="0"/>
                        <a:t>HPD-4</a:t>
                      </a:r>
                      <a:endParaRPr lang="en-IN" sz="1600" dirty="0"/>
                    </a:p>
                  </a:txBody>
                  <a:tcPr anchor="ctr"/>
                </a:tc>
                <a:extLst>
                  <a:ext uri="{0D108BD9-81ED-4DB2-BD59-A6C34878D82A}">
                    <a16:rowId xmlns:a16="http://schemas.microsoft.com/office/drawing/2014/main" xmlns="" val="3121232122"/>
                  </a:ext>
                </a:extLst>
              </a:tr>
              <a:tr h="565068">
                <a:tc>
                  <a:txBody>
                    <a:bodyPr/>
                    <a:lstStyle/>
                    <a:p>
                      <a:pPr algn="l"/>
                      <a:r>
                        <a:rPr lang="en-US" sz="1600" dirty="0"/>
                        <a:t>Name</a:t>
                      </a:r>
                      <a:endParaRPr lang="en-IN" sz="1600" dirty="0"/>
                    </a:p>
                  </a:txBody>
                  <a:tcPr/>
                </a:tc>
                <a:tc>
                  <a:txBody>
                    <a:bodyPr/>
                    <a:lstStyle/>
                    <a:p>
                      <a:pPr algn="ctr"/>
                      <a:r>
                        <a:rPr lang="en-US" sz="1600" b="1" dirty="0">
                          <a:solidFill>
                            <a:schemeClr val="tx1"/>
                          </a:solidFill>
                        </a:rPr>
                        <a:t>Acme</a:t>
                      </a:r>
                      <a:endParaRPr lang="en-IN" sz="1600" dirty="0"/>
                    </a:p>
                  </a:txBody>
                  <a:tcPr anchor="ctr"/>
                </a:tc>
                <a:tc>
                  <a:txBody>
                    <a:bodyPr/>
                    <a:lstStyle/>
                    <a:p>
                      <a:pPr algn="ctr"/>
                      <a:r>
                        <a:rPr lang="en-US" sz="1600" b="1">
                          <a:solidFill>
                            <a:schemeClr val="tx1"/>
                          </a:solidFill>
                        </a:rPr>
                        <a:t>AMP Energy </a:t>
                      </a:r>
                      <a:endParaRPr lang="en-IN" sz="1600" dirty="0"/>
                    </a:p>
                  </a:txBody>
                  <a:tcPr anchor="ctr"/>
                </a:tc>
                <a:tc>
                  <a:txBody>
                    <a:bodyPr/>
                    <a:lstStyle/>
                    <a:p>
                      <a:pPr algn="ctr"/>
                      <a:r>
                        <a:rPr lang="en-US" sz="1600" b="1" dirty="0">
                          <a:solidFill>
                            <a:schemeClr val="tx1"/>
                          </a:solidFill>
                        </a:rPr>
                        <a:t>Hero</a:t>
                      </a:r>
                      <a:endParaRPr lang="en-IN" sz="1600" dirty="0"/>
                    </a:p>
                  </a:txBody>
                  <a:tcPr anchor="ctr"/>
                </a:tc>
                <a:tc>
                  <a:txBody>
                    <a:bodyPr/>
                    <a:lstStyle/>
                    <a:p>
                      <a:pPr algn="ctr"/>
                      <a:r>
                        <a:rPr lang="en-US" sz="1600" b="1" dirty="0" err="1">
                          <a:solidFill>
                            <a:schemeClr val="tx1"/>
                          </a:solidFill>
                        </a:rPr>
                        <a:t>ReNew</a:t>
                      </a:r>
                      <a:endParaRPr lang="en-IN" sz="1600" dirty="0"/>
                    </a:p>
                  </a:txBody>
                  <a:tcPr anchor="ctr"/>
                </a:tc>
                <a:extLst>
                  <a:ext uri="{0D108BD9-81ED-4DB2-BD59-A6C34878D82A}">
                    <a16:rowId xmlns:a16="http://schemas.microsoft.com/office/drawing/2014/main" xmlns="" val="4232431916"/>
                  </a:ext>
                </a:extLst>
              </a:tr>
              <a:tr h="523112">
                <a:tc>
                  <a:txBody>
                    <a:bodyPr/>
                    <a:lstStyle/>
                    <a:p>
                      <a:r>
                        <a:rPr lang="en-US" sz="1600" dirty="0"/>
                        <a:t>Progress Status</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effectLst/>
                          <a:latin typeface="+mn-lt"/>
                          <a:ea typeface="+mn-ea"/>
                          <a:cs typeface="+mn-cs"/>
                        </a:rPr>
                        <a:t>Land: </a:t>
                      </a:r>
                      <a:r>
                        <a:rPr lang="en-US" sz="1600" kern="1200" dirty="0">
                          <a:solidFill>
                            <a:schemeClr val="dk1"/>
                          </a:solidFill>
                          <a:effectLst/>
                          <a:latin typeface="+mn-lt"/>
                          <a:ea typeface="+mn-ea"/>
                          <a:cs typeface="+mn-cs"/>
                        </a:rPr>
                        <a:t>in 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effectLst/>
                          <a:latin typeface="+mn-lt"/>
                          <a:ea typeface="+mn-ea"/>
                          <a:cs typeface="+mn-cs"/>
                        </a:rPr>
                        <a:t>Supply –</a:t>
                      </a:r>
                      <a:r>
                        <a:rPr lang="en-US" sz="1600" b="0" kern="1200" dirty="0">
                          <a:solidFill>
                            <a:schemeClr val="dk1"/>
                          </a:solidFill>
                          <a:effectLst/>
                          <a:latin typeface="+mn-lt"/>
                          <a:ea typeface="+mn-ea"/>
                          <a:cs typeface="+mn-cs"/>
                        </a:rPr>
                        <a:t>Solar &amp; Wind finalized.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effectLst/>
                          <a:latin typeface="+mn-lt"/>
                          <a:ea typeface="+mn-ea"/>
                          <a:cs typeface="+mn-cs"/>
                        </a:rPr>
                        <a:t>Connectivity-</a:t>
                      </a:r>
                      <a:r>
                        <a:rPr lang="en-US" sz="1400" kern="1200" dirty="0">
                          <a:solidFill>
                            <a:schemeClr val="dk1"/>
                          </a:solidFill>
                          <a:effectLst/>
                          <a:latin typeface="+mn-lt"/>
                          <a:ea typeface="+mn-ea"/>
                          <a:cs typeface="+mn-cs"/>
                        </a:rPr>
                        <a:t>30.06.2026,</a:t>
                      </a:r>
                      <a:r>
                        <a:rPr lang="en-US" sz="1400" kern="1200" dirty="0">
                          <a:solidFill>
                            <a:srgbClr val="FF0000"/>
                          </a:solidFill>
                          <a:effectLst/>
                          <a:latin typeface="+mn-lt"/>
                          <a:ea typeface="+mn-ea"/>
                          <a:cs typeface="+mn-cs"/>
                        </a:rPr>
                        <a:t>depend upon outcome of Case</a:t>
                      </a:r>
                      <a:endParaRPr lang="en-US" sz="1600" kern="1200" dirty="0">
                        <a:solidFill>
                          <a:schemeClr val="dk1"/>
                        </a:solidFill>
                        <a:effectLst/>
                        <a:latin typeface="+mn-lt"/>
                        <a:ea typeface="+mn-ea"/>
                        <a:cs typeface="+mn-cs"/>
                      </a:endParaRPr>
                    </a:p>
                    <a:p>
                      <a:pPr algn="ctr"/>
                      <a:endParaRPr lang="en-IN" sz="16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effectLst/>
                          <a:latin typeface="+mn-lt"/>
                          <a:ea typeface="+mn-ea"/>
                          <a:cs typeface="+mn-cs"/>
                        </a:rPr>
                        <a:t>Land: </a:t>
                      </a:r>
                      <a:r>
                        <a:rPr lang="en-US" sz="1600" kern="1200" dirty="0">
                          <a:solidFill>
                            <a:schemeClr val="dk1"/>
                          </a:solidFill>
                          <a:effectLst/>
                          <a:latin typeface="+mn-lt"/>
                          <a:ea typeface="+mn-ea"/>
                          <a:cs typeface="+mn-cs"/>
                        </a:rPr>
                        <a:t>in 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effectLst/>
                          <a:latin typeface="+mn-lt"/>
                          <a:ea typeface="+mn-ea"/>
                          <a:cs typeface="+mn-cs"/>
                        </a:rPr>
                        <a:t>Supply - </a:t>
                      </a:r>
                      <a:r>
                        <a:rPr lang="en-US" sz="1600" kern="1200" dirty="0">
                          <a:solidFill>
                            <a:schemeClr val="dk1"/>
                          </a:solidFill>
                          <a:effectLst/>
                          <a:latin typeface="+mn-lt"/>
                          <a:ea typeface="+mn-ea"/>
                          <a:cs typeface="+mn-cs"/>
                        </a:rPr>
                        <a:t>Discussion under 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effectLst/>
                          <a:latin typeface="+mn-lt"/>
                          <a:ea typeface="+mn-ea"/>
                          <a:cs typeface="+mn-cs"/>
                        </a:rPr>
                        <a:t>Connectivity-</a:t>
                      </a:r>
                      <a:r>
                        <a:rPr lang="en-US" sz="1400" kern="1200" dirty="0">
                          <a:solidFill>
                            <a:schemeClr val="dk1"/>
                          </a:solidFill>
                          <a:effectLst/>
                          <a:latin typeface="+mn-lt"/>
                          <a:ea typeface="+mn-ea"/>
                          <a:cs typeface="+mn-cs"/>
                        </a:rPr>
                        <a:t>30.06.2026 </a:t>
                      </a:r>
                      <a:r>
                        <a:rPr lang="en-US" sz="1400" kern="1200" dirty="0">
                          <a:solidFill>
                            <a:srgbClr val="FF0000"/>
                          </a:solidFill>
                          <a:effectLst/>
                          <a:latin typeface="+mn-lt"/>
                          <a:ea typeface="+mn-ea"/>
                          <a:cs typeface="+mn-cs"/>
                        </a:rPr>
                        <a:t>depend upon outcome of Case</a:t>
                      </a:r>
                    </a:p>
                    <a:p>
                      <a:pPr algn="ctr"/>
                      <a:endParaRPr lang="en-IN" sz="16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effectLst/>
                          <a:latin typeface="+mn-lt"/>
                          <a:ea typeface="+mn-ea"/>
                          <a:cs typeface="+mn-cs"/>
                        </a:rPr>
                        <a:t>Land: </a:t>
                      </a:r>
                      <a:r>
                        <a:rPr lang="en-US" sz="1600" kern="1200" dirty="0">
                          <a:solidFill>
                            <a:schemeClr val="dk1"/>
                          </a:solidFill>
                          <a:effectLst/>
                          <a:latin typeface="+mn-lt"/>
                          <a:ea typeface="+mn-ea"/>
                          <a:cs typeface="+mn-cs"/>
                        </a:rPr>
                        <a:t>in 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effectLst/>
                          <a:latin typeface="+mn-lt"/>
                          <a:ea typeface="+mn-ea"/>
                          <a:cs typeface="+mn-cs"/>
                        </a:rPr>
                        <a:t>Supply –</a:t>
                      </a:r>
                      <a:r>
                        <a:rPr lang="en-US" sz="1600" b="0" kern="1200" dirty="0">
                          <a:solidFill>
                            <a:schemeClr val="dk1"/>
                          </a:solidFill>
                          <a:effectLst/>
                          <a:latin typeface="+mn-lt"/>
                          <a:ea typeface="+mn-ea"/>
                          <a:cs typeface="+mn-cs"/>
                        </a:rPr>
                        <a:t>Solar &amp; Wind finalized.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effectLst/>
                          <a:latin typeface="+mn-lt"/>
                          <a:ea typeface="+mn-ea"/>
                          <a:cs typeface="+mn-cs"/>
                        </a:rPr>
                        <a:t>Connectivity-</a:t>
                      </a:r>
                      <a:r>
                        <a:rPr lang="en-US" sz="1400" kern="1200" dirty="0">
                          <a:solidFill>
                            <a:schemeClr val="dk1"/>
                          </a:solidFill>
                          <a:effectLst/>
                          <a:latin typeface="+mn-lt"/>
                          <a:ea typeface="+mn-ea"/>
                          <a:cs typeface="+mn-cs"/>
                        </a:rPr>
                        <a:t>30.06.2026,</a:t>
                      </a:r>
                      <a:r>
                        <a:rPr lang="en-US" sz="1400" kern="1200" dirty="0">
                          <a:solidFill>
                            <a:srgbClr val="FF0000"/>
                          </a:solidFill>
                          <a:effectLst/>
                          <a:latin typeface="+mn-lt"/>
                          <a:ea typeface="+mn-ea"/>
                          <a:cs typeface="+mn-cs"/>
                        </a:rPr>
                        <a:t>depend upon outcome of Case</a:t>
                      </a:r>
                      <a:endParaRPr lang="en-US" sz="1600" kern="1200" dirty="0">
                        <a:solidFill>
                          <a:schemeClr val="dk1"/>
                        </a:solidFill>
                        <a:effectLst/>
                        <a:latin typeface="+mn-lt"/>
                        <a:ea typeface="+mn-ea"/>
                        <a:cs typeface="+mn-cs"/>
                      </a:endParaRPr>
                    </a:p>
                    <a:p>
                      <a:pPr algn="ctr"/>
                      <a:endParaRPr lang="en-IN" sz="16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effectLst/>
                          <a:latin typeface="+mn-lt"/>
                          <a:ea typeface="+mn-ea"/>
                          <a:cs typeface="+mn-cs"/>
                        </a:rPr>
                        <a:t>PPA signed on 22.10.2024.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effectLst/>
                          <a:latin typeface="+mn-lt"/>
                          <a:ea typeface="+mn-ea"/>
                          <a:cs typeface="+mn-cs"/>
                        </a:rPr>
                        <a:t>Connectivity-</a:t>
                      </a:r>
                      <a:r>
                        <a:rPr lang="en-US" sz="1600" kern="1200" dirty="0">
                          <a:solidFill>
                            <a:schemeClr val="dk1"/>
                          </a:solidFill>
                          <a:effectLst/>
                          <a:latin typeface="+mn-lt"/>
                          <a:ea typeface="+mn-ea"/>
                          <a:cs typeface="+mn-cs"/>
                        </a:rPr>
                        <a:t>30.06.2026,</a:t>
                      </a:r>
                      <a:r>
                        <a:rPr lang="en-US" sz="1600" kern="1200" dirty="0">
                          <a:solidFill>
                            <a:srgbClr val="FF0000"/>
                          </a:solidFill>
                          <a:effectLst/>
                          <a:latin typeface="+mn-lt"/>
                          <a:ea typeface="+mn-ea"/>
                          <a:cs typeface="+mn-cs"/>
                        </a:rPr>
                        <a:t>depend upon outcome of Case</a:t>
                      </a:r>
                      <a:endParaRPr lang="en-US" sz="1800" kern="1200" dirty="0">
                        <a:solidFill>
                          <a:schemeClr val="dk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600" dirty="0"/>
                    </a:p>
                  </a:txBody>
                  <a:tcPr anchor="ctr"/>
                </a:tc>
                <a:extLst>
                  <a:ext uri="{0D108BD9-81ED-4DB2-BD59-A6C34878D82A}">
                    <a16:rowId xmlns:a16="http://schemas.microsoft.com/office/drawing/2014/main" xmlns="" val="3164120266"/>
                  </a:ext>
                </a:extLst>
              </a:tr>
            </a:tbl>
          </a:graphicData>
        </a:graphic>
      </p:graphicFrame>
      <p:sp>
        <p:nvSpPr>
          <p:cNvPr id="3" name="TextBox 2"/>
          <p:cNvSpPr txBox="1"/>
          <p:nvPr/>
        </p:nvSpPr>
        <p:spPr>
          <a:xfrm>
            <a:off x="65315" y="6550223"/>
            <a:ext cx="12063931" cy="307777"/>
          </a:xfrm>
          <a:prstGeom prst="rect">
            <a:avLst/>
          </a:prstGeom>
          <a:noFill/>
        </p:spPr>
        <p:txBody>
          <a:bodyPr wrap="square" rtlCol="0">
            <a:spAutoFit/>
          </a:bodyPr>
          <a:lstStyle/>
          <a:p>
            <a:r>
              <a:rPr lang="en-IN" sz="1400" dirty="0"/>
              <a:t>*Revised SCD due to delay in Tariff adoption; Further </a:t>
            </a:r>
            <a:r>
              <a:rPr lang="en-IN" sz="1400" dirty="0" err="1"/>
              <a:t>extn</a:t>
            </a:r>
            <a:r>
              <a:rPr lang="en-IN" sz="1400" dirty="0"/>
              <a:t> requested due to delay in GNA effectiveness, (proposal under review), S:Solar     W:Wind    </a:t>
            </a:r>
          </a:p>
        </p:txBody>
      </p:sp>
      <p:sp>
        <p:nvSpPr>
          <p:cNvPr id="4" name="Rectangle 3">
            <a:extLst>
              <a:ext uri="{FF2B5EF4-FFF2-40B4-BE49-F238E27FC236}">
                <a16:creationId xmlns:a16="http://schemas.microsoft.com/office/drawing/2014/main" xmlns="" id="{447E4D1A-AFB2-4A5B-BD63-15DA7B42CA67}"/>
              </a:ext>
            </a:extLst>
          </p:cNvPr>
          <p:cNvSpPr/>
          <p:nvPr/>
        </p:nvSpPr>
        <p:spPr>
          <a:xfrm>
            <a:off x="63342" y="3761271"/>
            <a:ext cx="12192000" cy="1754326"/>
          </a:xfrm>
          <a:prstGeom prst="rect">
            <a:avLst/>
          </a:prstGeom>
        </p:spPr>
        <p:txBody>
          <a:bodyPr wrap="square">
            <a:spAutoFit/>
          </a:bodyPr>
          <a:lstStyle/>
          <a:p>
            <a:pPr algn="just"/>
            <a:r>
              <a:rPr lang="en-US" b="1" dirty="0">
                <a:solidFill>
                  <a:srgbClr val="FF0000"/>
                </a:solidFill>
              </a:rPr>
              <a:t>ISSUES:</a:t>
            </a:r>
            <a:r>
              <a:rPr lang="en-US" dirty="0">
                <a:solidFill>
                  <a:srgbClr val="FF0000"/>
                </a:solidFill>
              </a:rPr>
              <a:t> </a:t>
            </a:r>
          </a:p>
          <a:p>
            <a:pPr algn="just"/>
            <a:endParaRPr lang="en-US" dirty="0">
              <a:solidFill>
                <a:srgbClr val="FF0000"/>
              </a:solidFill>
            </a:endParaRPr>
          </a:p>
          <a:p>
            <a:pPr algn="just"/>
            <a:r>
              <a:rPr lang="en-US" dirty="0">
                <a:solidFill>
                  <a:srgbClr val="FF0000"/>
                </a:solidFill>
              </a:rPr>
              <a:t>NREDCAP stated that REIA CPSUs to include the permissions/approvals of the Petitioner/State Government as a mandatory pre-requisite before according power evacuation approvals to renewable energy developers applying for connectivity. To cancel all the power evacuation approvals granted to various developers at the 400/220 kV S/S in Anantapur, Andhra Pradesh and 765/400/220 kV S/S in Kurnool. </a:t>
            </a:r>
            <a:endParaRPr lang="en-IN" dirty="0">
              <a:solidFill>
                <a:srgbClr val="FF0000"/>
              </a:solidFill>
            </a:endParaRPr>
          </a:p>
        </p:txBody>
      </p:sp>
      <p:sp>
        <p:nvSpPr>
          <p:cNvPr id="7" name="TextBox 6">
            <a:hlinkClick r:id="rId2" action="ppaction://hlinksldjump"/>
            <a:extLst>
              <a:ext uri="{FF2B5EF4-FFF2-40B4-BE49-F238E27FC236}">
                <a16:creationId xmlns:a16="http://schemas.microsoft.com/office/drawing/2014/main" xmlns="" id="{5C09A12E-1920-7B4F-E43B-E49BECA96ECF}"/>
              </a:ext>
            </a:extLst>
          </p:cNvPr>
          <p:cNvSpPr txBox="1"/>
          <p:nvPr/>
        </p:nvSpPr>
        <p:spPr>
          <a:xfrm>
            <a:off x="9293765" y="6001965"/>
            <a:ext cx="2353236" cy="461665"/>
          </a:xfrm>
          <a:prstGeom prst="rect">
            <a:avLst/>
          </a:prstGeom>
          <a:noFill/>
        </p:spPr>
        <p:txBody>
          <a:bodyPr wrap="square" rtlCol="0">
            <a:spAutoFit/>
          </a:bodyPr>
          <a:lstStyle/>
          <a:p>
            <a:r>
              <a:rPr lang="en-IN" sz="2400" b="1" dirty="0">
                <a:solidFill>
                  <a:schemeClr val="accent1"/>
                </a:solidFill>
                <a:hlinkClick r:id="rId3" action="ppaction://hlinksldjump"/>
              </a:rPr>
              <a:t>BACK</a:t>
            </a:r>
            <a:endParaRPr lang="en-IN" sz="2400" b="1" dirty="0">
              <a:solidFill>
                <a:schemeClr val="accent1"/>
              </a:solidFill>
            </a:endParaRPr>
          </a:p>
        </p:txBody>
      </p:sp>
    </p:spTree>
    <p:extLst>
      <p:ext uri="{BB962C8B-B14F-4D97-AF65-F5344CB8AC3E}">
        <p14:creationId xmlns:p14="http://schemas.microsoft.com/office/powerpoint/2010/main" val="3006597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4E240C-85DA-463B-B3F9-CC72A5F6B45A}"/>
              </a:ext>
            </a:extLst>
          </p:cNvPr>
          <p:cNvSpPr>
            <a:spLocks noGrp="1"/>
          </p:cNvSpPr>
          <p:nvPr>
            <p:ph type="title"/>
          </p:nvPr>
        </p:nvSpPr>
        <p:spPr>
          <a:xfrm>
            <a:off x="529771" y="175010"/>
            <a:ext cx="11132457" cy="751515"/>
          </a:xfrm>
        </p:spPr>
        <p:txBody>
          <a:bodyPr>
            <a:noAutofit/>
          </a:bodyPr>
          <a:lstStyle/>
          <a:p>
            <a:pPr algn="ctr"/>
            <a:r>
              <a:rPr lang="en-US" sz="3600" b="1" dirty="0">
                <a:solidFill>
                  <a:srgbClr val="0070C0"/>
                </a:solidFill>
                <a:latin typeface="+mn-lt"/>
              </a:rPr>
              <a:t>INTRODUCTION</a:t>
            </a:r>
          </a:p>
        </p:txBody>
      </p:sp>
      <p:sp>
        <p:nvSpPr>
          <p:cNvPr id="3" name="TextBox 2">
            <a:extLst>
              <a:ext uri="{FF2B5EF4-FFF2-40B4-BE49-F238E27FC236}">
                <a16:creationId xmlns:a16="http://schemas.microsoft.com/office/drawing/2014/main" xmlns="" id="{AFAAB206-7805-442B-B26D-EFD2526B26AE}"/>
              </a:ext>
            </a:extLst>
          </p:cNvPr>
          <p:cNvSpPr txBox="1"/>
          <p:nvPr/>
        </p:nvSpPr>
        <p:spPr>
          <a:xfrm>
            <a:off x="110974" y="1486824"/>
            <a:ext cx="12081026" cy="5011500"/>
          </a:xfrm>
          <a:prstGeom prst="rect">
            <a:avLst/>
          </a:prstGeom>
          <a:noFill/>
        </p:spPr>
        <p:txBody>
          <a:bodyPr wrap="square" rtlCol="0">
            <a:spAutoFit/>
          </a:bodyPr>
          <a:lstStyle/>
          <a:p>
            <a:pPr marL="342900" indent="-342900">
              <a:lnSpc>
                <a:spcPct val="150000"/>
              </a:lnSpc>
              <a:spcBef>
                <a:spcPts val="600"/>
              </a:spcBef>
              <a:spcAft>
                <a:spcPts val="600"/>
              </a:spcAft>
              <a:buAutoNum type="arabicPeriod"/>
            </a:pPr>
            <a:r>
              <a:rPr lang="en-US" sz="2800" dirty="0"/>
              <a:t>PPA Signing, EMD release and PBG submission by RPDs</a:t>
            </a:r>
          </a:p>
          <a:p>
            <a:pPr marL="342900" indent="-342900">
              <a:lnSpc>
                <a:spcPct val="150000"/>
              </a:lnSpc>
              <a:spcBef>
                <a:spcPts val="600"/>
              </a:spcBef>
              <a:spcAft>
                <a:spcPts val="600"/>
              </a:spcAft>
              <a:buAutoNum type="arabicPeriod"/>
            </a:pPr>
            <a:r>
              <a:rPr lang="en-US" sz="2800" dirty="0"/>
              <a:t>Monthly Progress Review - Conducting joint review meetings with Developers and Buying Utilities, discussions on the issues for the resolution and expediting the project progress. </a:t>
            </a:r>
          </a:p>
          <a:p>
            <a:pPr marL="342900" indent="-342900">
              <a:lnSpc>
                <a:spcPct val="150000"/>
              </a:lnSpc>
              <a:spcBef>
                <a:spcPts val="600"/>
              </a:spcBef>
              <a:spcAft>
                <a:spcPts val="600"/>
              </a:spcAft>
              <a:buFontTx/>
              <a:buAutoNum type="arabicPeriod"/>
            </a:pPr>
            <a:r>
              <a:rPr lang="en-US" sz="2800" dirty="0"/>
              <a:t>Review of documents related to Financial closure as per PPA timelines</a:t>
            </a:r>
          </a:p>
          <a:p>
            <a:pPr marL="342900" indent="-342900">
              <a:lnSpc>
                <a:spcPct val="150000"/>
              </a:lnSpc>
              <a:spcBef>
                <a:spcPts val="600"/>
              </a:spcBef>
              <a:spcAft>
                <a:spcPts val="600"/>
              </a:spcAft>
              <a:buFontTx/>
              <a:buAutoNum type="arabicPeriod"/>
            </a:pPr>
            <a:r>
              <a:rPr lang="en-US" sz="2800" dirty="0"/>
              <a:t>Review of Commissioning documents as per PPA provisions and issuance of commissioning / COD certificates. </a:t>
            </a:r>
          </a:p>
        </p:txBody>
      </p:sp>
      <p:sp>
        <p:nvSpPr>
          <p:cNvPr id="4" name="Title 1">
            <a:extLst>
              <a:ext uri="{FF2B5EF4-FFF2-40B4-BE49-F238E27FC236}">
                <a16:creationId xmlns:a16="http://schemas.microsoft.com/office/drawing/2014/main" xmlns="" id="{8DFFBD18-1906-DBEB-A300-C4729A206CE7}"/>
              </a:ext>
            </a:extLst>
          </p:cNvPr>
          <p:cNvSpPr txBox="1">
            <a:spLocks/>
          </p:cNvSpPr>
          <p:nvPr/>
        </p:nvSpPr>
        <p:spPr>
          <a:xfrm>
            <a:off x="0" y="910319"/>
            <a:ext cx="11132457" cy="75151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0070C0"/>
                </a:solidFill>
                <a:latin typeface="+mn-lt"/>
              </a:rPr>
              <a:t>Key Activities Performed – Post Award of the Projects</a:t>
            </a:r>
          </a:p>
        </p:txBody>
      </p:sp>
    </p:spTree>
    <p:extLst>
      <p:ext uri="{BB962C8B-B14F-4D97-AF65-F5344CB8AC3E}">
        <p14:creationId xmlns:p14="http://schemas.microsoft.com/office/powerpoint/2010/main" val="12742872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4E240C-85DA-463B-B3F9-CC72A5F6B45A}"/>
              </a:ext>
            </a:extLst>
          </p:cNvPr>
          <p:cNvSpPr>
            <a:spLocks noGrp="1"/>
          </p:cNvSpPr>
          <p:nvPr>
            <p:ph type="title"/>
          </p:nvPr>
        </p:nvSpPr>
        <p:spPr>
          <a:xfrm>
            <a:off x="404905" y="0"/>
            <a:ext cx="10515600" cy="567382"/>
          </a:xfrm>
        </p:spPr>
        <p:txBody>
          <a:bodyPr>
            <a:noAutofit/>
          </a:bodyPr>
          <a:lstStyle/>
          <a:p>
            <a:pPr algn="ctr"/>
            <a:r>
              <a:rPr lang="en-US" sz="2800" b="1" u="sng" dirty="0">
                <a:solidFill>
                  <a:srgbClr val="0070C0"/>
                </a:solidFill>
                <a:latin typeface="+mn-lt"/>
              </a:rPr>
              <a:t>2000 MW Hybrid Power Projects (Tranche-VII)</a:t>
            </a:r>
            <a:endParaRPr lang="en-US" sz="2800" dirty="0">
              <a:solidFill>
                <a:srgbClr val="0070C0"/>
              </a:solidFill>
              <a:latin typeface="+mn-lt"/>
            </a:endParaRPr>
          </a:p>
        </p:txBody>
      </p:sp>
      <p:graphicFrame>
        <p:nvGraphicFramePr>
          <p:cNvPr id="5" name="Table 4">
            <a:extLst>
              <a:ext uri="{FF2B5EF4-FFF2-40B4-BE49-F238E27FC236}">
                <a16:creationId xmlns:a16="http://schemas.microsoft.com/office/drawing/2014/main" xmlns="" id="{DC87EABA-AA71-4B4E-BAED-62DB76BBCBB5}"/>
              </a:ext>
            </a:extLst>
          </p:cNvPr>
          <p:cNvGraphicFramePr>
            <a:graphicFrameLocks noGrp="1"/>
          </p:cNvGraphicFramePr>
          <p:nvPr>
            <p:extLst>
              <p:ext uri="{D42A27DB-BD31-4B8C-83A1-F6EECF244321}">
                <p14:modId xmlns:p14="http://schemas.microsoft.com/office/powerpoint/2010/main" val="2021746093"/>
              </p:ext>
            </p:extLst>
          </p:nvPr>
        </p:nvGraphicFramePr>
        <p:xfrm>
          <a:off x="0" y="1039525"/>
          <a:ext cx="12129246" cy="5078749"/>
        </p:xfrm>
        <a:graphic>
          <a:graphicData uri="http://schemas.openxmlformats.org/drawingml/2006/table">
            <a:tbl>
              <a:tblPr firstRow="1" bandRow="1">
                <a:tableStyleId>{5C22544A-7EE6-4342-B048-85BDC9FD1C3A}</a:tableStyleId>
              </a:tblPr>
              <a:tblGrid>
                <a:gridCol w="1591235">
                  <a:extLst>
                    <a:ext uri="{9D8B030D-6E8A-4147-A177-3AD203B41FA5}">
                      <a16:colId xmlns:a16="http://schemas.microsoft.com/office/drawing/2014/main" xmlns="" val="3457265272"/>
                    </a:ext>
                  </a:extLst>
                </a:gridCol>
                <a:gridCol w="3567362">
                  <a:extLst>
                    <a:ext uri="{9D8B030D-6E8A-4147-A177-3AD203B41FA5}">
                      <a16:colId xmlns:a16="http://schemas.microsoft.com/office/drawing/2014/main" xmlns="" val="1543020089"/>
                    </a:ext>
                  </a:extLst>
                </a:gridCol>
                <a:gridCol w="3421463">
                  <a:extLst>
                    <a:ext uri="{9D8B030D-6E8A-4147-A177-3AD203B41FA5}">
                      <a16:colId xmlns:a16="http://schemas.microsoft.com/office/drawing/2014/main" xmlns="" val="2768950852"/>
                    </a:ext>
                  </a:extLst>
                </a:gridCol>
                <a:gridCol w="3549186">
                  <a:extLst>
                    <a:ext uri="{9D8B030D-6E8A-4147-A177-3AD203B41FA5}">
                      <a16:colId xmlns:a16="http://schemas.microsoft.com/office/drawing/2014/main" xmlns="" val="101287024"/>
                    </a:ext>
                  </a:extLst>
                </a:gridCol>
              </a:tblGrid>
              <a:tr h="289615">
                <a:tc>
                  <a:txBody>
                    <a:bodyPr/>
                    <a:lstStyle/>
                    <a:p>
                      <a:r>
                        <a:rPr lang="en-US" sz="1600" dirty="0"/>
                        <a:t>Description</a:t>
                      </a:r>
                      <a:endParaRPr lang="en-IN" sz="1600" dirty="0"/>
                    </a:p>
                  </a:txBody>
                  <a:tcPr/>
                </a:tc>
                <a:tc>
                  <a:txBody>
                    <a:bodyPr/>
                    <a:lstStyle/>
                    <a:p>
                      <a:pPr algn="ctr"/>
                      <a:r>
                        <a:rPr lang="en-US" sz="1600" dirty="0"/>
                        <a:t>HPD-1</a:t>
                      </a:r>
                      <a:endParaRPr lang="en-IN" sz="1600" dirty="0"/>
                    </a:p>
                  </a:txBody>
                  <a:tcPr/>
                </a:tc>
                <a:tc>
                  <a:txBody>
                    <a:bodyPr/>
                    <a:lstStyle/>
                    <a:p>
                      <a:pPr algn="ctr"/>
                      <a:r>
                        <a:rPr lang="en-US" sz="1600" dirty="0"/>
                        <a:t>HPD-2</a:t>
                      </a:r>
                      <a:endParaRPr lang="en-IN" sz="1600" dirty="0"/>
                    </a:p>
                  </a:txBody>
                  <a:tcPr/>
                </a:tc>
                <a:tc>
                  <a:txBody>
                    <a:bodyPr/>
                    <a:lstStyle/>
                    <a:p>
                      <a:pPr algn="ctr"/>
                      <a:r>
                        <a:rPr lang="en-US" sz="1600" dirty="0"/>
                        <a:t>HPD-3</a:t>
                      </a:r>
                      <a:endParaRPr lang="en-IN" sz="1600" dirty="0"/>
                    </a:p>
                  </a:txBody>
                  <a:tcPr/>
                </a:tc>
                <a:extLst>
                  <a:ext uri="{0D108BD9-81ED-4DB2-BD59-A6C34878D82A}">
                    <a16:rowId xmlns:a16="http://schemas.microsoft.com/office/drawing/2014/main" xmlns="" val="3121232122"/>
                  </a:ext>
                </a:extLst>
              </a:tr>
              <a:tr h="289615">
                <a:tc>
                  <a:txBody>
                    <a:bodyPr/>
                    <a:lstStyle/>
                    <a:p>
                      <a:r>
                        <a:rPr lang="en-US" sz="1600" dirty="0"/>
                        <a:t>Name</a:t>
                      </a:r>
                      <a:endParaRPr lang="en-IN" sz="1600" dirty="0"/>
                    </a:p>
                  </a:txBody>
                  <a:tcPr/>
                </a:tc>
                <a:tc>
                  <a:txBody>
                    <a:bodyPr/>
                    <a:lstStyle/>
                    <a:p>
                      <a:pPr algn="ctr"/>
                      <a:r>
                        <a:rPr lang="en-US" sz="1600" dirty="0"/>
                        <a:t>NTPC</a:t>
                      </a:r>
                      <a:endParaRPr lang="en-IN" sz="1600" dirty="0"/>
                    </a:p>
                  </a:txBody>
                  <a:tcPr/>
                </a:tc>
                <a:tc>
                  <a:txBody>
                    <a:bodyPr/>
                    <a:lstStyle/>
                    <a:p>
                      <a:pPr algn="ctr"/>
                      <a:r>
                        <a:rPr lang="en-US" sz="1600" dirty="0" err="1"/>
                        <a:t>Sembcorp</a:t>
                      </a:r>
                      <a:endParaRPr lang="en-IN" sz="1600" dirty="0"/>
                    </a:p>
                  </a:txBody>
                  <a:tcPr/>
                </a:tc>
                <a:tc>
                  <a:txBody>
                    <a:bodyPr/>
                    <a:lstStyle/>
                    <a:p>
                      <a:pPr algn="ctr"/>
                      <a:r>
                        <a:rPr lang="en-US" sz="1600" dirty="0"/>
                        <a:t>Juniper</a:t>
                      </a:r>
                      <a:endParaRPr lang="en-IN" sz="1600" dirty="0"/>
                    </a:p>
                  </a:txBody>
                  <a:tcPr/>
                </a:tc>
                <a:extLst>
                  <a:ext uri="{0D108BD9-81ED-4DB2-BD59-A6C34878D82A}">
                    <a16:rowId xmlns:a16="http://schemas.microsoft.com/office/drawing/2014/main" xmlns="" val="4232431916"/>
                  </a:ext>
                </a:extLst>
              </a:tr>
              <a:tr h="289615">
                <a:tc>
                  <a:txBody>
                    <a:bodyPr/>
                    <a:lstStyle/>
                    <a:p>
                      <a:r>
                        <a:rPr lang="en-US" sz="1600" dirty="0"/>
                        <a:t>Award. Capacity</a:t>
                      </a:r>
                      <a:endParaRPr lang="en-IN" sz="1600" dirty="0"/>
                    </a:p>
                  </a:txBody>
                  <a:tcPr/>
                </a:tc>
                <a:tc>
                  <a:txBody>
                    <a:bodyPr/>
                    <a:lstStyle/>
                    <a:p>
                      <a:pPr algn="ctr"/>
                      <a:r>
                        <a:rPr lang="pl-PL" sz="1600" dirty="0"/>
                        <a:t>300 MW </a:t>
                      </a:r>
                      <a:r>
                        <a:rPr lang="en-IN" sz="1600" dirty="0"/>
                        <a:t>(S:</a:t>
                      </a:r>
                      <a:r>
                        <a:rPr lang="pl-PL" sz="1600" dirty="0"/>
                        <a:t>200MW</a:t>
                      </a:r>
                      <a:r>
                        <a:rPr lang="en-IN" sz="1600" baseline="0" dirty="0"/>
                        <a:t>  W:</a:t>
                      </a:r>
                      <a:r>
                        <a:rPr lang="pl-PL" sz="1600" dirty="0"/>
                        <a:t>100MW)</a:t>
                      </a:r>
                      <a:endParaRPr lang="en-IN" sz="1600" dirty="0"/>
                    </a:p>
                  </a:txBody>
                  <a:tcPr/>
                </a:tc>
                <a:tc>
                  <a:txBody>
                    <a:bodyPr/>
                    <a:lstStyle/>
                    <a:p>
                      <a:pPr algn="ctr"/>
                      <a:r>
                        <a:rPr lang="pl-PL" sz="1600" dirty="0"/>
                        <a:t>450 MW </a:t>
                      </a:r>
                      <a:r>
                        <a:rPr lang="en-IN" sz="1600" dirty="0"/>
                        <a:t>(S:</a:t>
                      </a:r>
                      <a:r>
                        <a:rPr lang="pl-PL" sz="1600" dirty="0"/>
                        <a:t>300MW </a:t>
                      </a:r>
                      <a:r>
                        <a:rPr lang="en-IN" sz="1600" dirty="0"/>
                        <a:t> W:</a:t>
                      </a:r>
                      <a:r>
                        <a:rPr lang="pl-PL" sz="1600" dirty="0"/>
                        <a:t>150MW)</a:t>
                      </a:r>
                      <a:endParaRPr lang="en-IN" sz="1600" dirty="0"/>
                    </a:p>
                  </a:txBody>
                  <a:tcPr/>
                </a:tc>
                <a:tc>
                  <a:txBody>
                    <a:bodyPr/>
                    <a:lstStyle/>
                    <a:p>
                      <a:pPr algn="ctr"/>
                      <a:r>
                        <a:rPr lang="pl-PL" sz="1600" dirty="0"/>
                        <a:t>150 MW </a:t>
                      </a:r>
                      <a:r>
                        <a:rPr lang="en-IN" sz="1600" dirty="0"/>
                        <a:t>(S:</a:t>
                      </a:r>
                      <a:r>
                        <a:rPr lang="pl-PL" sz="1600" dirty="0"/>
                        <a:t>100MW </a:t>
                      </a:r>
                      <a:r>
                        <a:rPr lang="en-IN" sz="1600" dirty="0"/>
                        <a:t>W:</a:t>
                      </a:r>
                      <a:r>
                        <a:rPr lang="pl-PL" sz="1600" dirty="0"/>
                        <a:t>50 MW) </a:t>
                      </a:r>
                      <a:endParaRPr lang="en-IN" sz="1600" dirty="0"/>
                    </a:p>
                  </a:txBody>
                  <a:tcPr/>
                </a:tc>
                <a:extLst>
                  <a:ext uri="{0D108BD9-81ED-4DB2-BD59-A6C34878D82A}">
                    <a16:rowId xmlns:a16="http://schemas.microsoft.com/office/drawing/2014/main" xmlns="" val="3164120266"/>
                  </a:ext>
                </a:extLst>
              </a:tr>
              <a:tr h="289615">
                <a:tc>
                  <a:txBody>
                    <a:bodyPr/>
                    <a:lstStyle/>
                    <a:p>
                      <a:r>
                        <a:rPr lang="en-US" sz="1600" dirty="0"/>
                        <a:t>Tariff</a:t>
                      </a:r>
                      <a:endParaRPr lang="en-IN" sz="1600" dirty="0"/>
                    </a:p>
                  </a:txBody>
                  <a:tcPr/>
                </a:tc>
                <a:tc>
                  <a:txBody>
                    <a:bodyPr/>
                    <a:lstStyle/>
                    <a:p>
                      <a:pPr algn="ctr"/>
                      <a:r>
                        <a:rPr lang="en-IN" sz="1600" dirty="0"/>
                        <a:t>Rs.3.15/kWh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dirty="0" err="1"/>
                        <a:t>Rs</a:t>
                      </a:r>
                      <a:r>
                        <a:rPr lang="en-IN" sz="1600" dirty="0"/>
                        <a:t>. 3.21/kWh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dirty="0" err="1"/>
                        <a:t>Rs</a:t>
                      </a:r>
                      <a:r>
                        <a:rPr lang="en-IN" sz="1600" dirty="0"/>
                        <a:t>. 3.21/kWh</a:t>
                      </a:r>
                    </a:p>
                  </a:txBody>
                  <a:tcPr/>
                </a:tc>
                <a:extLst>
                  <a:ext uri="{0D108BD9-81ED-4DB2-BD59-A6C34878D82A}">
                    <a16:rowId xmlns:a16="http://schemas.microsoft.com/office/drawing/2014/main" xmlns="" val="4070062287"/>
                  </a:ext>
                </a:extLst>
              </a:tr>
              <a:tr h="289615">
                <a:tc>
                  <a:txBody>
                    <a:bodyPr/>
                    <a:lstStyle/>
                    <a:p>
                      <a:r>
                        <a:rPr lang="en-US" sz="1600" dirty="0"/>
                        <a:t>Project Location</a:t>
                      </a:r>
                      <a:endParaRPr lang="en-IN" sz="1600" dirty="0"/>
                    </a:p>
                  </a:txBody>
                  <a:tcPr/>
                </a:tc>
                <a:tc>
                  <a:txBody>
                    <a:bodyPr/>
                    <a:lstStyle/>
                    <a:p>
                      <a:pPr algn="ctr"/>
                      <a:r>
                        <a:rPr lang="en-US" sz="1600" dirty="0"/>
                        <a:t>Rajasthan</a:t>
                      </a:r>
                      <a:endParaRPr lang="en-IN"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Rajasthan</a:t>
                      </a:r>
                      <a:endParaRPr lang="en-IN" sz="1600" dirty="0"/>
                    </a:p>
                  </a:txBody>
                  <a:tcPr/>
                </a:tc>
                <a:tc>
                  <a:txBody>
                    <a:bodyPr/>
                    <a:lstStyle/>
                    <a:p>
                      <a:pPr algn="ctr"/>
                      <a:r>
                        <a:rPr lang="en-US" sz="1600" dirty="0"/>
                        <a:t>Gujarat</a:t>
                      </a:r>
                      <a:endParaRPr lang="en-IN" sz="1600" dirty="0"/>
                    </a:p>
                  </a:txBody>
                  <a:tcPr/>
                </a:tc>
                <a:extLst>
                  <a:ext uri="{0D108BD9-81ED-4DB2-BD59-A6C34878D82A}">
                    <a16:rowId xmlns:a16="http://schemas.microsoft.com/office/drawing/2014/main" xmlns="" val="1573741020"/>
                  </a:ext>
                </a:extLst>
              </a:tr>
              <a:tr h="289615">
                <a:tc>
                  <a:txBody>
                    <a:bodyPr/>
                    <a:lstStyle/>
                    <a:p>
                      <a:r>
                        <a:rPr lang="en-US" sz="1600" dirty="0"/>
                        <a:t>Connectivity</a:t>
                      </a:r>
                      <a:endParaRPr lang="en-IN" sz="1600" dirty="0"/>
                    </a:p>
                  </a:txBody>
                  <a:tcPr/>
                </a:tc>
                <a:tc>
                  <a:txBody>
                    <a:bodyPr/>
                    <a:lstStyle/>
                    <a:p>
                      <a:pPr algn="ctr"/>
                      <a:r>
                        <a:rPr lang="en-US" sz="1600" b="0" kern="1200" dirty="0" err="1">
                          <a:solidFill>
                            <a:schemeClr val="tx1"/>
                          </a:solidFill>
                          <a:effectLst/>
                        </a:rPr>
                        <a:t>Fatehgarh</a:t>
                      </a:r>
                      <a:r>
                        <a:rPr lang="en-US" sz="1600" b="0" kern="1200" dirty="0">
                          <a:solidFill>
                            <a:schemeClr val="tx1"/>
                          </a:solidFill>
                          <a:effectLst/>
                        </a:rPr>
                        <a:t>,</a:t>
                      </a:r>
                      <a:r>
                        <a:rPr lang="en-US" sz="1600" b="0" kern="1200" baseline="0" dirty="0">
                          <a:solidFill>
                            <a:schemeClr val="tx1"/>
                          </a:solidFill>
                          <a:effectLst/>
                        </a:rPr>
                        <a:t> </a:t>
                      </a:r>
                      <a:r>
                        <a:rPr lang="en-US" sz="1600" b="0" kern="1200" baseline="0" dirty="0" err="1">
                          <a:solidFill>
                            <a:schemeClr val="tx1"/>
                          </a:solidFill>
                          <a:effectLst/>
                        </a:rPr>
                        <a:t>Vanki</a:t>
                      </a:r>
                      <a:r>
                        <a:rPr lang="en-US" sz="1600" b="0" kern="1200" baseline="0" dirty="0">
                          <a:solidFill>
                            <a:schemeClr val="tx1"/>
                          </a:solidFill>
                          <a:effectLst/>
                        </a:rPr>
                        <a:t>, </a:t>
                      </a:r>
                      <a:r>
                        <a:rPr lang="en-US" sz="1600" b="0" kern="1200" baseline="0" dirty="0" err="1">
                          <a:solidFill>
                            <a:schemeClr val="tx1"/>
                          </a:solidFill>
                          <a:effectLst/>
                        </a:rPr>
                        <a:t>Jamjodhpur</a:t>
                      </a:r>
                      <a:r>
                        <a:rPr lang="en-US" sz="1600" b="0" kern="1200" baseline="0" dirty="0">
                          <a:solidFill>
                            <a:schemeClr val="tx1"/>
                          </a:solidFill>
                          <a:effectLst/>
                        </a:rPr>
                        <a:t>, Bellary</a:t>
                      </a:r>
                      <a:endParaRPr lang="en-IN"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kern="1200" dirty="0" err="1">
                          <a:solidFill>
                            <a:schemeClr val="tx1"/>
                          </a:solidFill>
                          <a:effectLst/>
                        </a:rPr>
                        <a:t>Fatehgarh</a:t>
                      </a:r>
                      <a:r>
                        <a:rPr lang="en-US" sz="1600" b="0" kern="1200" dirty="0">
                          <a:solidFill>
                            <a:schemeClr val="tx1"/>
                          </a:solidFill>
                          <a:effectLst/>
                        </a:rPr>
                        <a:t>,</a:t>
                      </a:r>
                      <a:r>
                        <a:rPr lang="en-US" sz="1600" b="0" kern="1200" baseline="0" dirty="0">
                          <a:solidFill>
                            <a:schemeClr val="tx1"/>
                          </a:solidFill>
                          <a:effectLst/>
                        </a:rPr>
                        <a:t> </a:t>
                      </a:r>
                      <a:r>
                        <a:rPr lang="en-US" sz="1600" b="0" kern="1200" baseline="0" dirty="0" err="1">
                          <a:solidFill>
                            <a:schemeClr val="tx1"/>
                          </a:solidFill>
                          <a:effectLst/>
                        </a:rPr>
                        <a:t>Nagaur</a:t>
                      </a:r>
                      <a:r>
                        <a:rPr lang="en-US" sz="1600" b="0" kern="1200" baseline="0" dirty="0">
                          <a:solidFill>
                            <a:schemeClr val="tx1"/>
                          </a:solidFill>
                          <a:effectLst/>
                        </a:rPr>
                        <a:t> Metra, </a:t>
                      </a:r>
                      <a:r>
                        <a:rPr lang="en-US" sz="1600" b="0" kern="1200" baseline="0" dirty="0" err="1">
                          <a:solidFill>
                            <a:schemeClr val="tx1"/>
                          </a:solidFill>
                          <a:effectLst/>
                        </a:rPr>
                        <a:t>Gadag</a:t>
                      </a:r>
                      <a:r>
                        <a:rPr lang="en-US" sz="1600" b="0" kern="1200" baseline="0" dirty="0">
                          <a:solidFill>
                            <a:schemeClr val="tx1"/>
                          </a:solidFill>
                          <a:effectLst/>
                        </a:rPr>
                        <a:t>-II</a:t>
                      </a:r>
                      <a:endParaRPr lang="en-IN" sz="1600" dirty="0"/>
                    </a:p>
                  </a:txBody>
                  <a:tcPr/>
                </a:tc>
                <a:tc>
                  <a:txBody>
                    <a:bodyPr/>
                    <a:lstStyle/>
                    <a:p>
                      <a:pPr algn="ctr"/>
                      <a:r>
                        <a:rPr lang="en-US" sz="1600" b="0" kern="1200" dirty="0" err="1">
                          <a:solidFill>
                            <a:schemeClr val="tx1"/>
                          </a:solidFill>
                          <a:effectLst/>
                        </a:rPr>
                        <a:t>Bhadla</a:t>
                      </a:r>
                      <a:r>
                        <a:rPr lang="en-US" sz="1600" b="0" kern="1200" dirty="0">
                          <a:solidFill>
                            <a:schemeClr val="tx1"/>
                          </a:solidFill>
                          <a:effectLst/>
                        </a:rPr>
                        <a:t>-III,</a:t>
                      </a:r>
                      <a:r>
                        <a:rPr lang="en-US" sz="1600" b="0" kern="1200" baseline="0" dirty="0">
                          <a:solidFill>
                            <a:schemeClr val="tx1"/>
                          </a:solidFill>
                          <a:effectLst/>
                        </a:rPr>
                        <a:t> </a:t>
                      </a:r>
                      <a:r>
                        <a:rPr lang="en-US" sz="1600" b="0" kern="1200" baseline="0" dirty="0" err="1">
                          <a:solidFill>
                            <a:schemeClr val="tx1"/>
                          </a:solidFill>
                          <a:effectLst/>
                        </a:rPr>
                        <a:t>Fatehgarh</a:t>
                      </a:r>
                      <a:r>
                        <a:rPr lang="en-US" sz="1600" b="0" kern="1200" baseline="0" dirty="0">
                          <a:solidFill>
                            <a:schemeClr val="tx1"/>
                          </a:solidFill>
                          <a:effectLst/>
                        </a:rPr>
                        <a:t>-IV, Jam </a:t>
                      </a:r>
                      <a:r>
                        <a:rPr lang="en-US" sz="1600" b="0" kern="1200" baseline="0" dirty="0" err="1">
                          <a:solidFill>
                            <a:schemeClr val="tx1"/>
                          </a:solidFill>
                          <a:effectLst/>
                        </a:rPr>
                        <a:t>Khambaliya</a:t>
                      </a:r>
                      <a:endParaRPr lang="en-IN" sz="1600" dirty="0"/>
                    </a:p>
                  </a:txBody>
                  <a:tcPr/>
                </a:tc>
                <a:extLst>
                  <a:ext uri="{0D108BD9-81ED-4DB2-BD59-A6C34878D82A}">
                    <a16:rowId xmlns:a16="http://schemas.microsoft.com/office/drawing/2014/main" xmlns="" val="744101205"/>
                  </a:ext>
                </a:extLst>
              </a:tr>
              <a:tr h="289615">
                <a:tc>
                  <a:txBody>
                    <a:bodyPr/>
                    <a:lstStyle/>
                    <a:p>
                      <a:r>
                        <a:rPr lang="en-US" sz="1600" b="0" kern="1200" dirty="0" err="1">
                          <a:solidFill>
                            <a:schemeClr val="tx1"/>
                          </a:solidFill>
                          <a:effectLst/>
                        </a:rPr>
                        <a:t>Effc</a:t>
                      </a:r>
                      <a:r>
                        <a:rPr lang="en-US" sz="1600" b="0" kern="1200" dirty="0">
                          <a:solidFill>
                            <a:schemeClr val="tx1"/>
                          </a:solidFill>
                          <a:effectLst/>
                        </a:rPr>
                        <a:t>. date of PPA </a:t>
                      </a:r>
                      <a:endParaRPr lang="en-IN" sz="1600" b="0" dirty="0"/>
                    </a:p>
                  </a:txBody>
                  <a:tcPr/>
                </a:tc>
                <a:tc>
                  <a:txBody>
                    <a:bodyPr/>
                    <a:lstStyle/>
                    <a:p>
                      <a:pPr algn="ctr"/>
                      <a:r>
                        <a:rPr lang="en-IN" sz="1600" dirty="0"/>
                        <a:t>09.01.2025</a:t>
                      </a:r>
                    </a:p>
                  </a:txBody>
                  <a:tcPr/>
                </a:tc>
                <a:tc>
                  <a:txBody>
                    <a:bodyPr/>
                    <a:lstStyle/>
                    <a:p>
                      <a:pPr algn="ctr"/>
                      <a:r>
                        <a:rPr lang="en-IN" sz="1600" dirty="0"/>
                        <a:t>09.01.2025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dirty="0"/>
                        <a:t>09.01.2025</a:t>
                      </a:r>
                    </a:p>
                  </a:txBody>
                  <a:tcPr/>
                </a:tc>
                <a:extLst>
                  <a:ext uri="{0D108BD9-81ED-4DB2-BD59-A6C34878D82A}">
                    <a16:rowId xmlns:a16="http://schemas.microsoft.com/office/drawing/2014/main" xmlns="" val="2007871312"/>
                  </a:ext>
                </a:extLst>
              </a:tr>
              <a:tr h="289615">
                <a:tc>
                  <a:txBody>
                    <a:bodyPr/>
                    <a:lstStyle/>
                    <a:p>
                      <a:r>
                        <a:rPr lang="en-US" sz="1600" b="0" kern="1200" dirty="0" err="1">
                          <a:solidFill>
                            <a:schemeClr val="tx1"/>
                          </a:solidFill>
                          <a:effectLst/>
                        </a:rPr>
                        <a:t>Shed.FC</a:t>
                      </a:r>
                      <a:r>
                        <a:rPr lang="en-US" sz="1600" b="0" kern="1200" dirty="0">
                          <a:solidFill>
                            <a:schemeClr val="tx1"/>
                          </a:solidFill>
                          <a:effectLst/>
                        </a:rPr>
                        <a:t> / Actual</a:t>
                      </a:r>
                      <a:endParaRPr lang="en-IN" sz="1600" b="0" dirty="0"/>
                    </a:p>
                  </a:txBody>
                  <a:tcPr/>
                </a:tc>
                <a:tc>
                  <a:txBody>
                    <a:bodyPr/>
                    <a:lstStyle/>
                    <a:p>
                      <a:pPr algn="ctr"/>
                      <a:r>
                        <a:rPr lang="en-IN" sz="1600" dirty="0"/>
                        <a:t>09.01.2026</a:t>
                      </a:r>
                    </a:p>
                  </a:txBody>
                  <a:tcPr/>
                </a:tc>
                <a:tc>
                  <a:txBody>
                    <a:bodyPr/>
                    <a:lstStyle/>
                    <a:p>
                      <a:pPr algn="ctr"/>
                      <a:r>
                        <a:rPr lang="en-IN" sz="1600" dirty="0"/>
                        <a:t>09.01.2026</a:t>
                      </a:r>
                    </a:p>
                  </a:txBody>
                  <a:tcPr/>
                </a:tc>
                <a:tc>
                  <a:txBody>
                    <a:bodyPr/>
                    <a:lstStyle/>
                    <a:p>
                      <a:pPr algn="ctr"/>
                      <a:r>
                        <a:rPr lang="en-IN" sz="1600" dirty="0"/>
                        <a:t>09.01.2026</a:t>
                      </a:r>
                    </a:p>
                  </a:txBody>
                  <a:tcPr/>
                </a:tc>
                <a:extLst>
                  <a:ext uri="{0D108BD9-81ED-4DB2-BD59-A6C34878D82A}">
                    <a16:rowId xmlns:a16="http://schemas.microsoft.com/office/drawing/2014/main" xmlns="" val="195578539"/>
                  </a:ext>
                </a:extLst>
              </a:tr>
              <a:tr h="289615">
                <a:tc>
                  <a:txBody>
                    <a:bodyPr/>
                    <a:lstStyle/>
                    <a:p>
                      <a:r>
                        <a:rPr lang="en-US" sz="1600" b="0" kern="1200" dirty="0">
                          <a:solidFill>
                            <a:schemeClr val="tx1"/>
                          </a:solidFill>
                          <a:effectLst/>
                        </a:rPr>
                        <a:t>SCD / Revised</a:t>
                      </a:r>
                      <a:endParaRPr lang="en-IN" sz="1600" b="0" dirty="0"/>
                    </a:p>
                  </a:txBody>
                  <a:tcPr/>
                </a:tc>
                <a:tc>
                  <a:txBody>
                    <a:bodyPr/>
                    <a:lstStyle/>
                    <a:p>
                      <a:pPr algn="ctr"/>
                      <a:r>
                        <a:rPr lang="en-IN" sz="1600" dirty="0"/>
                        <a:t>09.01.2027</a:t>
                      </a:r>
                    </a:p>
                  </a:txBody>
                  <a:tcPr/>
                </a:tc>
                <a:tc>
                  <a:txBody>
                    <a:bodyPr/>
                    <a:lstStyle/>
                    <a:p>
                      <a:pPr algn="ctr"/>
                      <a:r>
                        <a:rPr lang="en-IN" sz="1600" dirty="0"/>
                        <a:t>09.01.2027</a:t>
                      </a:r>
                    </a:p>
                  </a:txBody>
                  <a:tcPr/>
                </a:tc>
                <a:tc>
                  <a:txBody>
                    <a:bodyPr/>
                    <a:lstStyle/>
                    <a:p>
                      <a:pPr algn="ctr"/>
                      <a:r>
                        <a:rPr lang="en-IN" sz="1600" dirty="0"/>
                        <a:t>09.01.2027</a:t>
                      </a:r>
                    </a:p>
                  </a:txBody>
                  <a:tcPr/>
                </a:tc>
                <a:extLst>
                  <a:ext uri="{0D108BD9-81ED-4DB2-BD59-A6C34878D82A}">
                    <a16:rowId xmlns:a16="http://schemas.microsoft.com/office/drawing/2014/main" xmlns="" val="2132952540"/>
                  </a:ext>
                </a:extLst>
              </a:tr>
              <a:tr h="289615">
                <a:tc>
                  <a:txBody>
                    <a:bodyPr/>
                    <a:lstStyle/>
                    <a:p>
                      <a:r>
                        <a:rPr lang="en-US" sz="1600" b="0" kern="1200" dirty="0">
                          <a:solidFill>
                            <a:schemeClr val="tx1"/>
                          </a:solidFill>
                          <a:effectLst/>
                        </a:rPr>
                        <a:t>Buying Entity</a:t>
                      </a:r>
                      <a:endParaRPr lang="en-IN" sz="1600" b="0" dirty="0"/>
                    </a:p>
                  </a:txBody>
                  <a:tcPr/>
                </a:tc>
                <a:tc gridSpan="3">
                  <a:txBody>
                    <a:bodyPr/>
                    <a:lstStyle/>
                    <a:p>
                      <a:pPr algn="ctr"/>
                      <a:r>
                        <a:rPr lang="en-US" sz="1600" dirty="0"/>
                        <a:t>900</a:t>
                      </a:r>
                      <a:r>
                        <a:rPr lang="en-US" sz="1600" baseline="0" dirty="0"/>
                        <a:t> MW </a:t>
                      </a:r>
                      <a:r>
                        <a:rPr lang="en-US" sz="1600" dirty="0"/>
                        <a:t>HPSEBL</a:t>
                      </a:r>
                      <a:endParaRPr lang="en-IN" sz="1600" dirty="0">
                        <a:solidFill>
                          <a:srgbClr val="FF0000"/>
                        </a:solidFill>
                      </a:endParaRPr>
                    </a:p>
                  </a:txBody>
                  <a:tcPr/>
                </a:tc>
                <a:tc hMerge="1">
                  <a:txBody>
                    <a:bodyPr/>
                    <a:lstStyle/>
                    <a:p>
                      <a:pPr algn="ctr"/>
                      <a:endParaRPr lang="en-IN" sz="1600" dirty="0"/>
                    </a:p>
                  </a:txBody>
                  <a:tcPr/>
                </a:tc>
                <a:tc hMerge="1">
                  <a:txBody>
                    <a:bodyPr/>
                    <a:lstStyle/>
                    <a:p>
                      <a:pPr algn="ctr"/>
                      <a:endParaRPr lang="en-IN" sz="1600" dirty="0"/>
                    </a:p>
                  </a:txBody>
                  <a:tcPr/>
                </a:tc>
                <a:extLst>
                  <a:ext uri="{0D108BD9-81ED-4DB2-BD59-A6C34878D82A}">
                    <a16:rowId xmlns:a16="http://schemas.microsoft.com/office/drawing/2014/main" xmlns="" val="2769045274"/>
                  </a:ext>
                </a:extLst>
              </a:tr>
              <a:tr h="1725949">
                <a:tc>
                  <a:txBody>
                    <a:bodyPr/>
                    <a:lstStyle/>
                    <a:p>
                      <a:r>
                        <a:rPr lang="en-US" sz="1600" dirty="0"/>
                        <a:t>Progress Status</a:t>
                      </a:r>
                      <a:endParaRPr lang="en-IN" sz="1600" dirty="0"/>
                    </a:p>
                  </a:txBody>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Land identification: under progress.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PSERC-Denied the power procurement approval. Presently, HPERC approved the tariff. PSA signed with HP </a:t>
                      </a:r>
                      <a:r>
                        <a:rPr lang="en-US" sz="1600" dirty="0" err="1"/>
                        <a:t>Discom</a:t>
                      </a:r>
                      <a:r>
                        <a:rPr lang="en-US" sz="1600" dirty="0"/>
                        <a:t>(HPSEBL) on 09.01.2025. Subsequently, SECI has signed the PPA with Effective date of 09.01.2025.</a:t>
                      </a:r>
                      <a:endParaRPr lang="en-IN" sz="1600" baseline="0" dirty="0"/>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dirty="0">
                        <a:solidFill>
                          <a:schemeClr val="dk1"/>
                        </a:solidFill>
                        <a:effectLst/>
                        <a:latin typeface="+mn-lt"/>
                        <a:ea typeface="+mn-ea"/>
                        <a:cs typeface="+mn-cs"/>
                      </a:endParaRPr>
                    </a:p>
                  </a:txBody>
                  <a:tcPr/>
                </a:tc>
                <a:tc hMerge="1">
                  <a:txBody>
                    <a:bodyPr/>
                    <a:lstStyle/>
                    <a:p>
                      <a:pPr marL="0" indent="0" algn="l">
                        <a:buFont typeface="Arial" panose="020B0604020202020204" pitchFamily="34" charset="0"/>
                        <a:buNone/>
                      </a:pPr>
                      <a:endParaRPr lang="en-IN" sz="1600" baseline="0" dirty="0"/>
                    </a:p>
                  </a:txBody>
                  <a:tcPr/>
                </a:tc>
                <a:extLst>
                  <a:ext uri="{0D108BD9-81ED-4DB2-BD59-A6C34878D82A}">
                    <a16:rowId xmlns:a16="http://schemas.microsoft.com/office/drawing/2014/main" xmlns="" val="3935911127"/>
                  </a:ext>
                </a:extLst>
              </a:tr>
            </a:tbl>
          </a:graphicData>
        </a:graphic>
      </p:graphicFrame>
      <p:sp>
        <p:nvSpPr>
          <p:cNvPr id="3" name="TextBox 2"/>
          <p:cNvSpPr txBox="1"/>
          <p:nvPr/>
        </p:nvSpPr>
        <p:spPr>
          <a:xfrm>
            <a:off x="65315" y="6590417"/>
            <a:ext cx="10470383" cy="307777"/>
          </a:xfrm>
          <a:prstGeom prst="rect">
            <a:avLst/>
          </a:prstGeom>
          <a:noFill/>
        </p:spPr>
        <p:txBody>
          <a:bodyPr wrap="square" rtlCol="0">
            <a:spAutoFit/>
          </a:bodyPr>
          <a:lstStyle/>
          <a:p>
            <a:r>
              <a:rPr lang="en-IN" sz="1400" dirty="0"/>
              <a:t>*Revised SCD is Actual date of LTOA + 60 Days        ** Revised SCD is Actual date of LTOA     S:Solar     W:Wind     ESS: Energy Storage</a:t>
            </a:r>
          </a:p>
        </p:txBody>
      </p:sp>
      <p:sp>
        <p:nvSpPr>
          <p:cNvPr id="4" name="TextBox 3">
            <a:hlinkClick r:id="rId2" action="ppaction://hlinksldjump"/>
            <a:extLst>
              <a:ext uri="{FF2B5EF4-FFF2-40B4-BE49-F238E27FC236}">
                <a16:creationId xmlns:a16="http://schemas.microsoft.com/office/drawing/2014/main" xmlns="" id="{93FF4552-488F-E3B4-8BA7-AADA32DBF6A4}"/>
              </a:ext>
            </a:extLst>
          </p:cNvPr>
          <p:cNvSpPr txBox="1"/>
          <p:nvPr/>
        </p:nvSpPr>
        <p:spPr>
          <a:xfrm>
            <a:off x="10067668" y="6118274"/>
            <a:ext cx="2353236" cy="461665"/>
          </a:xfrm>
          <a:prstGeom prst="rect">
            <a:avLst/>
          </a:prstGeom>
          <a:noFill/>
        </p:spPr>
        <p:txBody>
          <a:bodyPr wrap="square" rtlCol="0">
            <a:spAutoFit/>
          </a:bodyPr>
          <a:lstStyle/>
          <a:p>
            <a:r>
              <a:rPr lang="en-IN" sz="2400" b="1" dirty="0">
                <a:solidFill>
                  <a:schemeClr val="accent1"/>
                </a:solidFill>
                <a:hlinkClick r:id="rId3" action="ppaction://hlinksldjump"/>
              </a:rPr>
              <a:t>BACK</a:t>
            </a:r>
            <a:endParaRPr lang="en-IN" sz="2400" b="1" dirty="0">
              <a:solidFill>
                <a:schemeClr val="accent1"/>
              </a:solidFill>
            </a:endParaRPr>
          </a:p>
        </p:txBody>
      </p:sp>
    </p:spTree>
    <p:extLst>
      <p:ext uri="{BB962C8B-B14F-4D97-AF65-F5344CB8AC3E}">
        <p14:creationId xmlns:p14="http://schemas.microsoft.com/office/powerpoint/2010/main" val="13729529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4E240C-85DA-463B-B3F9-CC72A5F6B45A}"/>
              </a:ext>
            </a:extLst>
          </p:cNvPr>
          <p:cNvSpPr>
            <a:spLocks noGrp="1"/>
          </p:cNvSpPr>
          <p:nvPr>
            <p:ph type="title"/>
          </p:nvPr>
        </p:nvSpPr>
        <p:spPr>
          <a:xfrm>
            <a:off x="404905" y="0"/>
            <a:ext cx="10515600" cy="567382"/>
          </a:xfrm>
        </p:spPr>
        <p:txBody>
          <a:bodyPr>
            <a:noAutofit/>
          </a:bodyPr>
          <a:lstStyle/>
          <a:p>
            <a:pPr algn="ctr"/>
            <a:r>
              <a:rPr lang="en-US" sz="2800" b="1" u="sng" dirty="0">
                <a:solidFill>
                  <a:srgbClr val="0070C0"/>
                </a:solidFill>
                <a:latin typeface="+mn-lt"/>
              </a:rPr>
              <a:t>1200 MW with Assured Peak Power Supply</a:t>
            </a:r>
            <a:endParaRPr lang="en-US" sz="2800" dirty="0">
              <a:solidFill>
                <a:srgbClr val="0070C0"/>
              </a:solidFill>
              <a:latin typeface="+mn-lt"/>
            </a:endParaRPr>
          </a:p>
        </p:txBody>
      </p:sp>
      <p:graphicFrame>
        <p:nvGraphicFramePr>
          <p:cNvPr id="5" name="Table 4">
            <a:extLst>
              <a:ext uri="{FF2B5EF4-FFF2-40B4-BE49-F238E27FC236}">
                <a16:creationId xmlns:a16="http://schemas.microsoft.com/office/drawing/2014/main" xmlns="" id="{DC87EABA-AA71-4B4E-BAED-62DB76BBCBB5}"/>
              </a:ext>
            </a:extLst>
          </p:cNvPr>
          <p:cNvGraphicFramePr>
            <a:graphicFrameLocks noGrp="1"/>
          </p:cNvGraphicFramePr>
          <p:nvPr>
            <p:extLst>
              <p:ext uri="{D42A27DB-BD31-4B8C-83A1-F6EECF244321}">
                <p14:modId xmlns:p14="http://schemas.microsoft.com/office/powerpoint/2010/main" val="4084496968"/>
              </p:ext>
            </p:extLst>
          </p:nvPr>
        </p:nvGraphicFramePr>
        <p:xfrm>
          <a:off x="135467" y="677333"/>
          <a:ext cx="11921067" cy="5913082"/>
        </p:xfrm>
        <a:graphic>
          <a:graphicData uri="http://schemas.openxmlformats.org/drawingml/2006/table">
            <a:tbl>
              <a:tblPr firstRow="1" bandRow="1">
                <a:tableStyleId>{5C22544A-7EE6-4342-B048-85BDC9FD1C3A}</a:tableStyleId>
              </a:tblPr>
              <a:tblGrid>
                <a:gridCol w="2059787">
                  <a:extLst>
                    <a:ext uri="{9D8B030D-6E8A-4147-A177-3AD203B41FA5}">
                      <a16:colId xmlns:a16="http://schemas.microsoft.com/office/drawing/2014/main" xmlns="" val="3457265272"/>
                    </a:ext>
                  </a:extLst>
                </a:gridCol>
                <a:gridCol w="4617798">
                  <a:extLst>
                    <a:ext uri="{9D8B030D-6E8A-4147-A177-3AD203B41FA5}">
                      <a16:colId xmlns:a16="http://schemas.microsoft.com/office/drawing/2014/main" xmlns="" val="1543020089"/>
                    </a:ext>
                  </a:extLst>
                </a:gridCol>
                <a:gridCol w="5243482">
                  <a:extLst>
                    <a:ext uri="{9D8B030D-6E8A-4147-A177-3AD203B41FA5}">
                      <a16:colId xmlns:a16="http://schemas.microsoft.com/office/drawing/2014/main" xmlns="" val="2768950852"/>
                    </a:ext>
                  </a:extLst>
                </a:gridCol>
              </a:tblGrid>
              <a:tr h="337015">
                <a:tc>
                  <a:txBody>
                    <a:bodyPr/>
                    <a:lstStyle/>
                    <a:p>
                      <a:r>
                        <a:rPr lang="en-US" sz="1600" dirty="0"/>
                        <a:t>Description</a:t>
                      </a:r>
                      <a:endParaRPr lang="en-IN" sz="1600" dirty="0"/>
                    </a:p>
                  </a:txBody>
                  <a:tcPr/>
                </a:tc>
                <a:tc>
                  <a:txBody>
                    <a:bodyPr/>
                    <a:lstStyle/>
                    <a:p>
                      <a:pPr algn="ctr"/>
                      <a:r>
                        <a:rPr lang="en-US" sz="1600" dirty="0"/>
                        <a:t>HPD-1</a:t>
                      </a:r>
                      <a:endParaRPr lang="en-IN" sz="1600" dirty="0"/>
                    </a:p>
                  </a:txBody>
                  <a:tcPr/>
                </a:tc>
                <a:tc>
                  <a:txBody>
                    <a:bodyPr/>
                    <a:lstStyle/>
                    <a:p>
                      <a:pPr algn="ctr"/>
                      <a:r>
                        <a:rPr lang="en-US" sz="1600" dirty="0"/>
                        <a:t>HPD-2</a:t>
                      </a:r>
                      <a:endParaRPr lang="en-IN" sz="1600" dirty="0"/>
                    </a:p>
                  </a:txBody>
                  <a:tcPr/>
                </a:tc>
                <a:extLst>
                  <a:ext uri="{0D108BD9-81ED-4DB2-BD59-A6C34878D82A}">
                    <a16:rowId xmlns:a16="http://schemas.microsoft.com/office/drawing/2014/main" xmlns="" val="3121232122"/>
                  </a:ext>
                </a:extLst>
              </a:tr>
              <a:tr h="337015">
                <a:tc>
                  <a:txBody>
                    <a:bodyPr/>
                    <a:lstStyle/>
                    <a:p>
                      <a:r>
                        <a:rPr lang="en-US" sz="1600" dirty="0"/>
                        <a:t>Name</a:t>
                      </a:r>
                      <a:endParaRPr lang="en-IN" sz="1600" dirty="0"/>
                    </a:p>
                  </a:txBody>
                  <a:tcPr/>
                </a:tc>
                <a:tc>
                  <a:txBody>
                    <a:bodyPr/>
                    <a:lstStyle/>
                    <a:p>
                      <a:pPr algn="ctr"/>
                      <a:r>
                        <a:rPr lang="en-IN" sz="1600" dirty="0" err="1"/>
                        <a:t>Greenko</a:t>
                      </a:r>
                      <a:endParaRPr lang="en-IN" sz="1600" dirty="0"/>
                    </a:p>
                  </a:txBody>
                  <a:tcPr/>
                </a:tc>
                <a:tc>
                  <a:txBody>
                    <a:bodyPr/>
                    <a:lstStyle/>
                    <a:p>
                      <a:pPr algn="ctr"/>
                      <a:r>
                        <a:rPr lang="en-IN" sz="1600" dirty="0" err="1"/>
                        <a:t>ReNew</a:t>
                      </a:r>
                      <a:endParaRPr lang="en-IN" sz="1600" dirty="0"/>
                    </a:p>
                  </a:txBody>
                  <a:tcPr/>
                </a:tc>
                <a:extLst>
                  <a:ext uri="{0D108BD9-81ED-4DB2-BD59-A6C34878D82A}">
                    <a16:rowId xmlns:a16="http://schemas.microsoft.com/office/drawing/2014/main" xmlns="" val="4232431916"/>
                  </a:ext>
                </a:extLst>
              </a:tr>
              <a:tr h="337015">
                <a:tc>
                  <a:txBody>
                    <a:bodyPr/>
                    <a:lstStyle/>
                    <a:p>
                      <a:r>
                        <a:rPr lang="en-US" sz="1600" dirty="0"/>
                        <a:t>Award. Capacity</a:t>
                      </a:r>
                      <a:endParaRPr lang="en-IN" sz="1600" dirty="0"/>
                    </a:p>
                  </a:txBody>
                  <a:tcPr/>
                </a:tc>
                <a:tc>
                  <a:txBody>
                    <a:bodyPr/>
                    <a:lstStyle/>
                    <a:p>
                      <a:pPr algn="ctr"/>
                      <a:r>
                        <a:rPr lang="nn-NO" sz="1600" dirty="0"/>
                        <a:t>900 MW (S:1500 MW </a:t>
                      </a:r>
                      <a:r>
                        <a:rPr lang="nn-NO" sz="1600" baseline="0" dirty="0"/>
                        <a:t> ESS:</a:t>
                      </a:r>
                      <a:r>
                        <a:rPr lang="nn-NO" sz="1600" dirty="0"/>
                        <a:t>450 MW PSP)</a:t>
                      </a:r>
                      <a:endParaRPr lang="en-IN" sz="1600" dirty="0"/>
                    </a:p>
                  </a:txBody>
                  <a:tcPr/>
                </a:tc>
                <a:tc>
                  <a:txBody>
                    <a:bodyPr/>
                    <a:lstStyle/>
                    <a:p>
                      <a:pPr algn="ctr"/>
                      <a:r>
                        <a:rPr lang="de-DE" sz="1600" dirty="0"/>
                        <a:t>300MW (S:81 MW  W:322MW </a:t>
                      </a:r>
                      <a:r>
                        <a:rPr lang="de-DE" sz="1600" baseline="0" dirty="0"/>
                        <a:t> ESS:</a:t>
                      </a:r>
                      <a:r>
                        <a:rPr lang="de-DE" sz="1600" dirty="0"/>
                        <a:t>150MWh)</a:t>
                      </a:r>
                      <a:endParaRPr lang="en-IN" sz="1600" dirty="0"/>
                    </a:p>
                  </a:txBody>
                  <a:tcPr/>
                </a:tc>
                <a:extLst>
                  <a:ext uri="{0D108BD9-81ED-4DB2-BD59-A6C34878D82A}">
                    <a16:rowId xmlns:a16="http://schemas.microsoft.com/office/drawing/2014/main" xmlns="" val="3164120266"/>
                  </a:ext>
                </a:extLst>
              </a:tr>
              <a:tr h="337015">
                <a:tc>
                  <a:txBody>
                    <a:bodyPr/>
                    <a:lstStyle/>
                    <a:p>
                      <a:r>
                        <a:rPr lang="en-US" sz="1600" dirty="0"/>
                        <a:t>Tariff</a:t>
                      </a:r>
                      <a:endParaRPr lang="en-IN" sz="1600" dirty="0"/>
                    </a:p>
                  </a:txBody>
                  <a:tcPr/>
                </a:tc>
                <a:tc>
                  <a:txBody>
                    <a:bodyPr/>
                    <a:lstStyle/>
                    <a:p>
                      <a:pPr algn="ctr"/>
                      <a:r>
                        <a:rPr lang="en-US" sz="1600" dirty="0" err="1"/>
                        <a:t>Rs</a:t>
                      </a:r>
                      <a:r>
                        <a:rPr lang="en-US" sz="1600" dirty="0"/>
                        <a:t>.</a:t>
                      </a:r>
                      <a:r>
                        <a:rPr lang="en-US" sz="1600" baseline="0" dirty="0"/>
                        <a:t> </a:t>
                      </a:r>
                      <a:r>
                        <a:rPr lang="en-US" sz="1600" dirty="0"/>
                        <a:t>6.12 Peak tariff &amp; </a:t>
                      </a:r>
                      <a:r>
                        <a:rPr lang="en-US" sz="1600" dirty="0" err="1"/>
                        <a:t>Rs</a:t>
                      </a:r>
                      <a:r>
                        <a:rPr lang="en-US" sz="1600" dirty="0"/>
                        <a:t>. 2.88 Off peak</a:t>
                      </a:r>
                      <a:endParaRPr lang="en-IN"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err="1"/>
                        <a:t>Rs</a:t>
                      </a:r>
                      <a:r>
                        <a:rPr lang="en-US" sz="1600" dirty="0"/>
                        <a:t>. 6.85 Peak tariff &amp; </a:t>
                      </a:r>
                      <a:r>
                        <a:rPr lang="en-US" sz="1600" dirty="0" err="1"/>
                        <a:t>Rs</a:t>
                      </a:r>
                      <a:r>
                        <a:rPr lang="en-US" sz="1600" dirty="0"/>
                        <a:t>. 2.88 Off peak</a:t>
                      </a:r>
                      <a:endParaRPr lang="en-IN" sz="1600" dirty="0"/>
                    </a:p>
                  </a:txBody>
                  <a:tcPr/>
                </a:tc>
                <a:extLst>
                  <a:ext uri="{0D108BD9-81ED-4DB2-BD59-A6C34878D82A}">
                    <a16:rowId xmlns:a16="http://schemas.microsoft.com/office/drawing/2014/main" xmlns="" val="4070062287"/>
                  </a:ext>
                </a:extLst>
              </a:tr>
              <a:tr h="337015">
                <a:tc>
                  <a:txBody>
                    <a:bodyPr/>
                    <a:lstStyle/>
                    <a:p>
                      <a:r>
                        <a:rPr lang="en-US" sz="1600" dirty="0"/>
                        <a:t>Project Location</a:t>
                      </a:r>
                      <a:endParaRPr lang="en-IN" sz="1600" dirty="0"/>
                    </a:p>
                  </a:txBody>
                  <a:tcPr/>
                </a:tc>
                <a:tc>
                  <a:txBody>
                    <a:bodyPr/>
                    <a:lstStyle/>
                    <a:p>
                      <a:pPr algn="ctr"/>
                      <a:r>
                        <a:rPr lang="en-IN" sz="1600" dirty="0" err="1"/>
                        <a:t>Pinnapuram</a:t>
                      </a:r>
                      <a:r>
                        <a:rPr lang="en-IN" sz="1600" dirty="0"/>
                        <a:t>, Kurnool, A.P</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dirty="0" err="1"/>
                        <a:t>Koppal</a:t>
                      </a:r>
                      <a:r>
                        <a:rPr lang="en-IN" sz="1600" dirty="0"/>
                        <a:t> District, Karnataka</a:t>
                      </a:r>
                    </a:p>
                  </a:txBody>
                  <a:tcPr/>
                </a:tc>
                <a:extLst>
                  <a:ext uri="{0D108BD9-81ED-4DB2-BD59-A6C34878D82A}">
                    <a16:rowId xmlns:a16="http://schemas.microsoft.com/office/drawing/2014/main" xmlns="" val="1573741020"/>
                  </a:ext>
                </a:extLst>
              </a:tr>
              <a:tr h="337015">
                <a:tc>
                  <a:txBody>
                    <a:bodyPr/>
                    <a:lstStyle/>
                    <a:p>
                      <a:r>
                        <a:rPr lang="en-US" sz="1600" dirty="0"/>
                        <a:t>Connectivity</a:t>
                      </a:r>
                      <a:endParaRPr lang="en-IN" sz="1600" dirty="0"/>
                    </a:p>
                  </a:txBody>
                  <a:tcPr/>
                </a:tc>
                <a:tc>
                  <a:txBody>
                    <a:bodyPr/>
                    <a:lstStyle/>
                    <a:p>
                      <a:pPr algn="ctr"/>
                      <a:r>
                        <a:rPr lang="en-US" sz="1600" b="0" kern="1200" dirty="0">
                          <a:solidFill>
                            <a:schemeClr val="tx1"/>
                          </a:solidFill>
                          <a:effectLst/>
                        </a:rPr>
                        <a:t>Kurnool</a:t>
                      </a:r>
                      <a:endParaRPr lang="en-IN"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dirty="0" err="1"/>
                        <a:t>Koppal</a:t>
                      </a:r>
                      <a:r>
                        <a:rPr lang="en-IN" sz="1600" dirty="0"/>
                        <a:t> CTU SS, Karnataka</a:t>
                      </a:r>
                    </a:p>
                  </a:txBody>
                  <a:tcPr/>
                </a:tc>
                <a:extLst>
                  <a:ext uri="{0D108BD9-81ED-4DB2-BD59-A6C34878D82A}">
                    <a16:rowId xmlns:a16="http://schemas.microsoft.com/office/drawing/2014/main" xmlns="" val="744101205"/>
                  </a:ext>
                </a:extLst>
              </a:tr>
              <a:tr h="337015">
                <a:tc>
                  <a:txBody>
                    <a:bodyPr/>
                    <a:lstStyle/>
                    <a:p>
                      <a:r>
                        <a:rPr lang="en-US" sz="1600" b="0" kern="1200" dirty="0" err="1">
                          <a:solidFill>
                            <a:schemeClr val="tx1"/>
                          </a:solidFill>
                          <a:effectLst/>
                        </a:rPr>
                        <a:t>Effc</a:t>
                      </a:r>
                      <a:r>
                        <a:rPr lang="en-US" sz="1600" b="0" kern="1200" dirty="0">
                          <a:solidFill>
                            <a:schemeClr val="tx1"/>
                          </a:solidFill>
                          <a:effectLst/>
                        </a:rPr>
                        <a:t>. date of PPA </a:t>
                      </a:r>
                      <a:endParaRPr lang="en-IN" sz="1600" b="0" dirty="0"/>
                    </a:p>
                  </a:txBody>
                  <a:tcPr/>
                </a:tc>
                <a:tc>
                  <a:txBody>
                    <a:bodyPr/>
                    <a:lstStyle/>
                    <a:p>
                      <a:pPr algn="ctr"/>
                      <a:r>
                        <a:rPr lang="en-IN" sz="1600" dirty="0"/>
                        <a:t>09.01.2025</a:t>
                      </a:r>
                    </a:p>
                  </a:txBody>
                  <a:tcPr/>
                </a:tc>
                <a:tc>
                  <a:txBody>
                    <a:bodyPr/>
                    <a:lstStyle/>
                    <a:p>
                      <a:pPr algn="ctr"/>
                      <a:r>
                        <a:rPr lang="en-IN" sz="1600" dirty="0"/>
                        <a:t>09.01.2025</a:t>
                      </a:r>
                    </a:p>
                  </a:txBody>
                  <a:tcPr/>
                </a:tc>
                <a:extLst>
                  <a:ext uri="{0D108BD9-81ED-4DB2-BD59-A6C34878D82A}">
                    <a16:rowId xmlns:a16="http://schemas.microsoft.com/office/drawing/2014/main" xmlns="" val="2007871312"/>
                  </a:ext>
                </a:extLst>
              </a:tr>
              <a:tr h="337015">
                <a:tc>
                  <a:txBody>
                    <a:bodyPr/>
                    <a:lstStyle/>
                    <a:p>
                      <a:r>
                        <a:rPr lang="en-US" sz="1600" b="0" kern="1200" dirty="0" err="1">
                          <a:solidFill>
                            <a:schemeClr val="tx1"/>
                          </a:solidFill>
                          <a:effectLst/>
                        </a:rPr>
                        <a:t>Shed.FC</a:t>
                      </a:r>
                      <a:r>
                        <a:rPr lang="en-US" sz="1600" b="0" kern="1200" dirty="0">
                          <a:solidFill>
                            <a:schemeClr val="tx1"/>
                          </a:solidFill>
                          <a:effectLst/>
                        </a:rPr>
                        <a:t> / Actual</a:t>
                      </a:r>
                      <a:endParaRPr lang="en-IN" sz="1600" b="0" dirty="0"/>
                    </a:p>
                  </a:txBody>
                  <a:tcPr/>
                </a:tc>
                <a:tc>
                  <a:txBody>
                    <a:bodyPr/>
                    <a:lstStyle/>
                    <a:p>
                      <a:pPr algn="ctr"/>
                      <a:r>
                        <a:rPr lang="en-IN" sz="1600" dirty="0"/>
                        <a:t>09.01.2026</a:t>
                      </a:r>
                    </a:p>
                  </a:txBody>
                  <a:tcPr/>
                </a:tc>
                <a:tc>
                  <a:txBody>
                    <a:bodyPr/>
                    <a:lstStyle/>
                    <a:p>
                      <a:pPr algn="ctr"/>
                      <a:r>
                        <a:rPr lang="en-IN" sz="1600" dirty="0"/>
                        <a:t>09.01.2026</a:t>
                      </a:r>
                    </a:p>
                  </a:txBody>
                  <a:tcPr/>
                </a:tc>
                <a:extLst>
                  <a:ext uri="{0D108BD9-81ED-4DB2-BD59-A6C34878D82A}">
                    <a16:rowId xmlns:a16="http://schemas.microsoft.com/office/drawing/2014/main" xmlns="" val="195578539"/>
                  </a:ext>
                </a:extLst>
              </a:tr>
              <a:tr h="337015">
                <a:tc>
                  <a:txBody>
                    <a:bodyPr/>
                    <a:lstStyle/>
                    <a:p>
                      <a:r>
                        <a:rPr lang="en-US" sz="1600" b="0" kern="1200" dirty="0">
                          <a:solidFill>
                            <a:schemeClr val="tx1"/>
                          </a:solidFill>
                          <a:effectLst/>
                        </a:rPr>
                        <a:t>SCD / Revised</a:t>
                      </a:r>
                      <a:endParaRPr lang="en-IN" sz="1600" b="0" dirty="0"/>
                    </a:p>
                  </a:txBody>
                  <a:tcPr/>
                </a:tc>
                <a:tc>
                  <a:txBody>
                    <a:bodyPr/>
                    <a:lstStyle/>
                    <a:p>
                      <a:pPr algn="ctr"/>
                      <a:r>
                        <a:rPr lang="en-IN" sz="1600" dirty="0"/>
                        <a:t>09.01.2027</a:t>
                      </a:r>
                    </a:p>
                  </a:txBody>
                  <a:tcPr/>
                </a:tc>
                <a:tc>
                  <a:txBody>
                    <a:bodyPr/>
                    <a:lstStyle/>
                    <a:p>
                      <a:pPr algn="ctr"/>
                      <a:r>
                        <a:rPr lang="en-IN" sz="1600" dirty="0"/>
                        <a:t>09.01.2027</a:t>
                      </a:r>
                    </a:p>
                  </a:txBody>
                  <a:tcPr/>
                </a:tc>
                <a:extLst>
                  <a:ext uri="{0D108BD9-81ED-4DB2-BD59-A6C34878D82A}">
                    <a16:rowId xmlns:a16="http://schemas.microsoft.com/office/drawing/2014/main" xmlns="" val="2132952540"/>
                  </a:ext>
                </a:extLst>
              </a:tr>
              <a:tr h="582117">
                <a:tc>
                  <a:txBody>
                    <a:bodyPr/>
                    <a:lstStyle/>
                    <a:p>
                      <a:r>
                        <a:rPr lang="en-US" sz="1600" b="0" kern="1200" dirty="0">
                          <a:solidFill>
                            <a:schemeClr val="tx1"/>
                          </a:solidFill>
                          <a:effectLst/>
                        </a:rPr>
                        <a:t>Buying Entity</a:t>
                      </a:r>
                      <a:endParaRPr lang="en-IN" sz="1600" b="0" dirty="0"/>
                    </a:p>
                  </a:txBody>
                  <a:tcPr/>
                </a:tc>
                <a:tc>
                  <a:txBody>
                    <a:bodyPr/>
                    <a:lstStyle/>
                    <a:p>
                      <a:pPr algn="ctr"/>
                      <a:r>
                        <a:rPr lang="en-IN" sz="1600" dirty="0"/>
                        <a:t>RUVNL (490 MW) + DVC (200 MW) +BSPHCL (210 MW)</a:t>
                      </a:r>
                      <a:endParaRPr lang="en-IN" sz="1600" dirty="0">
                        <a:solidFill>
                          <a:srgbClr val="FF0000"/>
                        </a:solidFill>
                      </a:endParaRPr>
                    </a:p>
                  </a:txBody>
                  <a:tcPr/>
                </a:tc>
                <a:tc>
                  <a:txBody>
                    <a:bodyPr/>
                    <a:lstStyle/>
                    <a:p>
                      <a:pPr algn="ctr"/>
                      <a:r>
                        <a:rPr lang="en-IN" sz="1600" dirty="0"/>
                        <a:t>GOA (150 MW) + HPPC (150 MW) </a:t>
                      </a:r>
                      <a:endParaRPr lang="en-IN" sz="1600" dirty="0">
                        <a:solidFill>
                          <a:srgbClr val="FF0000"/>
                        </a:solidFill>
                      </a:endParaRPr>
                    </a:p>
                  </a:txBody>
                  <a:tcPr/>
                </a:tc>
                <a:extLst>
                  <a:ext uri="{0D108BD9-81ED-4DB2-BD59-A6C34878D82A}">
                    <a16:rowId xmlns:a16="http://schemas.microsoft.com/office/drawing/2014/main" xmlns="" val="2769045274"/>
                  </a:ext>
                </a:extLst>
              </a:tr>
              <a:tr h="2297830">
                <a:tc>
                  <a:txBody>
                    <a:bodyPr/>
                    <a:lstStyle/>
                    <a:p>
                      <a:r>
                        <a:rPr lang="en-US" sz="1600" dirty="0"/>
                        <a:t>Progress Status</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Land-</a:t>
                      </a:r>
                      <a:r>
                        <a:rPr lang="en-US" sz="1600" dirty="0"/>
                        <a:t>Completed, Solar-52% completed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PSP works </a:t>
                      </a:r>
                      <a:r>
                        <a:rPr lang="en-US" sz="1600" dirty="0"/>
                        <a:t>–Trial</a:t>
                      </a:r>
                      <a:r>
                        <a:rPr lang="en-US" sz="1600" baseline="0" dirty="0"/>
                        <a:t> run completed for 3 units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Solar Supply</a:t>
                      </a:r>
                      <a:r>
                        <a:rPr lang="en-US" sz="1600" b="0" dirty="0"/>
                        <a:t>:</a:t>
                      </a:r>
                      <a:r>
                        <a:rPr lang="en-US" sz="1600" b="0" baseline="0" dirty="0"/>
                        <a:t> </a:t>
                      </a:r>
                      <a:r>
                        <a:rPr lang="en-US" sz="1600" dirty="0"/>
                        <a:t>MMS, Modules, inverters, cables reached at site.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Erection &amp; Civil: </a:t>
                      </a:r>
                      <a:r>
                        <a:rPr lang="en-US" sz="1600" dirty="0"/>
                        <a:t>Under progress Project Commissioning is aligned with completion of Narendra-Pune line (connectivity). </a:t>
                      </a:r>
                      <a:endParaRPr lang="en-IN" sz="1600" baseline="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Land-</a:t>
                      </a:r>
                      <a:r>
                        <a:rPr lang="en-US" sz="1600" dirty="0"/>
                        <a:t>Completed.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Supply</a:t>
                      </a:r>
                      <a:r>
                        <a:rPr lang="en-US" sz="1600" dirty="0"/>
                        <a:t>-Completed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Erection &amp; Civi</a:t>
                      </a:r>
                      <a:r>
                        <a:rPr lang="en-US" sz="1600" dirty="0"/>
                        <a:t>l-Completed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The total commissioned Hybrid capacity of the project is 297.42 MW power is being scheduled to DISCOMs.</a:t>
                      </a:r>
                      <a:endParaRPr lang="en-IN" sz="1600" baseline="0" dirty="0"/>
                    </a:p>
                  </a:txBody>
                  <a:tcPr/>
                </a:tc>
                <a:extLst>
                  <a:ext uri="{0D108BD9-81ED-4DB2-BD59-A6C34878D82A}">
                    <a16:rowId xmlns:a16="http://schemas.microsoft.com/office/drawing/2014/main" xmlns="" val="3935911127"/>
                  </a:ext>
                </a:extLst>
              </a:tr>
            </a:tbl>
          </a:graphicData>
        </a:graphic>
      </p:graphicFrame>
      <p:sp>
        <p:nvSpPr>
          <p:cNvPr id="3" name="TextBox 2"/>
          <p:cNvSpPr txBox="1"/>
          <p:nvPr/>
        </p:nvSpPr>
        <p:spPr>
          <a:xfrm>
            <a:off x="65315" y="6590417"/>
            <a:ext cx="10470383" cy="307777"/>
          </a:xfrm>
          <a:prstGeom prst="rect">
            <a:avLst/>
          </a:prstGeom>
          <a:noFill/>
        </p:spPr>
        <p:txBody>
          <a:bodyPr wrap="square" rtlCol="0">
            <a:spAutoFit/>
          </a:bodyPr>
          <a:lstStyle/>
          <a:p>
            <a:r>
              <a:rPr lang="en-IN" sz="1400" dirty="0"/>
              <a:t>*Revised SCD is Actual date of LTOA + 60 Days        ** Revised SCD is Actual date of LTOA     S:Solar     W:Wind     ESS: Energy Storage</a:t>
            </a:r>
          </a:p>
        </p:txBody>
      </p:sp>
      <p:sp>
        <p:nvSpPr>
          <p:cNvPr id="8" name="TextBox 7">
            <a:hlinkClick r:id="rId2" action="ppaction://hlinksldjump"/>
            <a:extLst>
              <a:ext uri="{FF2B5EF4-FFF2-40B4-BE49-F238E27FC236}">
                <a16:creationId xmlns:a16="http://schemas.microsoft.com/office/drawing/2014/main" xmlns="" id="{0ED3E435-6884-13AF-AF61-9634481087A2}"/>
              </a:ext>
            </a:extLst>
          </p:cNvPr>
          <p:cNvSpPr txBox="1"/>
          <p:nvPr/>
        </p:nvSpPr>
        <p:spPr>
          <a:xfrm>
            <a:off x="9703297" y="5949834"/>
            <a:ext cx="2353236" cy="461665"/>
          </a:xfrm>
          <a:prstGeom prst="rect">
            <a:avLst/>
          </a:prstGeom>
          <a:noFill/>
        </p:spPr>
        <p:txBody>
          <a:bodyPr wrap="square" rtlCol="0">
            <a:spAutoFit/>
          </a:bodyPr>
          <a:lstStyle/>
          <a:p>
            <a:r>
              <a:rPr lang="en-IN" sz="2400" b="1" dirty="0">
                <a:solidFill>
                  <a:schemeClr val="accent1"/>
                </a:solidFill>
              </a:rPr>
              <a:t>BACK</a:t>
            </a:r>
          </a:p>
        </p:txBody>
      </p:sp>
    </p:spTree>
    <p:extLst>
      <p:ext uri="{BB962C8B-B14F-4D97-AF65-F5344CB8AC3E}">
        <p14:creationId xmlns:p14="http://schemas.microsoft.com/office/powerpoint/2010/main" val="25209932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32315" y="423466"/>
            <a:ext cx="5242606" cy="3252943"/>
          </a:xfrm>
          <a:prstGeom prst="rect">
            <a:avLst/>
          </a:prstGeom>
        </p:spPr>
      </p:pic>
      <p:sp>
        <p:nvSpPr>
          <p:cNvPr id="10" name="TextBox 9"/>
          <p:cNvSpPr txBox="1"/>
          <p:nvPr/>
        </p:nvSpPr>
        <p:spPr>
          <a:xfrm>
            <a:off x="7962125" y="3651048"/>
            <a:ext cx="3206618" cy="338554"/>
          </a:xfrm>
          <a:prstGeom prst="rect">
            <a:avLst/>
          </a:prstGeom>
          <a:noFill/>
        </p:spPr>
        <p:txBody>
          <a:bodyPr wrap="square" rtlCol="0">
            <a:spAutoFit/>
          </a:bodyPr>
          <a:lstStyle/>
          <a:p>
            <a:r>
              <a:rPr lang="en-IN" sz="1600" dirty="0">
                <a:solidFill>
                  <a:schemeClr val="accent5">
                    <a:lumMod val="75000"/>
                  </a:schemeClr>
                </a:solidFill>
              </a:rPr>
              <a:t>Pumped Storage Plant (</a:t>
            </a:r>
            <a:r>
              <a:rPr lang="en-IN" sz="1600" dirty="0" err="1">
                <a:solidFill>
                  <a:schemeClr val="accent5">
                    <a:lumMod val="75000"/>
                  </a:schemeClr>
                </a:solidFill>
              </a:rPr>
              <a:t>Greenko</a:t>
            </a:r>
            <a:r>
              <a:rPr lang="en-IN" sz="1600" dirty="0">
                <a:solidFill>
                  <a:schemeClr val="accent5">
                    <a:lumMod val="75000"/>
                  </a:schemeClr>
                </a:solidFill>
              </a:rPr>
              <a:t>)</a:t>
            </a:r>
          </a:p>
        </p:txBody>
      </p:sp>
      <p:sp>
        <p:nvSpPr>
          <p:cNvPr id="11" name="TextBox 10"/>
          <p:cNvSpPr txBox="1"/>
          <p:nvPr/>
        </p:nvSpPr>
        <p:spPr>
          <a:xfrm>
            <a:off x="4377371" y="6519446"/>
            <a:ext cx="3104940" cy="338554"/>
          </a:xfrm>
          <a:prstGeom prst="rect">
            <a:avLst/>
          </a:prstGeom>
          <a:noFill/>
        </p:spPr>
        <p:txBody>
          <a:bodyPr wrap="square" rtlCol="0">
            <a:spAutoFit/>
          </a:bodyPr>
          <a:lstStyle/>
          <a:p>
            <a:r>
              <a:rPr lang="en-IN" sz="1600" dirty="0">
                <a:solidFill>
                  <a:schemeClr val="accent5">
                    <a:lumMod val="75000"/>
                  </a:schemeClr>
                </a:solidFill>
              </a:rPr>
              <a:t>WTG installation progress </a:t>
            </a:r>
            <a:r>
              <a:rPr lang="en-IN" sz="1600" dirty="0" err="1">
                <a:solidFill>
                  <a:schemeClr val="accent5">
                    <a:lumMod val="75000"/>
                  </a:schemeClr>
                </a:solidFill>
              </a:rPr>
              <a:t>ReNew</a:t>
            </a:r>
            <a:endParaRPr lang="en-IN" sz="1600" dirty="0">
              <a:solidFill>
                <a:schemeClr val="accent5">
                  <a:lumMod val="75000"/>
                </a:schemeClr>
              </a:solidFill>
            </a:endParaRPr>
          </a:p>
        </p:txBody>
      </p:sp>
      <p:pic>
        <p:nvPicPr>
          <p:cNvPr id="8" name="Picture 7"/>
          <p:cNvPicPr>
            <a:picLocks noChangeAspect="1"/>
          </p:cNvPicPr>
          <p:nvPr/>
        </p:nvPicPr>
        <p:blipFill>
          <a:blip r:embed="rId3"/>
          <a:stretch>
            <a:fillRect/>
          </a:stretch>
        </p:blipFill>
        <p:spPr>
          <a:xfrm>
            <a:off x="5814278" y="450429"/>
            <a:ext cx="6377722" cy="3252943"/>
          </a:xfrm>
          <a:prstGeom prst="rect">
            <a:avLst/>
          </a:prstGeom>
        </p:spPr>
      </p:pic>
      <p:sp>
        <p:nvSpPr>
          <p:cNvPr id="12" name="TextBox 11"/>
          <p:cNvSpPr txBox="1"/>
          <p:nvPr/>
        </p:nvSpPr>
        <p:spPr>
          <a:xfrm>
            <a:off x="1435720" y="3651048"/>
            <a:ext cx="3035796" cy="338554"/>
          </a:xfrm>
          <a:prstGeom prst="rect">
            <a:avLst/>
          </a:prstGeom>
          <a:noFill/>
        </p:spPr>
        <p:txBody>
          <a:bodyPr wrap="square" rtlCol="0">
            <a:spAutoFit/>
          </a:bodyPr>
          <a:lstStyle/>
          <a:p>
            <a:r>
              <a:rPr lang="en-IN" sz="1600" dirty="0">
                <a:solidFill>
                  <a:schemeClr val="accent5">
                    <a:lumMod val="75000"/>
                  </a:schemeClr>
                </a:solidFill>
              </a:rPr>
              <a:t>Solar Module Erection (</a:t>
            </a:r>
            <a:r>
              <a:rPr lang="en-IN" sz="1600" dirty="0" err="1">
                <a:solidFill>
                  <a:schemeClr val="accent5">
                    <a:lumMod val="75000"/>
                  </a:schemeClr>
                </a:solidFill>
              </a:rPr>
              <a:t>Greenko</a:t>
            </a:r>
            <a:r>
              <a:rPr lang="en-IN" sz="1600" dirty="0">
                <a:solidFill>
                  <a:schemeClr val="accent5">
                    <a:lumMod val="75000"/>
                  </a:schemeClr>
                </a:solidFill>
              </a:rPr>
              <a:t>)</a:t>
            </a:r>
          </a:p>
        </p:txBody>
      </p:sp>
      <p:pic>
        <p:nvPicPr>
          <p:cNvPr id="13" name="Picture 12"/>
          <p:cNvPicPr>
            <a:picLocks noChangeAspect="1"/>
          </p:cNvPicPr>
          <p:nvPr/>
        </p:nvPicPr>
        <p:blipFill>
          <a:blip r:embed="rId4"/>
          <a:stretch>
            <a:fillRect/>
          </a:stretch>
        </p:blipFill>
        <p:spPr>
          <a:xfrm>
            <a:off x="1747815" y="3989602"/>
            <a:ext cx="8534791" cy="2529844"/>
          </a:xfrm>
          <a:prstGeom prst="rect">
            <a:avLst/>
          </a:prstGeom>
        </p:spPr>
      </p:pic>
      <p:sp>
        <p:nvSpPr>
          <p:cNvPr id="14" name="Title 1">
            <a:extLst>
              <a:ext uri="{FF2B5EF4-FFF2-40B4-BE49-F238E27FC236}">
                <a16:creationId xmlns:a16="http://schemas.microsoft.com/office/drawing/2014/main" xmlns="" id="{104E240C-85DA-463B-B3F9-CC72A5F6B45A}"/>
              </a:ext>
            </a:extLst>
          </p:cNvPr>
          <p:cNvSpPr txBox="1">
            <a:spLocks/>
          </p:cNvSpPr>
          <p:nvPr/>
        </p:nvSpPr>
        <p:spPr>
          <a:xfrm>
            <a:off x="497394" y="0"/>
            <a:ext cx="10515600" cy="56738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u="sng" dirty="0">
                <a:solidFill>
                  <a:srgbClr val="0070C0"/>
                </a:solidFill>
                <a:latin typeface="+mn-lt"/>
              </a:rPr>
              <a:t>1200 MW with Assured Peak Power Supply</a:t>
            </a:r>
            <a:endParaRPr lang="en-US" sz="2800" dirty="0">
              <a:solidFill>
                <a:srgbClr val="0070C0"/>
              </a:solidFill>
              <a:latin typeface="+mn-lt"/>
            </a:endParaRPr>
          </a:p>
        </p:txBody>
      </p:sp>
      <p:sp>
        <p:nvSpPr>
          <p:cNvPr id="2" name="TextBox 1">
            <a:hlinkClick r:id="rId5" action="ppaction://hlinksldjump"/>
            <a:extLst>
              <a:ext uri="{FF2B5EF4-FFF2-40B4-BE49-F238E27FC236}">
                <a16:creationId xmlns:a16="http://schemas.microsoft.com/office/drawing/2014/main" xmlns="" id="{576BF6D6-F912-702B-A889-5A9F9FFC9F94}"/>
              </a:ext>
            </a:extLst>
          </p:cNvPr>
          <p:cNvSpPr txBox="1"/>
          <p:nvPr/>
        </p:nvSpPr>
        <p:spPr>
          <a:xfrm>
            <a:off x="10444185" y="6176738"/>
            <a:ext cx="2353236" cy="461665"/>
          </a:xfrm>
          <a:prstGeom prst="rect">
            <a:avLst/>
          </a:prstGeom>
          <a:noFill/>
        </p:spPr>
        <p:txBody>
          <a:bodyPr wrap="square" rtlCol="0">
            <a:spAutoFit/>
          </a:bodyPr>
          <a:lstStyle/>
          <a:p>
            <a:r>
              <a:rPr lang="en-IN" sz="2400" b="1" dirty="0">
                <a:solidFill>
                  <a:schemeClr val="accent1"/>
                </a:solidFill>
                <a:hlinkClick r:id="rId6" action="ppaction://hlinksldjump"/>
              </a:rPr>
              <a:t>BACK</a:t>
            </a:r>
            <a:endParaRPr lang="en-IN" sz="2400" b="1" dirty="0">
              <a:solidFill>
                <a:schemeClr val="accent1"/>
              </a:solidFill>
            </a:endParaRPr>
          </a:p>
        </p:txBody>
      </p:sp>
    </p:spTree>
    <p:extLst>
      <p:ext uri="{BB962C8B-B14F-4D97-AF65-F5344CB8AC3E}">
        <p14:creationId xmlns:p14="http://schemas.microsoft.com/office/powerpoint/2010/main" val="9239084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4E240C-85DA-463B-B3F9-CC72A5F6B45A}"/>
              </a:ext>
            </a:extLst>
          </p:cNvPr>
          <p:cNvSpPr>
            <a:spLocks noGrp="1"/>
          </p:cNvSpPr>
          <p:nvPr>
            <p:ph type="title"/>
          </p:nvPr>
        </p:nvSpPr>
        <p:spPr>
          <a:xfrm>
            <a:off x="404905" y="0"/>
            <a:ext cx="10515600" cy="567382"/>
          </a:xfrm>
        </p:spPr>
        <p:txBody>
          <a:bodyPr>
            <a:noAutofit/>
          </a:bodyPr>
          <a:lstStyle/>
          <a:p>
            <a:pPr algn="ctr"/>
            <a:r>
              <a:rPr lang="en-US" sz="2800" b="1" u="sng" dirty="0">
                <a:solidFill>
                  <a:srgbClr val="0070C0"/>
                </a:solidFill>
                <a:latin typeface="+mn-lt"/>
              </a:rPr>
              <a:t>400 MW ISTS-Connected RTC RE Power (RTC-1)</a:t>
            </a:r>
            <a:endParaRPr lang="en-US" sz="2800" dirty="0">
              <a:solidFill>
                <a:srgbClr val="0070C0"/>
              </a:solidFill>
              <a:latin typeface="+mn-lt"/>
            </a:endParaRPr>
          </a:p>
        </p:txBody>
      </p:sp>
      <p:graphicFrame>
        <p:nvGraphicFramePr>
          <p:cNvPr id="5" name="Table 4">
            <a:extLst>
              <a:ext uri="{FF2B5EF4-FFF2-40B4-BE49-F238E27FC236}">
                <a16:creationId xmlns:a16="http://schemas.microsoft.com/office/drawing/2014/main" xmlns="" id="{DC87EABA-AA71-4B4E-BAED-62DB76BBCBB5}"/>
              </a:ext>
            </a:extLst>
          </p:cNvPr>
          <p:cNvGraphicFramePr>
            <a:graphicFrameLocks noGrp="1"/>
          </p:cNvGraphicFramePr>
          <p:nvPr/>
        </p:nvGraphicFramePr>
        <p:xfrm>
          <a:off x="270933" y="677332"/>
          <a:ext cx="11709399" cy="5844395"/>
        </p:xfrm>
        <a:graphic>
          <a:graphicData uri="http://schemas.openxmlformats.org/drawingml/2006/table">
            <a:tbl>
              <a:tblPr firstRow="1" bandRow="1">
                <a:tableStyleId>{5C22544A-7EE6-4342-B048-85BDC9FD1C3A}</a:tableStyleId>
              </a:tblPr>
              <a:tblGrid>
                <a:gridCol w="1961158">
                  <a:extLst>
                    <a:ext uri="{9D8B030D-6E8A-4147-A177-3AD203B41FA5}">
                      <a16:colId xmlns:a16="http://schemas.microsoft.com/office/drawing/2014/main" xmlns="" val="3457265272"/>
                    </a:ext>
                  </a:extLst>
                </a:gridCol>
                <a:gridCol w="9748241">
                  <a:extLst>
                    <a:ext uri="{9D8B030D-6E8A-4147-A177-3AD203B41FA5}">
                      <a16:colId xmlns:a16="http://schemas.microsoft.com/office/drawing/2014/main" xmlns="" val="101287024"/>
                    </a:ext>
                  </a:extLst>
                </a:gridCol>
              </a:tblGrid>
              <a:tr h="329008">
                <a:tc>
                  <a:txBody>
                    <a:bodyPr/>
                    <a:lstStyle/>
                    <a:p>
                      <a:r>
                        <a:rPr lang="en-US" sz="1600" dirty="0"/>
                        <a:t>Description</a:t>
                      </a:r>
                      <a:endParaRPr lang="en-IN" sz="1600" dirty="0"/>
                    </a:p>
                  </a:txBody>
                  <a:tcPr/>
                </a:tc>
                <a:tc>
                  <a:txBody>
                    <a:bodyPr/>
                    <a:lstStyle/>
                    <a:p>
                      <a:pPr algn="ctr"/>
                      <a:r>
                        <a:rPr lang="en-US" sz="1600" dirty="0"/>
                        <a:t>HPD</a:t>
                      </a:r>
                      <a:endParaRPr lang="en-IN" sz="1600" dirty="0"/>
                    </a:p>
                  </a:txBody>
                  <a:tcPr/>
                </a:tc>
                <a:extLst>
                  <a:ext uri="{0D108BD9-81ED-4DB2-BD59-A6C34878D82A}">
                    <a16:rowId xmlns:a16="http://schemas.microsoft.com/office/drawing/2014/main" xmlns="" val="3121232122"/>
                  </a:ext>
                </a:extLst>
              </a:tr>
              <a:tr h="329008">
                <a:tc>
                  <a:txBody>
                    <a:bodyPr/>
                    <a:lstStyle/>
                    <a:p>
                      <a:r>
                        <a:rPr lang="en-US" sz="1600" dirty="0"/>
                        <a:t>Name</a:t>
                      </a:r>
                      <a:endParaRPr lang="en-IN" sz="1600" dirty="0"/>
                    </a:p>
                  </a:txBody>
                  <a:tcPr/>
                </a:tc>
                <a:tc>
                  <a:txBody>
                    <a:bodyPr/>
                    <a:lstStyle/>
                    <a:p>
                      <a:pPr algn="ctr"/>
                      <a:r>
                        <a:rPr lang="en-US" sz="1600" dirty="0" err="1"/>
                        <a:t>ReNew</a:t>
                      </a:r>
                      <a:endParaRPr lang="en-IN" sz="1600" dirty="0"/>
                    </a:p>
                  </a:txBody>
                  <a:tcPr/>
                </a:tc>
                <a:extLst>
                  <a:ext uri="{0D108BD9-81ED-4DB2-BD59-A6C34878D82A}">
                    <a16:rowId xmlns:a16="http://schemas.microsoft.com/office/drawing/2014/main" xmlns="" val="4232431916"/>
                  </a:ext>
                </a:extLst>
              </a:tr>
              <a:tr h="329008">
                <a:tc>
                  <a:txBody>
                    <a:bodyPr/>
                    <a:lstStyle/>
                    <a:p>
                      <a:r>
                        <a:rPr lang="en-US" sz="1600" dirty="0"/>
                        <a:t>Award. Capacity</a:t>
                      </a:r>
                      <a:endParaRPr lang="en-IN" sz="1600" dirty="0"/>
                    </a:p>
                  </a:txBody>
                  <a:tcPr/>
                </a:tc>
                <a:tc>
                  <a:txBody>
                    <a:bodyPr/>
                    <a:lstStyle/>
                    <a:p>
                      <a:pPr algn="ctr"/>
                      <a:r>
                        <a:rPr lang="de-DE" sz="1600" dirty="0"/>
                        <a:t>400MW(S:400 MW</a:t>
                      </a:r>
                      <a:r>
                        <a:rPr lang="de-DE" sz="1600" baseline="0" dirty="0"/>
                        <a:t>  </a:t>
                      </a:r>
                      <a:r>
                        <a:rPr lang="de-DE" sz="1600" dirty="0"/>
                        <a:t>W:900 MW</a:t>
                      </a:r>
                      <a:r>
                        <a:rPr lang="de-DE" sz="1600" baseline="0" dirty="0"/>
                        <a:t> </a:t>
                      </a:r>
                      <a:r>
                        <a:rPr lang="de-DE" sz="1600" dirty="0"/>
                        <a:t> ESS:8 MWh)</a:t>
                      </a:r>
                      <a:endParaRPr lang="en-IN" sz="1600" dirty="0"/>
                    </a:p>
                  </a:txBody>
                  <a:tcPr/>
                </a:tc>
                <a:extLst>
                  <a:ext uri="{0D108BD9-81ED-4DB2-BD59-A6C34878D82A}">
                    <a16:rowId xmlns:a16="http://schemas.microsoft.com/office/drawing/2014/main" xmlns="" val="3164120266"/>
                  </a:ext>
                </a:extLst>
              </a:tr>
              <a:tr h="329008">
                <a:tc>
                  <a:txBody>
                    <a:bodyPr/>
                    <a:lstStyle/>
                    <a:p>
                      <a:r>
                        <a:rPr lang="en-US" sz="1600" dirty="0"/>
                        <a:t>Tariff</a:t>
                      </a:r>
                      <a:endParaRPr lang="en-IN"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Rs.2.90/kWh for 1st year escalation of 3% per annum for 15 years &amp; fixed tariff thereafter. </a:t>
                      </a:r>
                      <a:endParaRPr lang="en-IN" sz="1600" dirty="0"/>
                    </a:p>
                  </a:txBody>
                  <a:tcPr/>
                </a:tc>
                <a:extLst>
                  <a:ext uri="{0D108BD9-81ED-4DB2-BD59-A6C34878D82A}">
                    <a16:rowId xmlns:a16="http://schemas.microsoft.com/office/drawing/2014/main" xmlns="" val="4070062287"/>
                  </a:ext>
                </a:extLst>
              </a:tr>
              <a:tr h="807566">
                <a:tc>
                  <a:txBody>
                    <a:bodyPr/>
                    <a:lstStyle/>
                    <a:p>
                      <a:r>
                        <a:rPr lang="en-US" sz="1600" dirty="0"/>
                        <a:t>Project Location</a:t>
                      </a:r>
                      <a:endParaRPr lang="en-IN" sz="1600" dirty="0"/>
                    </a:p>
                  </a:txBody>
                  <a:tcPr/>
                </a:tc>
                <a:tc>
                  <a:txBody>
                    <a:bodyPr/>
                    <a:lstStyle/>
                    <a:p>
                      <a:pPr algn="ctr"/>
                      <a:r>
                        <a:rPr lang="en-IN" sz="1600" b="1" dirty="0"/>
                        <a:t>Solar: </a:t>
                      </a:r>
                      <a:r>
                        <a:rPr lang="en-IN" sz="1600" dirty="0"/>
                        <a:t>Rajasthan</a:t>
                      </a:r>
                      <a:r>
                        <a:rPr lang="en-IN" sz="1600" baseline="0" dirty="0"/>
                        <a:t> </a:t>
                      </a:r>
                      <a:r>
                        <a:rPr lang="en-IN" sz="1600" baseline="0" dirty="0" err="1"/>
                        <a:t>Fatehgarh</a:t>
                      </a:r>
                      <a:r>
                        <a:rPr lang="en-IN" sz="1600" dirty="0"/>
                        <a:t> (400 MW) </a:t>
                      </a:r>
                    </a:p>
                    <a:p>
                      <a:pPr algn="ctr"/>
                      <a:r>
                        <a:rPr lang="en-IN" sz="1600" b="1" dirty="0"/>
                        <a:t>Wind: </a:t>
                      </a:r>
                      <a:r>
                        <a:rPr lang="en-IN" sz="1600" dirty="0"/>
                        <a:t> </a:t>
                      </a:r>
                      <a:r>
                        <a:rPr lang="en-IN" sz="1600" dirty="0" err="1"/>
                        <a:t>Kallam</a:t>
                      </a:r>
                      <a:r>
                        <a:rPr lang="en-IN" sz="1600" dirty="0"/>
                        <a:t>, Maharashtra (300 MW) +</a:t>
                      </a:r>
                    </a:p>
                    <a:p>
                      <a:pPr algn="ctr"/>
                      <a:r>
                        <a:rPr lang="en-IN" sz="1600" dirty="0" err="1"/>
                        <a:t>Koppal</a:t>
                      </a:r>
                      <a:r>
                        <a:rPr lang="en-IN" sz="1600" dirty="0"/>
                        <a:t> (300MW) +</a:t>
                      </a:r>
                      <a:r>
                        <a:rPr lang="en-IN" sz="1600" baseline="0" dirty="0"/>
                        <a:t> </a:t>
                      </a:r>
                      <a:r>
                        <a:rPr lang="en-IN" sz="1600" dirty="0" err="1"/>
                        <a:t>Gadag</a:t>
                      </a:r>
                      <a:r>
                        <a:rPr lang="en-IN" sz="1600" dirty="0"/>
                        <a:t> (300MW), Karnataka</a:t>
                      </a:r>
                    </a:p>
                  </a:txBody>
                  <a:tcPr/>
                </a:tc>
                <a:extLst>
                  <a:ext uri="{0D108BD9-81ED-4DB2-BD59-A6C34878D82A}">
                    <a16:rowId xmlns:a16="http://schemas.microsoft.com/office/drawing/2014/main" xmlns="" val="1573741020"/>
                  </a:ext>
                </a:extLst>
              </a:tr>
              <a:tr h="329008">
                <a:tc>
                  <a:txBody>
                    <a:bodyPr/>
                    <a:lstStyle/>
                    <a:p>
                      <a:r>
                        <a:rPr lang="en-US" sz="1600" dirty="0"/>
                        <a:t>Connectivity</a:t>
                      </a:r>
                      <a:endParaRPr lang="en-IN" sz="1600" dirty="0"/>
                    </a:p>
                  </a:txBody>
                  <a:tcPr/>
                </a:tc>
                <a:tc>
                  <a:txBody>
                    <a:bodyPr/>
                    <a:lstStyle/>
                    <a:p>
                      <a:pPr algn="ctr"/>
                      <a:r>
                        <a:rPr lang="en-IN" sz="1600" dirty="0" err="1"/>
                        <a:t>Fatehgarh</a:t>
                      </a:r>
                      <a:r>
                        <a:rPr lang="en-IN" sz="1600" dirty="0"/>
                        <a:t>-III SS, </a:t>
                      </a:r>
                      <a:r>
                        <a:rPr lang="en-IN" sz="1600" dirty="0" err="1"/>
                        <a:t>Kallam</a:t>
                      </a:r>
                      <a:r>
                        <a:rPr lang="en-IN" sz="1600" dirty="0"/>
                        <a:t> SS, </a:t>
                      </a:r>
                      <a:r>
                        <a:rPr lang="en-IN" sz="1600" dirty="0" err="1"/>
                        <a:t>Koppal</a:t>
                      </a:r>
                      <a:r>
                        <a:rPr lang="en-IN" sz="1600" dirty="0"/>
                        <a:t> SS,</a:t>
                      </a:r>
                      <a:r>
                        <a:rPr lang="en-IN" sz="1600" baseline="0" dirty="0"/>
                        <a:t> </a:t>
                      </a:r>
                      <a:r>
                        <a:rPr lang="en-IN" sz="1600" dirty="0" err="1"/>
                        <a:t>Gadag</a:t>
                      </a:r>
                      <a:r>
                        <a:rPr lang="en-IN" sz="1600" dirty="0"/>
                        <a:t> SS</a:t>
                      </a:r>
                    </a:p>
                  </a:txBody>
                  <a:tcPr/>
                </a:tc>
                <a:extLst>
                  <a:ext uri="{0D108BD9-81ED-4DB2-BD59-A6C34878D82A}">
                    <a16:rowId xmlns:a16="http://schemas.microsoft.com/office/drawing/2014/main" xmlns="" val="744101205"/>
                  </a:ext>
                </a:extLst>
              </a:tr>
              <a:tr h="329008">
                <a:tc>
                  <a:txBody>
                    <a:bodyPr/>
                    <a:lstStyle/>
                    <a:p>
                      <a:r>
                        <a:rPr lang="en-US" sz="1600" b="0" kern="1200" dirty="0" err="1">
                          <a:solidFill>
                            <a:schemeClr val="tx1"/>
                          </a:solidFill>
                          <a:effectLst/>
                        </a:rPr>
                        <a:t>Effc</a:t>
                      </a:r>
                      <a:r>
                        <a:rPr lang="en-US" sz="1600" b="0" kern="1200" dirty="0">
                          <a:solidFill>
                            <a:schemeClr val="tx1"/>
                          </a:solidFill>
                          <a:effectLst/>
                        </a:rPr>
                        <a:t>. date of PPA </a:t>
                      </a:r>
                      <a:endParaRPr lang="en-IN" sz="1600"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dirty="0"/>
                        <a:t>06-08-2021</a:t>
                      </a:r>
                    </a:p>
                  </a:txBody>
                  <a:tcPr/>
                </a:tc>
                <a:extLst>
                  <a:ext uri="{0D108BD9-81ED-4DB2-BD59-A6C34878D82A}">
                    <a16:rowId xmlns:a16="http://schemas.microsoft.com/office/drawing/2014/main" xmlns="" val="2007871312"/>
                  </a:ext>
                </a:extLst>
              </a:tr>
              <a:tr h="329008">
                <a:tc>
                  <a:txBody>
                    <a:bodyPr/>
                    <a:lstStyle/>
                    <a:p>
                      <a:r>
                        <a:rPr lang="en-US" sz="1600" b="0" kern="1200" dirty="0" err="1">
                          <a:solidFill>
                            <a:schemeClr val="tx1"/>
                          </a:solidFill>
                          <a:effectLst/>
                        </a:rPr>
                        <a:t>Shed.FC</a:t>
                      </a:r>
                      <a:r>
                        <a:rPr lang="en-US" sz="1600" b="0" kern="1200" dirty="0">
                          <a:solidFill>
                            <a:schemeClr val="tx1"/>
                          </a:solidFill>
                          <a:effectLst/>
                        </a:rPr>
                        <a:t> / Actual</a:t>
                      </a:r>
                      <a:endParaRPr lang="en-IN" sz="1600" b="0" dirty="0"/>
                    </a:p>
                  </a:txBody>
                  <a:tcPr/>
                </a:tc>
                <a:tc>
                  <a:txBody>
                    <a:bodyPr/>
                    <a:lstStyle/>
                    <a:p>
                      <a:pPr algn="ctr"/>
                      <a:r>
                        <a:rPr lang="en-IN" sz="1600" dirty="0"/>
                        <a:t>22-07-2022 (Actual)</a:t>
                      </a:r>
                    </a:p>
                  </a:txBody>
                  <a:tcPr/>
                </a:tc>
                <a:extLst>
                  <a:ext uri="{0D108BD9-81ED-4DB2-BD59-A6C34878D82A}">
                    <a16:rowId xmlns:a16="http://schemas.microsoft.com/office/drawing/2014/main" xmlns="" val="195578539"/>
                  </a:ext>
                </a:extLst>
              </a:tr>
              <a:tr h="568287">
                <a:tc>
                  <a:txBody>
                    <a:bodyPr/>
                    <a:lstStyle/>
                    <a:p>
                      <a:r>
                        <a:rPr lang="en-US" sz="1600" b="0" kern="1200" dirty="0">
                          <a:solidFill>
                            <a:schemeClr val="tx1"/>
                          </a:solidFill>
                          <a:effectLst/>
                        </a:rPr>
                        <a:t>SCD / Revised</a:t>
                      </a:r>
                      <a:endParaRPr lang="en-IN" sz="1600" b="0" dirty="0"/>
                    </a:p>
                  </a:txBody>
                  <a:tcPr/>
                </a:tc>
                <a:tc>
                  <a:txBody>
                    <a:bodyPr/>
                    <a:lstStyle/>
                    <a:p>
                      <a:pPr algn="ctr"/>
                      <a:r>
                        <a:rPr lang="en-IN" sz="1600" b="1" dirty="0"/>
                        <a:t>Original: </a:t>
                      </a:r>
                      <a:r>
                        <a:rPr lang="en-IN" sz="1600" dirty="0"/>
                        <a:t>06-08-2023</a:t>
                      </a:r>
                      <a:br>
                        <a:rPr lang="en-IN" sz="1600" dirty="0"/>
                      </a:br>
                      <a:r>
                        <a:rPr lang="en-IN" sz="1600" b="1" dirty="0"/>
                        <a:t>Revised: 31.05.2025+60</a:t>
                      </a:r>
                      <a:r>
                        <a:rPr lang="en-IN" sz="1600" b="1" baseline="0" dirty="0"/>
                        <a:t> days</a:t>
                      </a:r>
                      <a:endParaRPr lang="en-IN" sz="1600" b="1" dirty="0"/>
                    </a:p>
                  </a:txBody>
                  <a:tcPr/>
                </a:tc>
                <a:extLst>
                  <a:ext uri="{0D108BD9-81ED-4DB2-BD59-A6C34878D82A}">
                    <a16:rowId xmlns:a16="http://schemas.microsoft.com/office/drawing/2014/main" xmlns="" val="2132952540"/>
                  </a:ext>
                </a:extLst>
              </a:tr>
              <a:tr h="329008">
                <a:tc>
                  <a:txBody>
                    <a:bodyPr/>
                    <a:lstStyle/>
                    <a:p>
                      <a:r>
                        <a:rPr lang="en-US" sz="1600" b="0" kern="1200" dirty="0">
                          <a:solidFill>
                            <a:schemeClr val="tx1"/>
                          </a:solidFill>
                          <a:effectLst/>
                        </a:rPr>
                        <a:t>Buying Entity</a:t>
                      </a:r>
                      <a:endParaRPr lang="en-IN" sz="1600" b="0" dirty="0"/>
                    </a:p>
                  </a:txBody>
                  <a:tcPr/>
                </a:tc>
                <a:tc>
                  <a:txBody>
                    <a:bodyPr/>
                    <a:lstStyle/>
                    <a:p>
                      <a:pPr algn="ctr"/>
                      <a:r>
                        <a:rPr lang="en-IN" sz="1600" dirty="0"/>
                        <a:t>WBSECL (100 MW) + IPCL (100 MW)+ </a:t>
                      </a:r>
                      <a:r>
                        <a:rPr lang="en-IN" sz="1600" dirty="0" err="1"/>
                        <a:t>Uttarakhand</a:t>
                      </a:r>
                      <a:r>
                        <a:rPr lang="en-IN" sz="1600" dirty="0"/>
                        <a:t> (100 MW) + Railway (100 MW).</a:t>
                      </a:r>
                      <a:endParaRPr lang="en-IN" sz="1600" dirty="0">
                        <a:solidFill>
                          <a:srgbClr val="FF0000"/>
                        </a:solidFill>
                      </a:endParaRPr>
                    </a:p>
                  </a:txBody>
                  <a:tcPr/>
                </a:tc>
                <a:extLst>
                  <a:ext uri="{0D108BD9-81ED-4DB2-BD59-A6C34878D82A}">
                    <a16:rowId xmlns:a16="http://schemas.microsoft.com/office/drawing/2014/main" xmlns="" val="2769045274"/>
                  </a:ext>
                </a:extLst>
              </a:tr>
              <a:tr h="1760075">
                <a:tc>
                  <a:txBody>
                    <a:bodyPr/>
                    <a:lstStyle/>
                    <a:p>
                      <a:r>
                        <a:rPr lang="en-US" sz="1600" dirty="0"/>
                        <a:t>Progress Status</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WTG’s installation at site are under progress.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Solar</a:t>
                      </a:r>
                      <a:r>
                        <a:rPr lang="en-US" sz="1600" dirty="0"/>
                        <a:t>-400 MW commissioned, and it is scheduled to respective Buying entities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Wind</a:t>
                      </a:r>
                      <a:r>
                        <a:rPr lang="en-US" sz="1600" dirty="0"/>
                        <a:t>-465.825 MW commissioned and it is scheduled to respective Buying entities.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Land status: </a:t>
                      </a:r>
                      <a:r>
                        <a:rPr lang="en-US" sz="1600" dirty="0" err="1"/>
                        <a:t>Koppal</a:t>
                      </a:r>
                      <a:r>
                        <a:rPr lang="en-US" sz="1600" dirty="0"/>
                        <a:t>, </a:t>
                      </a:r>
                      <a:r>
                        <a:rPr lang="en-US" sz="1600" dirty="0" err="1"/>
                        <a:t>Gadag</a:t>
                      </a:r>
                      <a:r>
                        <a:rPr lang="en-US" sz="1600" dirty="0"/>
                        <a:t>- Completed, </a:t>
                      </a:r>
                      <a:r>
                        <a:rPr lang="en-US" sz="1600" dirty="0" err="1"/>
                        <a:t>Fatehgarh</a:t>
                      </a:r>
                      <a:r>
                        <a:rPr lang="en-US" sz="1600" dirty="0"/>
                        <a:t>-completed,</a:t>
                      </a:r>
                      <a:r>
                        <a:rPr lang="en-US" sz="1600" baseline="0" dirty="0"/>
                        <a:t> </a:t>
                      </a:r>
                      <a:r>
                        <a:rPr lang="en-US" sz="1600" dirty="0"/>
                        <a:t>Kallam-372/627 completed. </a:t>
                      </a:r>
                      <a:r>
                        <a:rPr lang="en-US" sz="1600" b="1" dirty="0"/>
                        <a:t>Supply: </a:t>
                      </a:r>
                      <a:r>
                        <a:rPr lang="en-US" sz="1600" dirty="0"/>
                        <a:t>Completed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Erection: </a:t>
                      </a:r>
                      <a:r>
                        <a:rPr lang="en-US" sz="1600" dirty="0"/>
                        <a:t>The completion of Project is aligned with Connectivity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Connectivity: </a:t>
                      </a:r>
                      <a:r>
                        <a:rPr lang="en-US" sz="1600" dirty="0"/>
                        <a:t>Expected by June, 2025</a:t>
                      </a:r>
                      <a:endParaRPr lang="en-IN" sz="1600" baseline="0" dirty="0"/>
                    </a:p>
                  </a:txBody>
                  <a:tcPr/>
                </a:tc>
                <a:extLst>
                  <a:ext uri="{0D108BD9-81ED-4DB2-BD59-A6C34878D82A}">
                    <a16:rowId xmlns:a16="http://schemas.microsoft.com/office/drawing/2014/main" xmlns="" val="3935911127"/>
                  </a:ext>
                </a:extLst>
              </a:tr>
            </a:tbl>
          </a:graphicData>
        </a:graphic>
      </p:graphicFrame>
      <p:sp>
        <p:nvSpPr>
          <p:cNvPr id="3" name="TextBox 2"/>
          <p:cNvSpPr txBox="1"/>
          <p:nvPr/>
        </p:nvSpPr>
        <p:spPr>
          <a:xfrm>
            <a:off x="65315" y="6590417"/>
            <a:ext cx="10470383" cy="307777"/>
          </a:xfrm>
          <a:prstGeom prst="rect">
            <a:avLst/>
          </a:prstGeom>
          <a:noFill/>
        </p:spPr>
        <p:txBody>
          <a:bodyPr wrap="square" rtlCol="0">
            <a:spAutoFit/>
          </a:bodyPr>
          <a:lstStyle/>
          <a:p>
            <a:r>
              <a:rPr lang="en-IN" sz="1400" dirty="0"/>
              <a:t>*Revised SCD is Actual date of LTOA + 60 Days        ** Revised SCD is Actual date of LTOA     S:Solar     W:Wind     ESS: Energy Storage</a:t>
            </a:r>
          </a:p>
        </p:txBody>
      </p:sp>
      <p:sp>
        <p:nvSpPr>
          <p:cNvPr id="6" name="TextBox 5">
            <a:hlinkClick r:id="rId2" action="ppaction://hlinksldjump"/>
            <a:extLst>
              <a:ext uri="{FF2B5EF4-FFF2-40B4-BE49-F238E27FC236}">
                <a16:creationId xmlns:a16="http://schemas.microsoft.com/office/drawing/2014/main" xmlns="" id="{1AAB6BFC-9174-AFFC-6590-A254760F484D}"/>
              </a:ext>
            </a:extLst>
          </p:cNvPr>
          <p:cNvSpPr txBox="1"/>
          <p:nvPr/>
        </p:nvSpPr>
        <p:spPr>
          <a:xfrm>
            <a:off x="10293724" y="5949835"/>
            <a:ext cx="2353236" cy="461665"/>
          </a:xfrm>
          <a:prstGeom prst="rect">
            <a:avLst/>
          </a:prstGeom>
          <a:noFill/>
        </p:spPr>
        <p:txBody>
          <a:bodyPr wrap="square" rtlCol="0">
            <a:spAutoFit/>
          </a:bodyPr>
          <a:lstStyle/>
          <a:p>
            <a:r>
              <a:rPr lang="en-IN" sz="2400" b="1" dirty="0">
                <a:solidFill>
                  <a:schemeClr val="accent1"/>
                </a:solidFill>
              </a:rPr>
              <a:t>BACK</a:t>
            </a:r>
          </a:p>
        </p:txBody>
      </p:sp>
    </p:spTree>
    <p:extLst>
      <p:ext uri="{BB962C8B-B14F-4D97-AF65-F5344CB8AC3E}">
        <p14:creationId xmlns:p14="http://schemas.microsoft.com/office/powerpoint/2010/main" val="16923873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4E240C-85DA-463B-B3F9-CC72A5F6B45A}"/>
              </a:ext>
            </a:extLst>
          </p:cNvPr>
          <p:cNvSpPr>
            <a:spLocks noGrp="1"/>
          </p:cNvSpPr>
          <p:nvPr>
            <p:ph type="title"/>
          </p:nvPr>
        </p:nvSpPr>
        <p:spPr>
          <a:xfrm>
            <a:off x="404905" y="0"/>
            <a:ext cx="10515600" cy="567382"/>
          </a:xfrm>
        </p:spPr>
        <p:txBody>
          <a:bodyPr>
            <a:noAutofit/>
          </a:bodyPr>
          <a:lstStyle/>
          <a:p>
            <a:pPr algn="ctr"/>
            <a:r>
              <a:rPr lang="en-US" sz="2800" b="1" u="sng" dirty="0">
                <a:solidFill>
                  <a:srgbClr val="0070C0"/>
                </a:solidFill>
                <a:latin typeface="+mn-lt"/>
              </a:rPr>
              <a:t>Pilot Project of Standalone BESS-500 MW/1000 </a:t>
            </a:r>
            <a:r>
              <a:rPr lang="en-US" sz="2800" b="1" u="sng" dirty="0" err="1">
                <a:solidFill>
                  <a:srgbClr val="0070C0"/>
                </a:solidFill>
                <a:latin typeface="+mn-lt"/>
              </a:rPr>
              <a:t>MWh</a:t>
            </a:r>
            <a:r>
              <a:rPr lang="en-US" sz="2800" b="1" u="sng" dirty="0">
                <a:solidFill>
                  <a:srgbClr val="0070C0"/>
                </a:solidFill>
                <a:latin typeface="+mn-lt"/>
              </a:rPr>
              <a:t> (ESS-1)</a:t>
            </a:r>
            <a:endParaRPr lang="en-US" sz="2800" dirty="0">
              <a:solidFill>
                <a:srgbClr val="0070C0"/>
              </a:solidFill>
              <a:latin typeface="+mn-lt"/>
            </a:endParaRPr>
          </a:p>
        </p:txBody>
      </p:sp>
      <p:graphicFrame>
        <p:nvGraphicFramePr>
          <p:cNvPr id="5" name="Table 4">
            <a:extLst>
              <a:ext uri="{FF2B5EF4-FFF2-40B4-BE49-F238E27FC236}">
                <a16:creationId xmlns:a16="http://schemas.microsoft.com/office/drawing/2014/main" xmlns="" id="{DC87EABA-AA71-4B4E-BAED-62DB76BBCBB5}"/>
              </a:ext>
            </a:extLst>
          </p:cNvPr>
          <p:cNvGraphicFramePr>
            <a:graphicFrameLocks noGrp="1"/>
          </p:cNvGraphicFramePr>
          <p:nvPr/>
        </p:nvGraphicFramePr>
        <p:xfrm>
          <a:off x="404905" y="690959"/>
          <a:ext cx="11513276" cy="5882640"/>
        </p:xfrm>
        <a:graphic>
          <a:graphicData uri="http://schemas.openxmlformats.org/drawingml/2006/table">
            <a:tbl>
              <a:tblPr firstRow="1" bandRow="1">
                <a:tableStyleId>{5C22544A-7EE6-4342-B048-85BDC9FD1C3A}</a:tableStyleId>
              </a:tblPr>
              <a:tblGrid>
                <a:gridCol w="1928310">
                  <a:extLst>
                    <a:ext uri="{9D8B030D-6E8A-4147-A177-3AD203B41FA5}">
                      <a16:colId xmlns:a16="http://schemas.microsoft.com/office/drawing/2014/main" xmlns="" val="3457265272"/>
                    </a:ext>
                  </a:extLst>
                </a:gridCol>
                <a:gridCol w="9584966">
                  <a:extLst>
                    <a:ext uri="{9D8B030D-6E8A-4147-A177-3AD203B41FA5}">
                      <a16:colId xmlns:a16="http://schemas.microsoft.com/office/drawing/2014/main" xmlns="" val="101287024"/>
                    </a:ext>
                  </a:extLst>
                </a:gridCol>
              </a:tblGrid>
              <a:tr h="329013">
                <a:tc>
                  <a:txBody>
                    <a:bodyPr/>
                    <a:lstStyle/>
                    <a:p>
                      <a:r>
                        <a:rPr lang="en-US" sz="1600" dirty="0"/>
                        <a:t>Description</a:t>
                      </a:r>
                      <a:endParaRPr lang="en-IN" sz="1600" dirty="0"/>
                    </a:p>
                  </a:txBody>
                  <a:tcPr/>
                </a:tc>
                <a:tc>
                  <a:txBody>
                    <a:bodyPr/>
                    <a:lstStyle/>
                    <a:p>
                      <a:pPr algn="ctr"/>
                      <a:r>
                        <a:rPr lang="en-US" sz="1600" dirty="0"/>
                        <a:t>HPD</a:t>
                      </a:r>
                      <a:endParaRPr lang="en-IN" sz="1600" dirty="0"/>
                    </a:p>
                  </a:txBody>
                  <a:tcPr/>
                </a:tc>
                <a:extLst>
                  <a:ext uri="{0D108BD9-81ED-4DB2-BD59-A6C34878D82A}">
                    <a16:rowId xmlns:a16="http://schemas.microsoft.com/office/drawing/2014/main" xmlns="" val="3121232122"/>
                  </a:ext>
                </a:extLst>
              </a:tr>
              <a:tr h="329013">
                <a:tc>
                  <a:txBody>
                    <a:bodyPr/>
                    <a:lstStyle/>
                    <a:p>
                      <a:r>
                        <a:rPr lang="en-US" sz="1600" dirty="0"/>
                        <a:t>Name</a:t>
                      </a:r>
                      <a:endParaRPr lang="en-IN" sz="1600" dirty="0"/>
                    </a:p>
                  </a:txBody>
                  <a:tcPr/>
                </a:tc>
                <a:tc>
                  <a:txBody>
                    <a:bodyPr/>
                    <a:lstStyle/>
                    <a:p>
                      <a:pPr algn="ctr"/>
                      <a:r>
                        <a:rPr lang="en-US" sz="1600" dirty="0"/>
                        <a:t>JSW Renew Energy Five Limited</a:t>
                      </a:r>
                      <a:endParaRPr lang="en-IN" sz="1600" dirty="0"/>
                    </a:p>
                  </a:txBody>
                  <a:tcPr/>
                </a:tc>
                <a:extLst>
                  <a:ext uri="{0D108BD9-81ED-4DB2-BD59-A6C34878D82A}">
                    <a16:rowId xmlns:a16="http://schemas.microsoft.com/office/drawing/2014/main" xmlns="" val="4232431916"/>
                  </a:ext>
                </a:extLst>
              </a:tr>
              <a:tr h="329013">
                <a:tc>
                  <a:txBody>
                    <a:bodyPr/>
                    <a:lstStyle/>
                    <a:p>
                      <a:r>
                        <a:rPr lang="en-US" sz="1600" dirty="0"/>
                        <a:t>Award. Capacity</a:t>
                      </a:r>
                      <a:endParaRPr lang="en-IN" sz="1600" dirty="0"/>
                    </a:p>
                  </a:txBody>
                  <a:tcPr/>
                </a:tc>
                <a:tc>
                  <a:txBody>
                    <a:bodyPr/>
                    <a:lstStyle/>
                    <a:p>
                      <a:pPr algn="ctr"/>
                      <a:r>
                        <a:rPr lang="en-IN" sz="1600" dirty="0"/>
                        <a:t>2x (250MW/500MWh )</a:t>
                      </a:r>
                    </a:p>
                  </a:txBody>
                  <a:tcPr/>
                </a:tc>
                <a:extLst>
                  <a:ext uri="{0D108BD9-81ED-4DB2-BD59-A6C34878D82A}">
                    <a16:rowId xmlns:a16="http://schemas.microsoft.com/office/drawing/2014/main" xmlns="" val="3164120266"/>
                  </a:ext>
                </a:extLst>
              </a:tr>
              <a:tr h="329013">
                <a:tc>
                  <a:txBody>
                    <a:bodyPr/>
                    <a:lstStyle/>
                    <a:p>
                      <a:r>
                        <a:rPr lang="en-US" sz="1600" dirty="0"/>
                        <a:t>Tariff</a:t>
                      </a:r>
                      <a:endParaRPr lang="en-IN"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dirty="0"/>
                        <a:t>INR 1083500 /MW/Month</a:t>
                      </a:r>
                    </a:p>
                  </a:txBody>
                  <a:tcPr/>
                </a:tc>
                <a:extLst>
                  <a:ext uri="{0D108BD9-81ED-4DB2-BD59-A6C34878D82A}">
                    <a16:rowId xmlns:a16="http://schemas.microsoft.com/office/drawing/2014/main" xmlns="" val="4070062287"/>
                  </a:ext>
                </a:extLst>
              </a:tr>
              <a:tr h="329013">
                <a:tc>
                  <a:txBody>
                    <a:bodyPr/>
                    <a:lstStyle/>
                    <a:p>
                      <a:r>
                        <a:rPr lang="en-US" sz="1600" dirty="0"/>
                        <a:t>Project Location</a:t>
                      </a:r>
                      <a:endParaRPr lang="en-IN" sz="1600" dirty="0"/>
                    </a:p>
                  </a:txBody>
                  <a:tcPr/>
                </a:tc>
                <a:tc>
                  <a:txBody>
                    <a:bodyPr/>
                    <a:lstStyle/>
                    <a:p>
                      <a:pPr algn="ctr"/>
                      <a:r>
                        <a:rPr lang="en-IN" sz="1600" dirty="0"/>
                        <a:t>Rajasthan</a:t>
                      </a:r>
                    </a:p>
                  </a:txBody>
                  <a:tcPr/>
                </a:tc>
                <a:extLst>
                  <a:ext uri="{0D108BD9-81ED-4DB2-BD59-A6C34878D82A}">
                    <a16:rowId xmlns:a16="http://schemas.microsoft.com/office/drawing/2014/main" xmlns="" val="1573741020"/>
                  </a:ext>
                </a:extLst>
              </a:tr>
              <a:tr h="329013">
                <a:tc>
                  <a:txBody>
                    <a:bodyPr/>
                    <a:lstStyle/>
                    <a:p>
                      <a:r>
                        <a:rPr lang="en-US" sz="1600" dirty="0"/>
                        <a:t>Connectivity</a:t>
                      </a:r>
                      <a:endParaRPr lang="en-IN" sz="1600" dirty="0"/>
                    </a:p>
                  </a:txBody>
                  <a:tcPr/>
                </a:tc>
                <a:tc>
                  <a:txBody>
                    <a:bodyPr/>
                    <a:lstStyle/>
                    <a:p>
                      <a:pPr algn="ctr"/>
                      <a:r>
                        <a:rPr lang="en-IN" sz="1600" dirty="0" err="1"/>
                        <a:t>Fatehgarh</a:t>
                      </a:r>
                      <a:r>
                        <a:rPr lang="en-IN" sz="1600" dirty="0"/>
                        <a:t>-III SS</a:t>
                      </a:r>
                    </a:p>
                  </a:txBody>
                  <a:tcPr/>
                </a:tc>
                <a:extLst>
                  <a:ext uri="{0D108BD9-81ED-4DB2-BD59-A6C34878D82A}">
                    <a16:rowId xmlns:a16="http://schemas.microsoft.com/office/drawing/2014/main" xmlns="" val="744101205"/>
                  </a:ext>
                </a:extLst>
              </a:tr>
              <a:tr h="329013">
                <a:tc>
                  <a:txBody>
                    <a:bodyPr/>
                    <a:lstStyle/>
                    <a:p>
                      <a:r>
                        <a:rPr lang="en-US" sz="1600" b="0" kern="1200" dirty="0" err="1">
                          <a:solidFill>
                            <a:schemeClr val="tx1"/>
                          </a:solidFill>
                          <a:effectLst/>
                        </a:rPr>
                        <a:t>Effc</a:t>
                      </a:r>
                      <a:r>
                        <a:rPr lang="en-US" sz="1600" b="0" kern="1200" dirty="0">
                          <a:solidFill>
                            <a:schemeClr val="tx1"/>
                          </a:solidFill>
                          <a:effectLst/>
                        </a:rPr>
                        <a:t>. date of PPA </a:t>
                      </a:r>
                      <a:endParaRPr lang="en-IN" sz="1600"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dirty="0"/>
                        <a:t>05.03.2024 (250MW/500MWh)</a:t>
                      </a:r>
                    </a:p>
                  </a:txBody>
                  <a:tcPr/>
                </a:tc>
                <a:extLst>
                  <a:ext uri="{0D108BD9-81ED-4DB2-BD59-A6C34878D82A}">
                    <a16:rowId xmlns:a16="http://schemas.microsoft.com/office/drawing/2014/main" xmlns="" val="2007871312"/>
                  </a:ext>
                </a:extLst>
              </a:tr>
              <a:tr h="329013">
                <a:tc>
                  <a:txBody>
                    <a:bodyPr/>
                    <a:lstStyle/>
                    <a:p>
                      <a:r>
                        <a:rPr lang="en-US" sz="1600" b="0" kern="1200" dirty="0" err="1">
                          <a:solidFill>
                            <a:schemeClr val="tx1"/>
                          </a:solidFill>
                          <a:effectLst/>
                        </a:rPr>
                        <a:t>Shed.FC</a:t>
                      </a:r>
                      <a:r>
                        <a:rPr lang="en-US" sz="1600" b="0" kern="1200" dirty="0">
                          <a:solidFill>
                            <a:schemeClr val="tx1"/>
                          </a:solidFill>
                          <a:effectLst/>
                        </a:rPr>
                        <a:t> / Actual</a:t>
                      </a:r>
                      <a:endParaRPr lang="en-IN" sz="1600" b="0" dirty="0"/>
                    </a:p>
                  </a:txBody>
                  <a:tcPr/>
                </a:tc>
                <a:tc>
                  <a:txBody>
                    <a:bodyPr/>
                    <a:lstStyle/>
                    <a:p>
                      <a:pPr algn="ctr"/>
                      <a:r>
                        <a:rPr lang="en-IN" sz="1600" dirty="0"/>
                        <a:t>05.03.2025 (Achieved)</a:t>
                      </a:r>
                    </a:p>
                  </a:txBody>
                  <a:tcPr/>
                </a:tc>
                <a:extLst>
                  <a:ext uri="{0D108BD9-81ED-4DB2-BD59-A6C34878D82A}">
                    <a16:rowId xmlns:a16="http://schemas.microsoft.com/office/drawing/2014/main" xmlns="" val="195578539"/>
                  </a:ext>
                </a:extLst>
              </a:tr>
              <a:tr h="329013">
                <a:tc>
                  <a:txBody>
                    <a:bodyPr/>
                    <a:lstStyle/>
                    <a:p>
                      <a:r>
                        <a:rPr lang="en-US" sz="1600" b="0" kern="1200" dirty="0">
                          <a:solidFill>
                            <a:schemeClr val="tx1"/>
                          </a:solidFill>
                          <a:effectLst/>
                        </a:rPr>
                        <a:t>SCD / Revised</a:t>
                      </a:r>
                      <a:endParaRPr lang="en-IN" sz="1600" b="0" dirty="0"/>
                    </a:p>
                  </a:txBody>
                  <a:tcPr/>
                </a:tc>
                <a:tc>
                  <a:txBody>
                    <a:bodyPr/>
                    <a:lstStyle/>
                    <a:p>
                      <a:pPr algn="ctr"/>
                      <a:r>
                        <a:rPr lang="en-IN" sz="1600" b="0" dirty="0"/>
                        <a:t>05.09.2025</a:t>
                      </a:r>
                    </a:p>
                  </a:txBody>
                  <a:tcPr/>
                </a:tc>
                <a:extLst>
                  <a:ext uri="{0D108BD9-81ED-4DB2-BD59-A6C34878D82A}">
                    <a16:rowId xmlns:a16="http://schemas.microsoft.com/office/drawing/2014/main" xmlns="" val="2132952540"/>
                  </a:ext>
                </a:extLst>
              </a:tr>
              <a:tr h="329013">
                <a:tc>
                  <a:txBody>
                    <a:bodyPr/>
                    <a:lstStyle/>
                    <a:p>
                      <a:r>
                        <a:rPr lang="en-US" sz="1600" b="0" kern="1200" dirty="0">
                          <a:solidFill>
                            <a:schemeClr val="tx1"/>
                          </a:solidFill>
                          <a:effectLst/>
                        </a:rPr>
                        <a:t>Buying Entity</a:t>
                      </a:r>
                      <a:endParaRPr lang="en-IN" sz="1600" b="0" dirty="0"/>
                    </a:p>
                  </a:txBody>
                  <a:tcPr/>
                </a:tc>
                <a:tc>
                  <a:txBody>
                    <a:bodyPr/>
                    <a:lstStyle/>
                    <a:p>
                      <a:pPr algn="ctr"/>
                      <a:r>
                        <a:rPr lang="en-IN" sz="1600" dirty="0"/>
                        <a:t>GUVNL-150 MW</a:t>
                      </a:r>
                      <a:endParaRPr lang="en-IN" sz="1600" dirty="0">
                        <a:solidFill>
                          <a:srgbClr val="FF0000"/>
                        </a:solidFill>
                      </a:endParaRPr>
                    </a:p>
                  </a:txBody>
                  <a:tcPr/>
                </a:tc>
                <a:extLst>
                  <a:ext uri="{0D108BD9-81ED-4DB2-BD59-A6C34878D82A}">
                    <a16:rowId xmlns:a16="http://schemas.microsoft.com/office/drawing/2014/main" xmlns="" val="2769045274"/>
                  </a:ext>
                </a:extLst>
              </a:tr>
              <a:tr h="2482555">
                <a:tc>
                  <a:txBody>
                    <a:bodyPr/>
                    <a:lstStyle/>
                    <a:p>
                      <a:r>
                        <a:rPr lang="en-US" sz="1600" dirty="0"/>
                        <a:t>Progress Status</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OFF take Scope: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1.</a:t>
                      </a:r>
                      <a:r>
                        <a:rPr lang="en-US" sz="1600" b="0" baseline="0" dirty="0"/>
                        <a:t> </a:t>
                      </a:r>
                      <a:r>
                        <a:rPr lang="en-US" sz="1600" dirty="0"/>
                        <a:t>60% of capacity i.e. 300 MW/600 </a:t>
                      </a:r>
                      <a:r>
                        <a:rPr lang="en-US" sz="1600" dirty="0" err="1"/>
                        <a:t>MWh</a:t>
                      </a:r>
                      <a:r>
                        <a:rPr lang="en-US" sz="1600" dirty="0"/>
                        <a:t> is in scope of SECI (Grid India may </a:t>
                      </a:r>
                      <a:r>
                        <a:rPr lang="en-US" sz="1600" dirty="0" err="1"/>
                        <a:t>offtake</a:t>
                      </a:r>
                      <a:r>
                        <a:rPr lang="en-US" sz="1600" dirty="0"/>
                        <a:t> 30% i.e. 150 MW/300 </a:t>
                      </a:r>
                      <a:r>
                        <a:rPr lang="en-US" sz="1600" dirty="0" err="1"/>
                        <a:t>MWh</a:t>
                      </a:r>
                      <a:r>
                        <a:rPr lang="en-US" sz="1600" dirty="0"/>
                        <a:t>, for balance 30 % -SECI to sale with DISCOMs)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 40% of capacity will be in the scope of Developer.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Land Status: </a:t>
                      </a:r>
                      <a:r>
                        <a:rPr lang="en-US" sz="1600" dirty="0"/>
                        <a:t>Lease agreement signed for Project-1 &amp; Project-2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Major Supply Equipment: </a:t>
                      </a:r>
                      <a:r>
                        <a:rPr lang="en-US" sz="1600" dirty="0"/>
                        <a:t>BESS Containers- Order placed 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Civil &amp; Erection works:</a:t>
                      </a:r>
                      <a:r>
                        <a:rPr lang="en-US" sz="1600" b="1" baseline="0" dirty="0"/>
                        <a:t> </a:t>
                      </a:r>
                      <a:r>
                        <a:rPr lang="en-US" sz="1600" dirty="0"/>
                        <a:t>Grading &amp; leveling started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Connectivity:</a:t>
                      </a:r>
                      <a:r>
                        <a:rPr lang="en-US" sz="1600" b="1" baseline="0" dirty="0"/>
                        <a:t> </a:t>
                      </a:r>
                      <a:r>
                        <a:rPr lang="en-US" sz="1600" dirty="0" err="1"/>
                        <a:t>Exp</a:t>
                      </a:r>
                      <a:r>
                        <a:rPr lang="en-US" sz="1600" dirty="0"/>
                        <a:t>-June 2025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Remarks: </a:t>
                      </a:r>
                      <a:r>
                        <a:rPr lang="en-US" sz="1600" dirty="0"/>
                        <a:t>Tariff adoption is cancelled in CERC in Jan 2025. BESS-D filed petition in APTEL in Feb 2025. Matter is posted on 03.07.2025</a:t>
                      </a:r>
                      <a:endParaRPr lang="en-IN" sz="1600" baseline="0" dirty="0"/>
                    </a:p>
                  </a:txBody>
                  <a:tcPr/>
                </a:tc>
                <a:extLst>
                  <a:ext uri="{0D108BD9-81ED-4DB2-BD59-A6C34878D82A}">
                    <a16:rowId xmlns:a16="http://schemas.microsoft.com/office/drawing/2014/main" xmlns="" val="3935911127"/>
                  </a:ext>
                </a:extLst>
              </a:tr>
            </a:tbl>
          </a:graphicData>
        </a:graphic>
      </p:graphicFrame>
      <p:sp>
        <p:nvSpPr>
          <p:cNvPr id="3" name="TextBox 2"/>
          <p:cNvSpPr txBox="1"/>
          <p:nvPr/>
        </p:nvSpPr>
        <p:spPr>
          <a:xfrm>
            <a:off x="65315" y="6590417"/>
            <a:ext cx="10470383" cy="307777"/>
          </a:xfrm>
          <a:prstGeom prst="rect">
            <a:avLst/>
          </a:prstGeom>
          <a:noFill/>
        </p:spPr>
        <p:txBody>
          <a:bodyPr wrap="square" rtlCol="0">
            <a:spAutoFit/>
          </a:bodyPr>
          <a:lstStyle/>
          <a:p>
            <a:r>
              <a:rPr lang="en-IN" sz="1400" dirty="0"/>
              <a:t>*Revised SCD is Actual date of LTOA + 60 Days        ** Revised SCD is Actual date of LTOA     S:Solar     W:Wind     ESS: Energy Storage</a:t>
            </a:r>
          </a:p>
        </p:txBody>
      </p:sp>
    </p:spTree>
    <p:extLst>
      <p:ext uri="{BB962C8B-B14F-4D97-AF65-F5344CB8AC3E}">
        <p14:creationId xmlns:p14="http://schemas.microsoft.com/office/powerpoint/2010/main" val="18991422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338116" y="1180619"/>
            <a:ext cx="3970279" cy="5089552"/>
          </a:xfrm>
          <a:prstGeom prst="rect">
            <a:avLst/>
          </a:prstGeom>
        </p:spPr>
      </p:pic>
      <p:pic>
        <p:nvPicPr>
          <p:cNvPr id="5" name="Picture 4"/>
          <p:cNvPicPr>
            <a:picLocks noChangeAspect="1"/>
          </p:cNvPicPr>
          <p:nvPr/>
        </p:nvPicPr>
        <p:blipFill>
          <a:blip r:embed="rId3"/>
          <a:stretch>
            <a:fillRect/>
          </a:stretch>
        </p:blipFill>
        <p:spPr>
          <a:xfrm>
            <a:off x="8235045" y="1248445"/>
            <a:ext cx="3632904" cy="4953900"/>
          </a:xfrm>
          <a:prstGeom prst="rect">
            <a:avLst/>
          </a:prstGeom>
        </p:spPr>
      </p:pic>
      <p:pic>
        <p:nvPicPr>
          <p:cNvPr id="6" name="Picture 5"/>
          <p:cNvPicPr>
            <a:picLocks noChangeAspect="1"/>
          </p:cNvPicPr>
          <p:nvPr/>
        </p:nvPicPr>
        <p:blipFill>
          <a:blip r:embed="rId4"/>
          <a:stretch>
            <a:fillRect/>
          </a:stretch>
        </p:blipFill>
        <p:spPr>
          <a:xfrm>
            <a:off x="324051" y="567382"/>
            <a:ext cx="3665819" cy="2748287"/>
          </a:xfrm>
          <a:prstGeom prst="rect">
            <a:avLst/>
          </a:prstGeom>
        </p:spPr>
      </p:pic>
      <p:pic>
        <p:nvPicPr>
          <p:cNvPr id="7" name="Picture 6"/>
          <p:cNvPicPr>
            <a:picLocks noChangeAspect="1"/>
          </p:cNvPicPr>
          <p:nvPr/>
        </p:nvPicPr>
        <p:blipFill>
          <a:blip r:embed="rId5"/>
          <a:stretch>
            <a:fillRect/>
          </a:stretch>
        </p:blipFill>
        <p:spPr>
          <a:xfrm>
            <a:off x="324051" y="3725395"/>
            <a:ext cx="3646760" cy="2721400"/>
          </a:xfrm>
          <a:prstGeom prst="rect">
            <a:avLst/>
          </a:prstGeom>
        </p:spPr>
      </p:pic>
      <p:sp>
        <p:nvSpPr>
          <p:cNvPr id="9" name="Title 1">
            <a:extLst>
              <a:ext uri="{FF2B5EF4-FFF2-40B4-BE49-F238E27FC236}">
                <a16:creationId xmlns:a16="http://schemas.microsoft.com/office/drawing/2014/main" xmlns="" id="{104E240C-85DA-463B-B3F9-CC72A5F6B45A}"/>
              </a:ext>
            </a:extLst>
          </p:cNvPr>
          <p:cNvSpPr>
            <a:spLocks noGrp="1"/>
          </p:cNvSpPr>
          <p:nvPr>
            <p:ph type="title"/>
          </p:nvPr>
        </p:nvSpPr>
        <p:spPr>
          <a:xfrm>
            <a:off x="404905" y="0"/>
            <a:ext cx="10515600" cy="567382"/>
          </a:xfrm>
        </p:spPr>
        <p:txBody>
          <a:bodyPr>
            <a:noAutofit/>
          </a:bodyPr>
          <a:lstStyle/>
          <a:p>
            <a:pPr algn="ctr"/>
            <a:r>
              <a:rPr lang="en-US" sz="2800" b="1" u="sng" dirty="0">
                <a:solidFill>
                  <a:srgbClr val="0070C0"/>
                </a:solidFill>
                <a:latin typeface="+mn-lt"/>
              </a:rPr>
              <a:t>Pilot Project of Standalone BESS-500 MW/1000 </a:t>
            </a:r>
            <a:r>
              <a:rPr lang="en-US" sz="2800" b="1" u="sng" dirty="0" err="1">
                <a:solidFill>
                  <a:srgbClr val="0070C0"/>
                </a:solidFill>
                <a:latin typeface="+mn-lt"/>
              </a:rPr>
              <a:t>MWh</a:t>
            </a:r>
            <a:r>
              <a:rPr lang="en-US" sz="2800" b="1" u="sng" dirty="0">
                <a:solidFill>
                  <a:srgbClr val="0070C0"/>
                </a:solidFill>
                <a:latin typeface="+mn-lt"/>
              </a:rPr>
              <a:t> (ESS-1)</a:t>
            </a:r>
            <a:endParaRPr lang="en-US" sz="2800" dirty="0">
              <a:solidFill>
                <a:srgbClr val="0070C0"/>
              </a:solidFill>
              <a:latin typeface="+mn-lt"/>
            </a:endParaRPr>
          </a:p>
        </p:txBody>
      </p:sp>
      <p:sp>
        <p:nvSpPr>
          <p:cNvPr id="10" name="TextBox 9"/>
          <p:cNvSpPr txBox="1"/>
          <p:nvPr/>
        </p:nvSpPr>
        <p:spPr>
          <a:xfrm>
            <a:off x="874207" y="3315669"/>
            <a:ext cx="2718079" cy="338554"/>
          </a:xfrm>
          <a:prstGeom prst="rect">
            <a:avLst/>
          </a:prstGeom>
          <a:noFill/>
        </p:spPr>
        <p:txBody>
          <a:bodyPr wrap="square" rtlCol="0">
            <a:spAutoFit/>
          </a:bodyPr>
          <a:lstStyle/>
          <a:p>
            <a:r>
              <a:rPr lang="en-IN" sz="1600" dirty="0">
                <a:solidFill>
                  <a:schemeClr val="accent5">
                    <a:lumMod val="75000"/>
                  </a:schemeClr>
                </a:solidFill>
              </a:rPr>
              <a:t>Battery containers (empty)</a:t>
            </a:r>
          </a:p>
        </p:txBody>
      </p:sp>
      <p:sp>
        <p:nvSpPr>
          <p:cNvPr id="11" name="TextBox 10"/>
          <p:cNvSpPr txBox="1"/>
          <p:nvPr/>
        </p:nvSpPr>
        <p:spPr>
          <a:xfrm>
            <a:off x="919425" y="6458454"/>
            <a:ext cx="2718079" cy="338554"/>
          </a:xfrm>
          <a:prstGeom prst="rect">
            <a:avLst/>
          </a:prstGeom>
          <a:noFill/>
        </p:spPr>
        <p:txBody>
          <a:bodyPr wrap="square" rtlCol="0">
            <a:spAutoFit/>
          </a:bodyPr>
          <a:lstStyle/>
          <a:p>
            <a:r>
              <a:rPr lang="en-IN" sz="1600" dirty="0">
                <a:solidFill>
                  <a:schemeClr val="accent5">
                    <a:lumMod val="75000"/>
                  </a:schemeClr>
                </a:solidFill>
              </a:rPr>
              <a:t>Pantry </a:t>
            </a:r>
            <a:r>
              <a:rPr lang="en-IN" sz="1600" dirty="0" err="1">
                <a:solidFill>
                  <a:schemeClr val="accent5">
                    <a:lumMod val="75000"/>
                  </a:schemeClr>
                </a:solidFill>
              </a:rPr>
              <a:t>Porta</a:t>
            </a:r>
            <a:r>
              <a:rPr lang="en-IN" sz="1600" dirty="0">
                <a:solidFill>
                  <a:schemeClr val="accent5">
                    <a:lumMod val="75000"/>
                  </a:schemeClr>
                </a:solidFill>
              </a:rPr>
              <a:t> Cabin</a:t>
            </a:r>
          </a:p>
        </p:txBody>
      </p:sp>
      <p:sp>
        <p:nvSpPr>
          <p:cNvPr id="2" name="TextBox 1">
            <a:hlinkClick r:id="rId6" action="ppaction://hlinksldjump"/>
            <a:extLst>
              <a:ext uri="{FF2B5EF4-FFF2-40B4-BE49-F238E27FC236}">
                <a16:creationId xmlns:a16="http://schemas.microsoft.com/office/drawing/2014/main" xmlns="" id="{E40867BC-C892-E806-E7B8-411B18DCBFA8}"/>
              </a:ext>
            </a:extLst>
          </p:cNvPr>
          <p:cNvSpPr txBox="1"/>
          <p:nvPr/>
        </p:nvSpPr>
        <p:spPr>
          <a:xfrm>
            <a:off x="8919339" y="6270171"/>
            <a:ext cx="2353236" cy="461665"/>
          </a:xfrm>
          <a:prstGeom prst="rect">
            <a:avLst/>
          </a:prstGeom>
          <a:noFill/>
        </p:spPr>
        <p:txBody>
          <a:bodyPr wrap="square" rtlCol="0">
            <a:spAutoFit/>
          </a:bodyPr>
          <a:lstStyle/>
          <a:p>
            <a:r>
              <a:rPr lang="en-IN" sz="2400" b="1" dirty="0">
                <a:solidFill>
                  <a:schemeClr val="accent1"/>
                </a:solidFill>
                <a:hlinkClick r:id="rId7" action="ppaction://hlinksldjump"/>
              </a:rPr>
              <a:t>BACK</a:t>
            </a:r>
            <a:endParaRPr lang="en-IN" sz="2400" b="1" dirty="0">
              <a:solidFill>
                <a:schemeClr val="accent1"/>
              </a:solidFill>
            </a:endParaRPr>
          </a:p>
        </p:txBody>
      </p:sp>
    </p:spTree>
    <p:extLst>
      <p:ext uri="{BB962C8B-B14F-4D97-AF65-F5344CB8AC3E}">
        <p14:creationId xmlns:p14="http://schemas.microsoft.com/office/powerpoint/2010/main" val="8760835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4E240C-85DA-463B-B3F9-CC72A5F6B45A}"/>
              </a:ext>
            </a:extLst>
          </p:cNvPr>
          <p:cNvSpPr>
            <a:spLocks noGrp="1"/>
          </p:cNvSpPr>
          <p:nvPr>
            <p:ph type="title"/>
          </p:nvPr>
        </p:nvSpPr>
        <p:spPr>
          <a:xfrm>
            <a:off x="404905" y="0"/>
            <a:ext cx="10515600" cy="567382"/>
          </a:xfrm>
        </p:spPr>
        <p:txBody>
          <a:bodyPr>
            <a:noAutofit/>
          </a:bodyPr>
          <a:lstStyle/>
          <a:p>
            <a:pPr algn="ctr"/>
            <a:r>
              <a:rPr lang="en-US" sz="2800" b="1" u="sng" dirty="0">
                <a:solidFill>
                  <a:srgbClr val="0070C0"/>
                </a:solidFill>
                <a:latin typeface="+mn-lt"/>
              </a:rPr>
              <a:t>BESS project of 125 MW/500 </a:t>
            </a:r>
            <a:r>
              <a:rPr lang="en-US" sz="2800" b="1" u="sng" dirty="0" err="1">
                <a:solidFill>
                  <a:srgbClr val="0070C0"/>
                </a:solidFill>
                <a:latin typeface="+mn-lt"/>
              </a:rPr>
              <a:t>MWh</a:t>
            </a:r>
            <a:r>
              <a:rPr lang="en-US" sz="2800" b="1" u="sng" dirty="0">
                <a:solidFill>
                  <a:srgbClr val="0070C0"/>
                </a:solidFill>
                <a:latin typeface="+mn-lt"/>
              </a:rPr>
              <a:t> (ESS-3)</a:t>
            </a:r>
            <a:endParaRPr lang="en-US" sz="2800" dirty="0">
              <a:solidFill>
                <a:srgbClr val="0070C0"/>
              </a:solidFill>
              <a:latin typeface="+mn-lt"/>
            </a:endParaRPr>
          </a:p>
        </p:txBody>
      </p:sp>
      <p:graphicFrame>
        <p:nvGraphicFramePr>
          <p:cNvPr id="5" name="Table 4">
            <a:extLst>
              <a:ext uri="{FF2B5EF4-FFF2-40B4-BE49-F238E27FC236}">
                <a16:creationId xmlns:a16="http://schemas.microsoft.com/office/drawing/2014/main" xmlns="" id="{DC87EABA-AA71-4B4E-BAED-62DB76BBCBB5}"/>
              </a:ext>
            </a:extLst>
          </p:cNvPr>
          <p:cNvGraphicFramePr>
            <a:graphicFrameLocks noGrp="1"/>
          </p:cNvGraphicFramePr>
          <p:nvPr>
            <p:extLst>
              <p:ext uri="{D42A27DB-BD31-4B8C-83A1-F6EECF244321}">
                <p14:modId xmlns:p14="http://schemas.microsoft.com/office/powerpoint/2010/main" val="1614175084"/>
              </p:ext>
            </p:extLst>
          </p:nvPr>
        </p:nvGraphicFramePr>
        <p:xfrm>
          <a:off x="1537943" y="1225189"/>
          <a:ext cx="9382562" cy="4786047"/>
        </p:xfrm>
        <a:graphic>
          <a:graphicData uri="http://schemas.openxmlformats.org/drawingml/2006/table">
            <a:tbl>
              <a:tblPr firstRow="1" bandRow="1">
                <a:tableStyleId>{5C22544A-7EE6-4342-B048-85BDC9FD1C3A}</a:tableStyleId>
              </a:tblPr>
              <a:tblGrid>
                <a:gridCol w="1851256">
                  <a:extLst>
                    <a:ext uri="{9D8B030D-6E8A-4147-A177-3AD203B41FA5}">
                      <a16:colId xmlns:a16="http://schemas.microsoft.com/office/drawing/2014/main" xmlns="" val="3457265272"/>
                    </a:ext>
                  </a:extLst>
                </a:gridCol>
                <a:gridCol w="7531306">
                  <a:extLst>
                    <a:ext uri="{9D8B030D-6E8A-4147-A177-3AD203B41FA5}">
                      <a16:colId xmlns:a16="http://schemas.microsoft.com/office/drawing/2014/main" xmlns="" val="101287024"/>
                    </a:ext>
                  </a:extLst>
                </a:gridCol>
              </a:tblGrid>
              <a:tr h="317473">
                <a:tc>
                  <a:txBody>
                    <a:bodyPr/>
                    <a:lstStyle/>
                    <a:p>
                      <a:r>
                        <a:rPr lang="en-US" sz="1600" dirty="0"/>
                        <a:t>Description</a:t>
                      </a:r>
                      <a:endParaRPr lang="en-IN" sz="1600" dirty="0"/>
                    </a:p>
                  </a:txBody>
                  <a:tcPr/>
                </a:tc>
                <a:tc>
                  <a:txBody>
                    <a:bodyPr/>
                    <a:lstStyle/>
                    <a:p>
                      <a:pPr algn="ctr"/>
                      <a:r>
                        <a:rPr lang="en-US" sz="1600" dirty="0"/>
                        <a:t>HPD</a:t>
                      </a:r>
                      <a:endParaRPr lang="en-IN" sz="1600" dirty="0"/>
                    </a:p>
                  </a:txBody>
                  <a:tcPr/>
                </a:tc>
                <a:extLst>
                  <a:ext uri="{0D108BD9-81ED-4DB2-BD59-A6C34878D82A}">
                    <a16:rowId xmlns:a16="http://schemas.microsoft.com/office/drawing/2014/main" xmlns="" val="3121232122"/>
                  </a:ext>
                </a:extLst>
              </a:tr>
              <a:tr h="317473">
                <a:tc>
                  <a:txBody>
                    <a:bodyPr/>
                    <a:lstStyle/>
                    <a:p>
                      <a:r>
                        <a:rPr lang="en-US" sz="1600" dirty="0"/>
                        <a:t>Name</a:t>
                      </a:r>
                      <a:endParaRPr lang="en-IN" sz="1600" dirty="0"/>
                    </a:p>
                  </a:txBody>
                  <a:tcPr/>
                </a:tc>
                <a:tc>
                  <a:txBody>
                    <a:bodyPr/>
                    <a:lstStyle/>
                    <a:p>
                      <a:pPr algn="ctr"/>
                      <a:r>
                        <a:rPr lang="en-IN" sz="1600" dirty="0"/>
                        <a:t>JSW Neo Energy Limited</a:t>
                      </a:r>
                    </a:p>
                  </a:txBody>
                  <a:tcPr/>
                </a:tc>
                <a:extLst>
                  <a:ext uri="{0D108BD9-81ED-4DB2-BD59-A6C34878D82A}">
                    <a16:rowId xmlns:a16="http://schemas.microsoft.com/office/drawing/2014/main" xmlns="" val="4232431916"/>
                  </a:ext>
                </a:extLst>
              </a:tr>
              <a:tr h="317473">
                <a:tc>
                  <a:txBody>
                    <a:bodyPr/>
                    <a:lstStyle/>
                    <a:p>
                      <a:r>
                        <a:rPr lang="en-US" sz="1600" dirty="0"/>
                        <a:t>Award. Capacity</a:t>
                      </a:r>
                      <a:endParaRPr lang="en-IN" sz="1600" dirty="0"/>
                    </a:p>
                  </a:txBody>
                  <a:tcPr/>
                </a:tc>
                <a:tc>
                  <a:txBody>
                    <a:bodyPr/>
                    <a:lstStyle/>
                    <a:p>
                      <a:pPr algn="ctr"/>
                      <a:r>
                        <a:rPr lang="en-IN" sz="1600" dirty="0"/>
                        <a:t>125 MW/ 500 </a:t>
                      </a:r>
                      <a:r>
                        <a:rPr lang="en-IN" sz="1600" dirty="0" err="1"/>
                        <a:t>MWh</a:t>
                      </a:r>
                      <a:endParaRPr lang="en-IN" sz="1600" dirty="0"/>
                    </a:p>
                  </a:txBody>
                  <a:tcPr/>
                </a:tc>
                <a:extLst>
                  <a:ext uri="{0D108BD9-81ED-4DB2-BD59-A6C34878D82A}">
                    <a16:rowId xmlns:a16="http://schemas.microsoft.com/office/drawing/2014/main" xmlns="" val="3164120266"/>
                  </a:ext>
                </a:extLst>
              </a:tr>
              <a:tr h="317473">
                <a:tc>
                  <a:txBody>
                    <a:bodyPr/>
                    <a:lstStyle/>
                    <a:p>
                      <a:r>
                        <a:rPr lang="en-US" sz="1600" dirty="0"/>
                        <a:t>Tariff</a:t>
                      </a:r>
                      <a:endParaRPr lang="en-IN"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dirty="0"/>
                        <a:t>4,41,000 INR/MW/Month</a:t>
                      </a:r>
                    </a:p>
                  </a:txBody>
                  <a:tcPr/>
                </a:tc>
                <a:extLst>
                  <a:ext uri="{0D108BD9-81ED-4DB2-BD59-A6C34878D82A}">
                    <a16:rowId xmlns:a16="http://schemas.microsoft.com/office/drawing/2014/main" xmlns="" val="4070062287"/>
                  </a:ext>
                </a:extLst>
              </a:tr>
              <a:tr h="317473">
                <a:tc>
                  <a:txBody>
                    <a:bodyPr/>
                    <a:lstStyle/>
                    <a:p>
                      <a:r>
                        <a:rPr lang="en-US" sz="1600" dirty="0"/>
                        <a:t>Project Location</a:t>
                      </a:r>
                      <a:endParaRPr lang="en-IN" sz="1600" dirty="0"/>
                    </a:p>
                  </a:txBody>
                  <a:tcPr/>
                </a:tc>
                <a:tc>
                  <a:txBody>
                    <a:bodyPr/>
                    <a:lstStyle/>
                    <a:p>
                      <a:pPr algn="ctr"/>
                      <a:r>
                        <a:rPr lang="en-IN" sz="1600" dirty="0" err="1"/>
                        <a:t>Mylatti</a:t>
                      </a:r>
                      <a:r>
                        <a:rPr lang="en-IN" sz="1600" dirty="0"/>
                        <a:t> PS Kerala</a:t>
                      </a:r>
                    </a:p>
                  </a:txBody>
                  <a:tcPr/>
                </a:tc>
                <a:extLst>
                  <a:ext uri="{0D108BD9-81ED-4DB2-BD59-A6C34878D82A}">
                    <a16:rowId xmlns:a16="http://schemas.microsoft.com/office/drawing/2014/main" xmlns="" val="1573741020"/>
                  </a:ext>
                </a:extLst>
              </a:tr>
              <a:tr h="317473">
                <a:tc>
                  <a:txBody>
                    <a:bodyPr/>
                    <a:lstStyle/>
                    <a:p>
                      <a:r>
                        <a:rPr lang="en-US" sz="1600" dirty="0"/>
                        <a:t>Connectivity</a:t>
                      </a:r>
                      <a:endParaRPr lang="en-IN" sz="1600" dirty="0"/>
                    </a:p>
                  </a:txBody>
                  <a:tcPr/>
                </a:tc>
                <a:tc>
                  <a:txBody>
                    <a:bodyPr/>
                    <a:lstStyle/>
                    <a:p>
                      <a:pPr algn="ctr"/>
                      <a:r>
                        <a:rPr lang="en-IN" sz="1600" dirty="0"/>
                        <a:t>220 kV </a:t>
                      </a:r>
                      <a:r>
                        <a:rPr lang="en-IN" sz="1600" dirty="0" err="1"/>
                        <a:t>Mylatti</a:t>
                      </a:r>
                      <a:r>
                        <a:rPr lang="en-IN" sz="1600" dirty="0"/>
                        <a:t> PS Kerala.</a:t>
                      </a:r>
                    </a:p>
                  </a:txBody>
                  <a:tcPr/>
                </a:tc>
                <a:extLst>
                  <a:ext uri="{0D108BD9-81ED-4DB2-BD59-A6C34878D82A}">
                    <a16:rowId xmlns:a16="http://schemas.microsoft.com/office/drawing/2014/main" xmlns="" val="744101205"/>
                  </a:ext>
                </a:extLst>
              </a:tr>
              <a:tr h="357013">
                <a:tc>
                  <a:txBody>
                    <a:bodyPr/>
                    <a:lstStyle/>
                    <a:p>
                      <a:r>
                        <a:rPr lang="en-US" sz="1600" b="0" kern="1200" dirty="0" err="1">
                          <a:solidFill>
                            <a:schemeClr val="tx1"/>
                          </a:solidFill>
                          <a:effectLst/>
                        </a:rPr>
                        <a:t>Effc</a:t>
                      </a:r>
                      <a:r>
                        <a:rPr lang="en-US" sz="1600" b="0" kern="1200" dirty="0">
                          <a:solidFill>
                            <a:schemeClr val="tx1"/>
                          </a:solidFill>
                          <a:effectLst/>
                        </a:rPr>
                        <a:t>. date of PPA </a:t>
                      </a:r>
                      <a:endParaRPr lang="en-IN" sz="1600"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dirty="0"/>
                        <a:t>17.04.2025 (250MW/500MWh)</a:t>
                      </a:r>
                    </a:p>
                  </a:txBody>
                  <a:tcPr/>
                </a:tc>
                <a:extLst>
                  <a:ext uri="{0D108BD9-81ED-4DB2-BD59-A6C34878D82A}">
                    <a16:rowId xmlns:a16="http://schemas.microsoft.com/office/drawing/2014/main" xmlns="" val="2007871312"/>
                  </a:ext>
                </a:extLst>
              </a:tr>
              <a:tr h="317473">
                <a:tc>
                  <a:txBody>
                    <a:bodyPr/>
                    <a:lstStyle/>
                    <a:p>
                      <a:r>
                        <a:rPr lang="en-US" sz="1600" b="0" kern="1200" dirty="0" err="1">
                          <a:solidFill>
                            <a:schemeClr val="tx1"/>
                          </a:solidFill>
                          <a:effectLst/>
                        </a:rPr>
                        <a:t>Shed.FC</a:t>
                      </a:r>
                      <a:r>
                        <a:rPr lang="en-US" sz="1600" b="0" kern="1200" dirty="0">
                          <a:solidFill>
                            <a:schemeClr val="tx1"/>
                          </a:solidFill>
                          <a:effectLst/>
                        </a:rPr>
                        <a:t> / Actual</a:t>
                      </a:r>
                      <a:endParaRPr lang="en-IN" sz="1600" b="0" dirty="0"/>
                    </a:p>
                  </a:txBody>
                  <a:tcPr/>
                </a:tc>
                <a:tc>
                  <a:txBody>
                    <a:bodyPr/>
                    <a:lstStyle/>
                    <a:p>
                      <a:pPr algn="ctr"/>
                      <a:r>
                        <a:rPr lang="en-IN" sz="1600" dirty="0"/>
                        <a:t>16.01.2025 (Achieved)</a:t>
                      </a:r>
                    </a:p>
                  </a:txBody>
                  <a:tcPr/>
                </a:tc>
                <a:extLst>
                  <a:ext uri="{0D108BD9-81ED-4DB2-BD59-A6C34878D82A}">
                    <a16:rowId xmlns:a16="http://schemas.microsoft.com/office/drawing/2014/main" xmlns="" val="195578539"/>
                  </a:ext>
                </a:extLst>
              </a:tr>
              <a:tr h="317473">
                <a:tc>
                  <a:txBody>
                    <a:bodyPr/>
                    <a:lstStyle/>
                    <a:p>
                      <a:r>
                        <a:rPr lang="en-US" sz="1600" b="0" kern="1200" dirty="0">
                          <a:solidFill>
                            <a:schemeClr val="tx1"/>
                          </a:solidFill>
                          <a:effectLst/>
                        </a:rPr>
                        <a:t>SCD / Revised</a:t>
                      </a:r>
                      <a:endParaRPr lang="en-IN" sz="1600" b="0" dirty="0"/>
                    </a:p>
                  </a:txBody>
                  <a:tcPr/>
                </a:tc>
                <a:tc>
                  <a:txBody>
                    <a:bodyPr/>
                    <a:lstStyle/>
                    <a:p>
                      <a:pPr algn="ctr"/>
                      <a:r>
                        <a:rPr lang="en-IN" sz="1600" b="0" dirty="0"/>
                        <a:t>16</a:t>
                      </a:r>
                      <a:r>
                        <a:rPr lang="en-IN" sz="1600" b="0" baseline="0" dirty="0"/>
                        <a:t>.12.2026</a:t>
                      </a:r>
                      <a:endParaRPr lang="en-IN" sz="1600" b="0" dirty="0"/>
                    </a:p>
                  </a:txBody>
                  <a:tcPr/>
                </a:tc>
                <a:extLst>
                  <a:ext uri="{0D108BD9-81ED-4DB2-BD59-A6C34878D82A}">
                    <a16:rowId xmlns:a16="http://schemas.microsoft.com/office/drawing/2014/main" xmlns="" val="2132952540"/>
                  </a:ext>
                </a:extLst>
              </a:tr>
              <a:tr h="317473">
                <a:tc>
                  <a:txBody>
                    <a:bodyPr/>
                    <a:lstStyle/>
                    <a:p>
                      <a:r>
                        <a:rPr lang="en-US" sz="1600" b="0" kern="1200" dirty="0">
                          <a:solidFill>
                            <a:schemeClr val="tx1"/>
                          </a:solidFill>
                          <a:effectLst/>
                        </a:rPr>
                        <a:t>Buying Entity</a:t>
                      </a:r>
                      <a:endParaRPr lang="en-IN" sz="1600" b="0" dirty="0"/>
                    </a:p>
                  </a:txBody>
                  <a:tcPr/>
                </a:tc>
                <a:tc>
                  <a:txBody>
                    <a:bodyPr/>
                    <a:lstStyle/>
                    <a:p>
                      <a:pPr algn="ctr"/>
                      <a:r>
                        <a:rPr lang="en-IN" sz="1600" dirty="0"/>
                        <a:t>KSEBL</a:t>
                      </a:r>
                      <a:endParaRPr lang="en-IN" sz="1600" dirty="0">
                        <a:solidFill>
                          <a:srgbClr val="FF0000"/>
                        </a:solidFill>
                      </a:endParaRPr>
                    </a:p>
                  </a:txBody>
                  <a:tcPr/>
                </a:tc>
                <a:extLst>
                  <a:ext uri="{0D108BD9-81ED-4DB2-BD59-A6C34878D82A}">
                    <a16:rowId xmlns:a16="http://schemas.microsoft.com/office/drawing/2014/main" xmlns="" val="2769045274"/>
                  </a:ext>
                </a:extLst>
              </a:tr>
              <a:tr h="1411514">
                <a:tc>
                  <a:txBody>
                    <a:bodyPr/>
                    <a:lstStyle/>
                    <a:p>
                      <a:r>
                        <a:rPr lang="en-US" sz="1600" dirty="0"/>
                        <a:t>Progress Status</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Recently, SECI has signed the BESPA with M/s JSW for 125 MW/ 500 MWh with M/s JSW with Effective date of 17.04.2025 and the Project is under execution. KSEB is proposed to sign the land agreement with M/s JSW on 07.07.2025</a:t>
                      </a:r>
                      <a:endParaRPr lang="en-IN" sz="2000" baseline="0" dirty="0"/>
                    </a:p>
                  </a:txBody>
                  <a:tcPr/>
                </a:tc>
                <a:extLst>
                  <a:ext uri="{0D108BD9-81ED-4DB2-BD59-A6C34878D82A}">
                    <a16:rowId xmlns:a16="http://schemas.microsoft.com/office/drawing/2014/main" xmlns="" val="3935911127"/>
                  </a:ext>
                </a:extLst>
              </a:tr>
            </a:tbl>
          </a:graphicData>
        </a:graphic>
      </p:graphicFrame>
      <p:sp>
        <p:nvSpPr>
          <p:cNvPr id="3" name="TextBox 2"/>
          <p:cNvSpPr txBox="1"/>
          <p:nvPr/>
        </p:nvSpPr>
        <p:spPr>
          <a:xfrm>
            <a:off x="65315" y="6590417"/>
            <a:ext cx="10470383" cy="307777"/>
          </a:xfrm>
          <a:prstGeom prst="rect">
            <a:avLst/>
          </a:prstGeom>
          <a:noFill/>
        </p:spPr>
        <p:txBody>
          <a:bodyPr wrap="square" rtlCol="0">
            <a:spAutoFit/>
          </a:bodyPr>
          <a:lstStyle/>
          <a:p>
            <a:r>
              <a:rPr lang="en-IN" sz="1400" dirty="0"/>
              <a:t>	           ESS: Energy Storage</a:t>
            </a:r>
          </a:p>
        </p:txBody>
      </p:sp>
      <p:sp>
        <p:nvSpPr>
          <p:cNvPr id="4" name="TextBox 3">
            <a:extLst>
              <a:ext uri="{FF2B5EF4-FFF2-40B4-BE49-F238E27FC236}">
                <a16:creationId xmlns:a16="http://schemas.microsoft.com/office/drawing/2014/main" xmlns="" id="{9399ACA8-58A8-AF39-58EF-990C2C034CB2}"/>
              </a:ext>
            </a:extLst>
          </p:cNvPr>
          <p:cNvSpPr txBox="1"/>
          <p:nvPr/>
        </p:nvSpPr>
        <p:spPr>
          <a:xfrm>
            <a:off x="9910482" y="6102713"/>
            <a:ext cx="1532964" cy="461665"/>
          </a:xfrm>
          <a:prstGeom prst="rect">
            <a:avLst/>
          </a:prstGeom>
          <a:noFill/>
        </p:spPr>
        <p:txBody>
          <a:bodyPr wrap="square" rtlCol="0">
            <a:spAutoFit/>
          </a:bodyPr>
          <a:lstStyle/>
          <a:p>
            <a:r>
              <a:rPr lang="en-IN" sz="2400" b="1" dirty="0">
                <a:solidFill>
                  <a:srgbClr val="0070C0"/>
                </a:solidFill>
                <a:hlinkClick r:id="rId2" action="ppaction://hlinksldjump"/>
              </a:rPr>
              <a:t>BACK</a:t>
            </a:r>
            <a:endParaRPr lang="en-IN" sz="2400" b="1" dirty="0">
              <a:solidFill>
                <a:srgbClr val="0070C0"/>
              </a:solidFill>
            </a:endParaRPr>
          </a:p>
        </p:txBody>
      </p:sp>
    </p:spTree>
    <p:extLst>
      <p:ext uri="{BB962C8B-B14F-4D97-AF65-F5344CB8AC3E}">
        <p14:creationId xmlns:p14="http://schemas.microsoft.com/office/powerpoint/2010/main" val="14895962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8282A6FB-C5E1-8AC9-1E58-9751FE77E02C}"/>
              </a:ext>
            </a:extLst>
          </p:cNvPr>
          <p:cNvSpPr>
            <a:spLocks noGrp="1"/>
          </p:cNvSpPr>
          <p:nvPr>
            <p:ph type="title"/>
          </p:nvPr>
        </p:nvSpPr>
        <p:spPr>
          <a:xfrm>
            <a:off x="1200150" y="2641600"/>
            <a:ext cx="10515600" cy="1325563"/>
          </a:xfrm>
        </p:spPr>
        <p:txBody>
          <a:bodyPr/>
          <a:lstStyle/>
          <a:p>
            <a:r>
              <a:rPr lang="en-US" b="1" dirty="0"/>
              <a:t>Tranche-wise Progress Status (Wind)</a:t>
            </a:r>
            <a:endParaRPr lang="en-IN" b="1" dirty="0"/>
          </a:p>
        </p:txBody>
      </p:sp>
    </p:spTree>
    <p:extLst>
      <p:ext uri="{BB962C8B-B14F-4D97-AF65-F5344CB8AC3E}">
        <p14:creationId xmlns:p14="http://schemas.microsoft.com/office/powerpoint/2010/main" val="22774954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hlinkClick r:id="rId2"/>
          </p:cNvPr>
          <p:cNvSpPr txBox="1"/>
          <p:nvPr/>
        </p:nvSpPr>
        <p:spPr>
          <a:xfrm>
            <a:off x="4006294" y="123131"/>
            <a:ext cx="3918893" cy="707886"/>
          </a:xfrm>
          <a:prstGeom prst="rect">
            <a:avLst/>
          </a:prstGeom>
          <a:noFill/>
        </p:spPr>
        <p:txBody>
          <a:bodyPr wrap="none" rtlCol="0">
            <a:spAutoFit/>
          </a:bodyPr>
          <a:lstStyle/>
          <a:p>
            <a:pPr algn="ctr"/>
            <a:r>
              <a:rPr lang="en-IN" sz="2000" b="1" i="1" u="sng" dirty="0">
                <a:latin typeface="Times New Roman" panose="02020603050405020304" pitchFamily="18" charset="0"/>
                <a:cs typeface="Times New Roman" panose="02020603050405020304" pitchFamily="18" charset="0"/>
                <a:hlinkClick r:id="rId3" action="ppaction://hlinkfile"/>
              </a:rPr>
              <a:t>Tranche – 1 (Tariff: </a:t>
            </a:r>
            <a:r>
              <a:rPr lang="en-IN" sz="2000" b="1" i="1" u="sng" dirty="0" err="1">
                <a:latin typeface="Times New Roman" panose="02020603050405020304" pitchFamily="18" charset="0"/>
                <a:cs typeface="Times New Roman" panose="02020603050405020304" pitchFamily="18" charset="0"/>
                <a:hlinkClick r:id="rId3" action="ppaction://hlinkfile"/>
              </a:rPr>
              <a:t>Rs</a:t>
            </a:r>
            <a:r>
              <a:rPr lang="en-IN" sz="2000" b="1" i="1" u="sng" dirty="0">
                <a:latin typeface="Times New Roman" panose="02020603050405020304" pitchFamily="18" charset="0"/>
                <a:cs typeface="Times New Roman" panose="02020603050405020304" pitchFamily="18" charset="0"/>
                <a:hlinkClick r:id="rId3" action="ppaction://hlinkfile"/>
              </a:rPr>
              <a:t>. 3.46 /kWh)</a:t>
            </a:r>
            <a:endParaRPr lang="en-IN" sz="2000" b="1" i="1" u="sng" dirty="0">
              <a:latin typeface="Times New Roman" panose="02020603050405020304" pitchFamily="18" charset="0"/>
              <a:cs typeface="Times New Roman" panose="02020603050405020304" pitchFamily="18" charset="0"/>
            </a:endParaRPr>
          </a:p>
          <a:p>
            <a:pPr algn="ctr"/>
            <a:r>
              <a:rPr lang="en-IN" sz="2000" b="1" i="1" u="sng" dirty="0">
                <a:latin typeface="Times New Roman" panose="02020603050405020304" pitchFamily="18" charset="0"/>
                <a:cs typeface="Times New Roman" panose="02020603050405020304" pitchFamily="18" charset="0"/>
              </a:rPr>
              <a:t>Effective date of PPA: 21.07.2017</a:t>
            </a:r>
          </a:p>
        </p:txBody>
      </p:sp>
      <p:sp>
        <p:nvSpPr>
          <p:cNvPr id="5" name="TextBox 4"/>
          <p:cNvSpPr txBox="1"/>
          <p:nvPr/>
        </p:nvSpPr>
        <p:spPr>
          <a:xfrm>
            <a:off x="803412" y="5148470"/>
            <a:ext cx="10721009" cy="369332"/>
          </a:xfrm>
          <a:prstGeom prst="rect">
            <a:avLst/>
          </a:prstGeom>
          <a:noFill/>
        </p:spPr>
        <p:txBody>
          <a:bodyPr wrap="square" rtlCol="0">
            <a:spAutoFit/>
          </a:bodyPr>
          <a:lstStyle/>
          <a:p>
            <a:endParaRPr lang="en-IN" dirty="0">
              <a:solidFill>
                <a:srgbClr val="FF0000"/>
              </a:solidFill>
              <a:latin typeface="Times New Roman" panose="02020603050405020304" pitchFamily="18"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xmlns="" id="{06B77A46-F501-61F3-964C-A210CC2D8FD0}"/>
              </a:ext>
            </a:extLst>
          </p:cNvPr>
          <p:cNvGraphicFramePr>
            <a:graphicFrameLocks noGrp="1"/>
          </p:cNvGraphicFramePr>
          <p:nvPr>
            <p:extLst>
              <p:ext uri="{D42A27DB-BD31-4B8C-83A1-F6EECF244321}">
                <p14:modId xmlns:p14="http://schemas.microsoft.com/office/powerpoint/2010/main" val="4253389761"/>
              </p:ext>
            </p:extLst>
          </p:nvPr>
        </p:nvGraphicFramePr>
        <p:xfrm>
          <a:off x="156410" y="1143000"/>
          <a:ext cx="11618663" cy="4572000"/>
        </p:xfrm>
        <a:graphic>
          <a:graphicData uri="http://schemas.openxmlformats.org/drawingml/2006/table">
            <a:tbl>
              <a:tblPr firstRow="1" bandRow="1">
                <a:tableStyleId>{5C22544A-7EE6-4342-B048-85BDC9FD1C3A}</a:tableStyleId>
              </a:tblPr>
              <a:tblGrid>
                <a:gridCol w="898525">
                  <a:extLst>
                    <a:ext uri="{9D8B030D-6E8A-4147-A177-3AD203B41FA5}">
                      <a16:colId xmlns:a16="http://schemas.microsoft.com/office/drawing/2014/main" xmlns="" val="3842924706"/>
                    </a:ext>
                  </a:extLst>
                </a:gridCol>
                <a:gridCol w="4804444">
                  <a:extLst>
                    <a:ext uri="{9D8B030D-6E8A-4147-A177-3AD203B41FA5}">
                      <a16:colId xmlns:a16="http://schemas.microsoft.com/office/drawing/2014/main" xmlns="" val="425937265"/>
                    </a:ext>
                  </a:extLst>
                </a:gridCol>
                <a:gridCol w="1455821">
                  <a:extLst>
                    <a:ext uri="{9D8B030D-6E8A-4147-A177-3AD203B41FA5}">
                      <a16:colId xmlns:a16="http://schemas.microsoft.com/office/drawing/2014/main" xmlns="" val="908932994"/>
                    </a:ext>
                  </a:extLst>
                </a:gridCol>
                <a:gridCol w="1708484">
                  <a:extLst>
                    <a:ext uri="{9D8B030D-6E8A-4147-A177-3AD203B41FA5}">
                      <a16:colId xmlns:a16="http://schemas.microsoft.com/office/drawing/2014/main" xmlns="" val="630513307"/>
                    </a:ext>
                  </a:extLst>
                </a:gridCol>
                <a:gridCol w="2751389">
                  <a:extLst>
                    <a:ext uri="{9D8B030D-6E8A-4147-A177-3AD203B41FA5}">
                      <a16:colId xmlns:a16="http://schemas.microsoft.com/office/drawing/2014/main" xmlns="" val="3488083070"/>
                    </a:ext>
                  </a:extLst>
                </a:gridCol>
              </a:tblGrid>
              <a:tr h="584750">
                <a:tc>
                  <a:txBody>
                    <a:bodyPr/>
                    <a:lstStyle/>
                    <a:p>
                      <a:pPr algn="ctr"/>
                      <a:r>
                        <a:rPr lang="en-IN" sz="1800" dirty="0">
                          <a:latin typeface="Times New Roman" panose="02020603050405020304" pitchFamily="18" charset="0"/>
                          <a:cs typeface="Times New Roman" panose="02020603050405020304" pitchFamily="18" charset="0"/>
                        </a:rPr>
                        <a:t>Sr. No.</a:t>
                      </a:r>
                    </a:p>
                  </a:txBody>
                  <a:tcPr/>
                </a:tc>
                <a:tc>
                  <a:txBody>
                    <a:bodyPr/>
                    <a:lstStyle/>
                    <a:p>
                      <a:pPr algn="ctr"/>
                      <a:r>
                        <a:rPr lang="en-IN" sz="1800" dirty="0">
                          <a:latin typeface="Times New Roman" panose="02020603050405020304" pitchFamily="18" charset="0"/>
                          <a:cs typeface="Times New Roman" panose="02020603050405020304" pitchFamily="18" charset="0"/>
                        </a:rPr>
                        <a:t>WPD</a:t>
                      </a:r>
                    </a:p>
                  </a:txBody>
                  <a:tcPr/>
                </a:tc>
                <a:tc>
                  <a:txBody>
                    <a:bodyPr/>
                    <a:lstStyle/>
                    <a:p>
                      <a:pPr algn="ctr"/>
                      <a:r>
                        <a:rPr lang="en-IN" sz="1800" dirty="0">
                          <a:latin typeface="Times New Roman" panose="02020603050405020304" pitchFamily="18" charset="0"/>
                          <a:cs typeface="Times New Roman" panose="02020603050405020304" pitchFamily="18" charset="0"/>
                        </a:rPr>
                        <a:t>PPA Capacity (MW)</a:t>
                      </a:r>
                    </a:p>
                  </a:txBody>
                  <a:tcPr/>
                </a:tc>
                <a:tc>
                  <a:txBody>
                    <a:bodyPr/>
                    <a:lstStyle/>
                    <a:p>
                      <a:pPr algn="ctr"/>
                      <a:r>
                        <a:rPr lang="en-IN" sz="1800" dirty="0">
                          <a:latin typeface="Times New Roman" panose="02020603050405020304" pitchFamily="18" charset="0"/>
                          <a:cs typeface="Times New Roman" panose="02020603050405020304" pitchFamily="18" charset="0"/>
                        </a:rPr>
                        <a:t>Commissioned Capacity (MW)</a:t>
                      </a:r>
                    </a:p>
                  </a:txBody>
                  <a:tcPr/>
                </a:tc>
                <a:tc>
                  <a:txBody>
                    <a:bodyPr/>
                    <a:lstStyle/>
                    <a:p>
                      <a:pPr algn="ctr"/>
                      <a:r>
                        <a:rPr lang="en-IN" sz="1800" dirty="0">
                          <a:latin typeface="Times New Roman" panose="02020603050405020304" pitchFamily="18" charset="0"/>
                          <a:cs typeface="Times New Roman" panose="02020603050405020304" pitchFamily="18" charset="0"/>
                        </a:rPr>
                        <a:t>Remarks</a:t>
                      </a:r>
                    </a:p>
                  </a:txBody>
                  <a:tcPr/>
                </a:tc>
                <a:extLst>
                  <a:ext uri="{0D108BD9-81ED-4DB2-BD59-A6C34878D82A}">
                    <a16:rowId xmlns:a16="http://schemas.microsoft.com/office/drawing/2014/main" xmlns="" val="4149655926"/>
                  </a:ext>
                </a:extLst>
              </a:tr>
              <a:tr h="349025">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1</a:t>
                      </a:r>
                    </a:p>
                  </a:txBody>
                  <a:tcPr/>
                </a:tc>
                <a:tc>
                  <a:txBody>
                    <a:bodyPr/>
                    <a:lstStyle/>
                    <a:p>
                      <a:pPr algn="l"/>
                      <a:r>
                        <a:rPr lang="it-IT" sz="1800" dirty="0">
                          <a:solidFill>
                            <a:schemeClr val="tx1"/>
                          </a:solidFill>
                          <a:latin typeface="Times New Roman" panose="02020603050405020304" pitchFamily="18" charset="0"/>
                          <a:cs typeface="Times New Roman" panose="02020603050405020304" pitchFamily="18" charset="0"/>
                        </a:rPr>
                        <a:t>Mytrah Vayu (Sabarmati) Private Limited</a:t>
                      </a:r>
                      <a:endParaRPr lang="en-IN" sz="18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250</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250</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xmlns="" val="830504760"/>
                  </a:ext>
                </a:extLst>
              </a:tr>
              <a:tr h="317633">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2</a:t>
                      </a:r>
                    </a:p>
                  </a:txBody>
                  <a:tcPr/>
                </a:tc>
                <a:tc>
                  <a:txBody>
                    <a:bodyPr/>
                    <a:lstStyle/>
                    <a:p>
                      <a:pPr algn="l"/>
                      <a:r>
                        <a:rPr lang="en-US" sz="1800" dirty="0">
                          <a:solidFill>
                            <a:schemeClr val="tx1"/>
                          </a:solidFill>
                          <a:latin typeface="Times New Roman" panose="02020603050405020304" pitchFamily="18" charset="0"/>
                          <a:cs typeface="Times New Roman" panose="02020603050405020304" pitchFamily="18" charset="0"/>
                        </a:rPr>
                        <a:t>Green Infra Renewable Energy Limited</a:t>
                      </a:r>
                      <a:endParaRPr lang="en-IN" sz="18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249.9</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249.9</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xmlns="" val="63354006"/>
                  </a:ext>
                </a:extLst>
              </a:tr>
              <a:tr h="317634">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3</a:t>
                      </a:r>
                    </a:p>
                  </a:txBody>
                  <a:tcPr/>
                </a:tc>
                <a:tc>
                  <a:txBody>
                    <a:bodyPr/>
                    <a:lstStyle/>
                    <a:p>
                      <a:pPr algn="l" fontAlgn="ctr"/>
                      <a:r>
                        <a:rPr lang="en-US" sz="1800" b="0" i="0" u="none" strike="noStrike" dirty="0">
                          <a:solidFill>
                            <a:schemeClr val="tx1"/>
                          </a:solidFill>
                          <a:effectLst/>
                          <a:latin typeface="Times New Roman" panose="02020603050405020304" pitchFamily="18" charset="0"/>
                          <a:cs typeface="Times New Roman" panose="02020603050405020304" pitchFamily="18" charset="0"/>
                        </a:rPr>
                        <a:t>  Wind One Renergy   </a:t>
                      </a:r>
                      <a:r>
                        <a:rPr lang="en-US" sz="1800" kern="1200" dirty="0">
                          <a:solidFill>
                            <a:schemeClr val="tx1"/>
                          </a:solidFill>
                          <a:latin typeface="Times New Roman" panose="02020603050405020304" pitchFamily="18" charset="0"/>
                          <a:ea typeface="+mn-ea"/>
                          <a:cs typeface="Times New Roman" panose="02020603050405020304" pitchFamily="18" charset="0"/>
                        </a:rPr>
                        <a:t>Private</a:t>
                      </a:r>
                      <a:r>
                        <a:rPr lang="en-US" sz="1800" b="0" i="0" u="none" strike="noStrike" dirty="0">
                          <a:solidFill>
                            <a:schemeClr val="tx1"/>
                          </a:solidFill>
                          <a:effectLst/>
                          <a:latin typeface="Times New Roman" panose="02020603050405020304" pitchFamily="18" charset="0"/>
                          <a:cs typeface="Times New Roman" panose="02020603050405020304" pitchFamily="18" charset="0"/>
                        </a:rPr>
                        <a:t> Limited</a:t>
                      </a:r>
                    </a:p>
                  </a:txBody>
                  <a:tcPr marL="6350" marR="6350" marT="6350" marB="0"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50</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50</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xmlns="" val="4057950148"/>
                  </a:ext>
                </a:extLst>
              </a:tr>
              <a:tr h="346510">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4</a:t>
                      </a:r>
                    </a:p>
                  </a:txBody>
                  <a:tcPr/>
                </a:tc>
                <a:tc>
                  <a:txBody>
                    <a:bodyPr/>
                    <a:lstStyle/>
                    <a:p>
                      <a:pPr algn="l"/>
                      <a:r>
                        <a:rPr lang="en-US" sz="1800" dirty="0">
                          <a:solidFill>
                            <a:schemeClr val="tx1"/>
                          </a:solidFill>
                          <a:latin typeface="Times New Roman" panose="02020603050405020304" pitchFamily="18" charset="0"/>
                          <a:cs typeface="Times New Roman" panose="02020603050405020304" pitchFamily="18" charset="0"/>
                        </a:rPr>
                        <a:t>Wind Two Renergy Private Limited</a:t>
                      </a:r>
                      <a:endParaRPr lang="en-IN" sz="18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50</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50</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xmlns="" val="3328340920"/>
                  </a:ext>
                </a:extLst>
              </a:tr>
              <a:tr h="365760">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5</a:t>
                      </a:r>
                    </a:p>
                  </a:txBody>
                  <a:tcPr/>
                </a:tc>
                <a:tc>
                  <a:txBody>
                    <a:bodyPr/>
                    <a:lstStyle/>
                    <a:p>
                      <a:pPr algn="l"/>
                      <a:r>
                        <a:rPr lang="en-US" sz="1800" dirty="0">
                          <a:solidFill>
                            <a:schemeClr val="tx1"/>
                          </a:solidFill>
                          <a:latin typeface="Times New Roman" panose="02020603050405020304" pitchFamily="18" charset="0"/>
                          <a:cs typeface="Times New Roman" panose="02020603050405020304" pitchFamily="18" charset="0"/>
                        </a:rPr>
                        <a:t>Wind Three Renergy Private Limited</a:t>
                      </a:r>
                      <a:endParaRPr lang="en-IN" sz="18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50</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50</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xmlns="" val="4054741854"/>
                  </a:ext>
                </a:extLst>
              </a:tr>
              <a:tr h="336884">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6</a:t>
                      </a:r>
                    </a:p>
                  </a:txBody>
                  <a:tcPr/>
                </a:tc>
                <a:tc>
                  <a:txBody>
                    <a:bodyPr/>
                    <a:lstStyle/>
                    <a:p>
                      <a:pPr algn="l"/>
                      <a:r>
                        <a:rPr lang="en-US" sz="1800" dirty="0">
                          <a:solidFill>
                            <a:schemeClr val="tx1"/>
                          </a:solidFill>
                          <a:latin typeface="Times New Roman" panose="02020603050405020304" pitchFamily="18" charset="0"/>
                          <a:cs typeface="Times New Roman" panose="02020603050405020304" pitchFamily="18" charset="0"/>
                        </a:rPr>
                        <a:t>Wind Four Renergy Private Limited</a:t>
                      </a:r>
                      <a:endParaRPr lang="en-IN" sz="18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50</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Times New Roman" panose="02020603050405020304" pitchFamily="18" charset="0"/>
                          <a:cs typeface="Times New Roman" panose="02020603050405020304" pitchFamily="18" charset="0"/>
                        </a:rPr>
                        <a:t>Project stands cancelled.</a:t>
                      </a:r>
                    </a:p>
                  </a:txBody>
                  <a:tcPr/>
                </a:tc>
                <a:extLst>
                  <a:ext uri="{0D108BD9-81ED-4DB2-BD59-A6C34878D82A}">
                    <a16:rowId xmlns:a16="http://schemas.microsoft.com/office/drawing/2014/main" xmlns="" val="1438233318"/>
                  </a:ext>
                </a:extLst>
              </a:tr>
              <a:tr h="336884">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7</a:t>
                      </a:r>
                    </a:p>
                  </a:txBody>
                  <a:tcPr/>
                </a:tc>
                <a:tc>
                  <a:txBody>
                    <a:bodyPr/>
                    <a:lstStyle/>
                    <a:p>
                      <a:pPr algn="l"/>
                      <a:r>
                        <a:rPr lang="en-US" sz="1800" dirty="0">
                          <a:solidFill>
                            <a:schemeClr val="tx1"/>
                          </a:solidFill>
                          <a:latin typeface="Times New Roman" panose="02020603050405020304" pitchFamily="18" charset="0"/>
                          <a:cs typeface="Times New Roman" panose="02020603050405020304" pitchFamily="18" charset="0"/>
                        </a:rPr>
                        <a:t>Wind Five Renergy Private Limited</a:t>
                      </a:r>
                      <a:endParaRPr lang="en-IN" sz="18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50</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50</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Under litigation.</a:t>
                      </a:r>
                    </a:p>
                  </a:txBody>
                  <a:tcPr/>
                </a:tc>
                <a:extLst>
                  <a:ext uri="{0D108BD9-81ED-4DB2-BD59-A6C34878D82A}">
                    <a16:rowId xmlns:a16="http://schemas.microsoft.com/office/drawing/2014/main" xmlns="" val="406553804"/>
                  </a:ext>
                </a:extLst>
              </a:tr>
              <a:tr h="336884">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8</a:t>
                      </a:r>
                    </a:p>
                  </a:txBody>
                  <a:tcPr/>
                </a:tc>
                <a:tc>
                  <a:txBody>
                    <a:bodyPr/>
                    <a:lstStyle/>
                    <a:p>
                      <a:pPr algn="l"/>
                      <a:r>
                        <a:rPr lang="en-US" sz="1800" dirty="0">
                          <a:solidFill>
                            <a:schemeClr val="tx1"/>
                          </a:solidFill>
                          <a:latin typeface="Times New Roman" panose="02020603050405020304" pitchFamily="18" charset="0"/>
                          <a:cs typeface="Times New Roman" panose="02020603050405020304" pitchFamily="18" charset="0"/>
                        </a:rPr>
                        <a:t>Ostro Kutch Wind Private Limited</a:t>
                      </a:r>
                      <a:endParaRPr lang="en-IN" sz="18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250</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250</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xmlns="" val="4082087592"/>
                  </a:ext>
                </a:extLst>
              </a:tr>
              <a:tr h="336884">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9</a:t>
                      </a:r>
                    </a:p>
                  </a:txBody>
                  <a:tcPr/>
                </a:tc>
                <a:tc>
                  <a:txBody>
                    <a:bodyPr/>
                    <a:lstStyle/>
                    <a:p>
                      <a:pPr algn="l"/>
                      <a:r>
                        <a:rPr lang="en-US" sz="1800" dirty="0">
                          <a:solidFill>
                            <a:schemeClr val="tx1"/>
                          </a:solidFill>
                          <a:latin typeface="Times New Roman" panose="02020603050405020304" pitchFamily="18" charset="0"/>
                          <a:cs typeface="Times New Roman" panose="02020603050405020304" pitchFamily="18" charset="0"/>
                        </a:rPr>
                        <a:t>Adani Green Energy (MP) Limited</a:t>
                      </a:r>
                      <a:endParaRPr lang="en-IN" sz="18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50</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50</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xmlns="" val="1069748979"/>
                  </a:ext>
                </a:extLst>
              </a:tr>
              <a:tr h="336884">
                <a:tc>
                  <a:txBody>
                    <a:bodyPr/>
                    <a:lstStyle/>
                    <a:p>
                      <a:pPr algn="ctr"/>
                      <a:endParaRPr lang="en-IN" sz="18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IN" sz="1800" b="1" dirty="0">
                          <a:solidFill>
                            <a:schemeClr val="tx1"/>
                          </a:solidFill>
                          <a:latin typeface="Times New Roman" panose="02020603050405020304" pitchFamily="18" charset="0"/>
                          <a:cs typeface="Times New Roman" panose="02020603050405020304" pitchFamily="18" charset="0"/>
                        </a:rPr>
                        <a:t>Total</a:t>
                      </a:r>
                    </a:p>
                  </a:txBody>
                  <a:tcPr/>
                </a:tc>
                <a:tc>
                  <a:txBody>
                    <a:bodyPr/>
                    <a:lstStyle/>
                    <a:p>
                      <a:pPr algn="ctr"/>
                      <a:r>
                        <a:rPr lang="en-IN" sz="1800" b="1" dirty="0">
                          <a:solidFill>
                            <a:schemeClr val="tx1"/>
                          </a:solidFill>
                          <a:latin typeface="Times New Roman" panose="02020603050405020304" pitchFamily="18" charset="0"/>
                          <a:cs typeface="Times New Roman" panose="02020603050405020304" pitchFamily="18" charset="0"/>
                        </a:rPr>
                        <a:t>1049.9</a:t>
                      </a:r>
                    </a:p>
                  </a:txBody>
                  <a:tcPr/>
                </a:tc>
                <a:tc>
                  <a:txBody>
                    <a:bodyPr/>
                    <a:lstStyle/>
                    <a:p>
                      <a:pPr algn="ctr"/>
                      <a:r>
                        <a:rPr lang="en-IN" sz="1800" b="1" dirty="0">
                          <a:solidFill>
                            <a:schemeClr val="tx1"/>
                          </a:solidFill>
                          <a:latin typeface="Times New Roman" panose="02020603050405020304" pitchFamily="18" charset="0"/>
                          <a:cs typeface="Times New Roman" panose="02020603050405020304" pitchFamily="18" charset="0"/>
                        </a:rPr>
                        <a:t>999.9</a:t>
                      </a:r>
                    </a:p>
                  </a:txBody>
                  <a:tcPr/>
                </a:tc>
                <a:tc>
                  <a:txBody>
                    <a:bodyPr/>
                    <a:lstStyle/>
                    <a:p>
                      <a:pPr algn="ctr"/>
                      <a:endParaRPr lang="en-IN" sz="18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726171970"/>
                  </a:ext>
                </a:extLst>
              </a:tr>
            </a:tbl>
          </a:graphicData>
        </a:graphic>
      </p:graphicFrame>
      <p:sp>
        <p:nvSpPr>
          <p:cNvPr id="8" name="TextBox 7">
            <a:extLst>
              <a:ext uri="{FF2B5EF4-FFF2-40B4-BE49-F238E27FC236}">
                <a16:creationId xmlns:a16="http://schemas.microsoft.com/office/drawing/2014/main" xmlns="" id="{95E7ED71-CFF7-B67E-93C8-643D6703B404}"/>
              </a:ext>
            </a:extLst>
          </p:cNvPr>
          <p:cNvSpPr txBox="1"/>
          <p:nvPr/>
        </p:nvSpPr>
        <p:spPr>
          <a:xfrm>
            <a:off x="288758" y="6011594"/>
            <a:ext cx="6744988" cy="369332"/>
          </a:xfrm>
          <a:prstGeom prst="rect">
            <a:avLst/>
          </a:prstGeom>
          <a:noFill/>
        </p:spPr>
        <p:txBody>
          <a:bodyPr wrap="none" rtlCol="0">
            <a:spAutoFit/>
          </a:bodyPr>
          <a:lstStyle/>
          <a:p>
            <a:r>
              <a:rPr lang="en-US" sz="1800" dirty="0">
                <a:latin typeface="Times New Roman" panose="02020603050405020304" pitchFamily="18" charset="0"/>
                <a:cs typeface="Times New Roman" panose="02020603050405020304" pitchFamily="18" charset="0"/>
              </a:rPr>
              <a:t>Note: PPAs under this Tranche signed between WPD and M/s PTC Ltd</a:t>
            </a:r>
          </a:p>
        </p:txBody>
      </p:sp>
      <p:sp>
        <p:nvSpPr>
          <p:cNvPr id="3" name="TextBox 2">
            <a:extLst>
              <a:ext uri="{FF2B5EF4-FFF2-40B4-BE49-F238E27FC236}">
                <a16:creationId xmlns:a16="http://schemas.microsoft.com/office/drawing/2014/main" xmlns="" id="{B7BF71A3-A450-401F-8C2E-B25F2AE2C97E}"/>
              </a:ext>
            </a:extLst>
          </p:cNvPr>
          <p:cNvSpPr txBox="1"/>
          <p:nvPr/>
        </p:nvSpPr>
        <p:spPr>
          <a:xfrm>
            <a:off x="8602133" y="6172200"/>
            <a:ext cx="1261534" cy="369332"/>
          </a:xfrm>
          <a:prstGeom prst="rect">
            <a:avLst/>
          </a:prstGeom>
          <a:noFill/>
        </p:spPr>
        <p:txBody>
          <a:bodyPr wrap="square" rtlCol="0">
            <a:spAutoFit/>
          </a:bodyPr>
          <a:lstStyle/>
          <a:p>
            <a:r>
              <a:rPr lang="en-US" dirty="0">
                <a:hlinkClick r:id="rId4" action="ppaction://hlinksldjump"/>
              </a:rPr>
              <a:t>Back</a:t>
            </a:r>
            <a:endParaRPr lang="en-IN" dirty="0"/>
          </a:p>
        </p:txBody>
      </p:sp>
    </p:spTree>
    <p:extLst>
      <p:ext uri="{BB962C8B-B14F-4D97-AF65-F5344CB8AC3E}">
        <p14:creationId xmlns:p14="http://schemas.microsoft.com/office/powerpoint/2010/main" val="17184387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3412" y="5148470"/>
            <a:ext cx="10721009" cy="369332"/>
          </a:xfrm>
          <a:prstGeom prst="rect">
            <a:avLst/>
          </a:prstGeom>
          <a:noFill/>
        </p:spPr>
        <p:txBody>
          <a:bodyPr wrap="square" rtlCol="0">
            <a:spAutoFit/>
          </a:bodyPr>
          <a:lstStyle/>
          <a:p>
            <a:endParaRPr lang="en-IN" dirty="0">
              <a:solidFill>
                <a:srgbClr val="FF0000"/>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3523629" y="127534"/>
            <a:ext cx="5144742" cy="707886"/>
          </a:xfrm>
          <a:prstGeom prst="rect">
            <a:avLst/>
          </a:prstGeom>
          <a:noFill/>
        </p:spPr>
        <p:txBody>
          <a:bodyPr wrap="none" rtlCol="0">
            <a:spAutoFit/>
          </a:bodyPr>
          <a:lstStyle/>
          <a:p>
            <a:pPr algn="ctr"/>
            <a:r>
              <a:rPr lang="en-IN" sz="2000" b="1" i="1" u="sng" dirty="0">
                <a:latin typeface="Times New Roman" panose="02020603050405020304" pitchFamily="18" charset="0"/>
                <a:cs typeface="Times New Roman" panose="02020603050405020304" pitchFamily="18" charset="0"/>
                <a:hlinkClick r:id="rId2" action="ppaction://hlinkfile"/>
              </a:rPr>
              <a:t>Tranche – 2 (Tariff: </a:t>
            </a:r>
            <a:r>
              <a:rPr lang="en-IN" sz="2000" b="1" i="1" u="sng" dirty="0" err="1">
                <a:latin typeface="Times New Roman" panose="02020603050405020304" pitchFamily="18" charset="0"/>
                <a:cs typeface="Times New Roman" panose="02020603050405020304" pitchFamily="18" charset="0"/>
                <a:hlinkClick r:id="rId2" action="ppaction://hlinkfile"/>
              </a:rPr>
              <a:t>Rs</a:t>
            </a:r>
            <a:r>
              <a:rPr lang="en-IN" sz="2000" b="1" i="1" u="sng" dirty="0">
                <a:latin typeface="Times New Roman" panose="02020603050405020304" pitchFamily="18" charset="0"/>
                <a:cs typeface="Times New Roman" panose="02020603050405020304" pitchFamily="18" charset="0"/>
                <a:hlinkClick r:id="rId2" action="ppaction://hlinkfile"/>
              </a:rPr>
              <a:t>. 2.64-2.65/kWh)</a:t>
            </a:r>
            <a:endParaRPr lang="en-IN" sz="2000" b="1" i="1" u="sng" dirty="0">
              <a:latin typeface="Times New Roman" panose="02020603050405020304" pitchFamily="18" charset="0"/>
              <a:cs typeface="Times New Roman" panose="02020603050405020304" pitchFamily="18" charset="0"/>
            </a:endParaRPr>
          </a:p>
          <a:p>
            <a:pPr algn="ctr"/>
            <a:r>
              <a:rPr lang="en-IN" sz="2000" b="1" i="1" u="sng" dirty="0">
                <a:latin typeface="Times New Roman" panose="02020603050405020304" pitchFamily="18" charset="0"/>
                <a:cs typeface="Times New Roman" panose="02020603050405020304" pitchFamily="18" charset="0"/>
              </a:rPr>
              <a:t>Effective date of PPA: 19.12.2017 – 02.01.2018</a:t>
            </a:r>
          </a:p>
        </p:txBody>
      </p:sp>
      <p:graphicFrame>
        <p:nvGraphicFramePr>
          <p:cNvPr id="8" name="Table 7">
            <a:extLst>
              <a:ext uri="{FF2B5EF4-FFF2-40B4-BE49-F238E27FC236}">
                <a16:creationId xmlns:a16="http://schemas.microsoft.com/office/drawing/2014/main" xmlns="" id="{98FEA182-0AF9-2579-8B78-2A141A370C21}"/>
              </a:ext>
            </a:extLst>
          </p:cNvPr>
          <p:cNvGraphicFramePr>
            <a:graphicFrameLocks noGrp="1"/>
          </p:cNvGraphicFramePr>
          <p:nvPr>
            <p:extLst>
              <p:ext uri="{D42A27DB-BD31-4B8C-83A1-F6EECF244321}">
                <p14:modId xmlns:p14="http://schemas.microsoft.com/office/powerpoint/2010/main" val="3053704717"/>
              </p:ext>
            </p:extLst>
          </p:nvPr>
        </p:nvGraphicFramePr>
        <p:xfrm>
          <a:off x="498759" y="1143000"/>
          <a:ext cx="11564101" cy="4572000"/>
        </p:xfrm>
        <a:graphic>
          <a:graphicData uri="http://schemas.openxmlformats.org/drawingml/2006/table">
            <a:tbl>
              <a:tblPr firstRow="1" bandRow="1">
                <a:tableStyleId>{5C22544A-7EE6-4342-B048-85BDC9FD1C3A}</a:tableStyleId>
              </a:tblPr>
              <a:tblGrid>
                <a:gridCol w="581676">
                  <a:extLst>
                    <a:ext uri="{9D8B030D-6E8A-4147-A177-3AD203B41FA5}">
                      <a16:colId xmlns:a16="http://schemas.microsoft.com/office/drawing/2014/main" xmlns="" val="3842924706"/>
                    </a:ext>
                  </a:extLst>
                </a:gridCol>
                <a:gridCol w="4550343">
                  <a:extLst>
                    <a:ext uri="{9D8B030D-6E8A-4147-A177-3AD203B41FA5}">
                      <a16:colId xmlns:a16="http://schemas.microsoft.com/office/drawing/2014/main" xmlns="" val="425937265"/>
                    </a:ext>
                  </a:extLst>
                </a:gridCol>
                <a:gridCol w="1864895">
                  <a:extLst>
                    <a:ext uri="{9D8B030D-6E8A-4147-A177-3AD203B41FA5}">
                      <a16:colId xmlns:a16="http://schemas.microsoft.com/office/drawing/2014/main" xmlns="" val="908932994"/>
                    </a:ext>
                  </a:extLst>
                </a:gridCol>
                <a:gridCol w="1672390">
                  <a:extLst>
                    <a:ext uri="{9D8B030D-6E8A-4147-A177-3AD203B41FA5}">
                      <a16:colId xmlns:a16="http://schemas.microsoft.com/office/drawing/2014/main" xmlns="" val="630513307"/>
                    </a:ext>
                  </a:extLst>
                </a:gridCol>
                <a:gridCol w="2894797">
                  <a:extLst>
                    <a:ext uri="{9D8B030D-6E8A-4147-A177-3AD203B41FA5}">
                      <a16:colId xmlns:a16="http://schemas.microsoft.com/office/drawing/2014/main" xmlns="" val="3488083070"/>
                    </a:ext>
                  </a:extLst>
                </a:gridCol>
              </a:tblGrid>
              <a:tr h="745635">
                <a:tc>
                  <a:txBody>
                    <a:bodyPr/>
                    <a:lstStyle/>
                    <a:p>
                      <a:pPr algn="ctr"/>
                      <a:r>
                        <a:rPr lang="en-IN" sz="1800" dirty="0">
                          <a:latin typeface="Times New Roman" panose="02020603050405020304" pitchFamily="18" charset="0"/>
                          <a:cs typeface="Times New Roman" panose="02020603050405020304" pitchFamily="18" charset="0"/>
                        </a:rPr>
                        <a:t>Sr. No.</a:t>
                      </a:r>
                    </a:p>
                  </a:txBody>
                  <a:tcPr/>
                </a:tc>
                <a:tc>
                  <a:txBody>
                    <a:bodyPr/>
                    <a:lstStyle/>
                    <a:p>
                      <a:pPr algn="ctr"/>
                      <a:r>
                        <a:rPr lang="en-IN" sz="1800" dirty="0">
                          <a:latin typeface="Times New Roman" panose="02020603050405020304" pitchFamily="18" charset="0"/>
                          <a:cs typeface="Times New Roman" panose="02020603050405020304" pitchFamily="18" charset="0"/>
                        </a:rPr>
                        <a:t>WPD</a:t>
                      </a:r>
                    </a:p>
                  </a:txBody>
                  <a:tcPr/>
                </a:tc>
                <a:tc>
                  <a:txBody>
                    <a:bodyPr/>
                    <a:lstStyle/>
                    <a:p>
                      <a:pPr algn="ctr"/>
                      <a:r>
                        <a:rPr lang="en-IN" sz="1800" dirty="0">
                          <a:latin typeface="Times New Roman" panose="02020603050405020304" pitchFamily="18" charset="0"/>
                          <a:cs typeface="Times New Roman" panose="02020603050405020304" pitchFamily="18" charset="0"/>
                        </a:rPr>
                        <a:t>PPA Capacity </a:t>
                      </a:r>
                    </a:p>
                    <a:p>
                      <a:pPr algn="ctr"/>
                      <a:r>
                        <a:rPr lang="en-IN" sz="1800" dirty="0">
                          <a:latin typeface="Times New Roman" panose="02020603050405020304" pitchFamily="18" charset="0"/>
                          <a:cs typeface="Times New Roman" panose="02020603050405020304" pitchFamily="18" charset="0"/>
                        </a:rPr>
                        <a:t>(MW)</a:t>
                      </a:r>
                    </a:p>
                  </a:txBody>
                  <a:tcPr/>
                </a:tc>
                <a:tc>
                  <a:txBody>
                    <a:bodyPr/>
                    <a:lstStyle/>
                    <a:p>
                      <a:pPr algn="ctr"/>
                      <a:r>
                        <a:rPr lang="en-IN" sz="1800" dirty="0">
                          <a:latin typeface="Times New Roman" panose="02020603050405020304" pitchFamily="18" charset="0"/>
                          <a:cs typeface="Times New Roman" panose="02020603050405020304" pitchFamily="18" charset="0"/>
                        </a:rPr>
                        <a:t>Commissioned Capacity</a:t>
                      </a:r>
                    </a:p>
                    <a:p>
                      <a:pPr algn="ctr"/>
                      <a:r>
                        <a:rPr lang="en-IN" sz="1800" dirty="0">
                          <a:latin typeface="Times New Roman" panose="02020603050405020304" pitchFamily="18" charset="0"/>
                          <a:cs typeface="Times New Roman" panose="02020603050405020304" pitchFamily="18" charset="0"/>
                        </a:rPr>
                        <a:t>(MW)</a:t>
                      </a:r>
                    </a:p>
                  </a:txBody>
                  <a:tcPr/>
                </a:tc>
                <a:tc>
                  <a:txBody>
                    <a:bodyPr/>
                    <a:lstStyle/>
                    <a:p>
                      <a:pPr algn="ctr"/>
                      <a:r>
                        <a:rPr lang="en-IN" sz="1800" dirty="0">
                          <a:latin typeface="Times New Roman" panose="02020603050405020304" pitchFamily="18" charset="0"/>
                          <a:cs typeface="Times New Roman" panose="02020603050405020304" pitchFamily="18" charset="0"/>
                        </a:rPr>
                        <a:t>Remarks</a:t>
                      </a:r>
                    </a:p>
                  </a:txBody>
                  <a:tcPr/>
                </a:tc>
                <a:extLst>
                  <a:ext uri="{0D108BD9-81ED-4DB2-BD59-A6C34878D82A}">
                    <a16:rowId xmlns:a16="http://schemas.microsoft.com/office/drawing/2014/main" xmlns="" val="4149655926"/>
                  </a:ext>
                </a:extLst>
              </a:tr>
              <a:tr h="247970">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1</a:t>
                      </a:r>
                    </a:p>
                  </a:txBody>
                  <a:tcPr/>
                </a:tc>
                <a:tc>
                  <a:txBody>
                    <a:bodyPr/>
                    <a:lstStyle/>
                    <a:p>
                      <a:r>
                        <a:rPr lang="en-IN" sz="1800" dirty="0">
                          <a:solidFill>
                            <a:schemeClr val="tx1"/>
                          </a:solidFill>
                          <a:latin typeface="Times New Roman" panose="02020603050405020304" pitchFamily="18" charset="0"/>
                          <a:cs typeface="Times New Roman" panose="02020603050405020304" pitchFamily="18" charset="0"/>
                        </a:rPr>
                        <a:t>ReNew Power Private Limited</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250</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230.1</a:t>
                      </a:r>
                    </a:p>
                  </a:txBody>
                  <a:tcPr/>
                </a:tc>
                <a:tc>
                  <a:txBody>
                    <a:bodyPr/>
                    <a:lstStyle/>
                    <a:p>
                      <a:pPr marL="0" indent="0" algn="ctr">
                        <a:buFont typeface="Arial" panose="020B0604020202020204" pitchFamily="34" charset="0"/>
                        <a:buNone/>
                      </a:pPr>
                      <a:r>
                        <a:rPr lang="en-US" sz="1800" dirty="0">
                          <a:solidFill>
                            <a:schemeClr val="tx1"/>
                          </a:solidFill>
                          <a:latin typeface="Times New Roman" panose="02020603050405020304" pitchFamily="18" charset="0"/>
                          <a:cs typeface="Times New Roman" panose="02020603050405020304" pitchFamily="18" charset="0"/>
                        </a:rPr>
                        <a:t>19.9 MW stands cancelled.</a:t>
                      </a:r>
                      <a:endParaRPr lang="en-IN" sz="18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830504760"/>
                  </a:ext>
                </a:extLst>
              </a:tr>
              <a:tr h="183000">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2</a:t>
                      </a:r>
                    </a:p>
                  </a:txBody>
                  <a:tcPr/>
                </a:tc>
                <a:tc>
                  <a:txBody>
                    <a:bodyPr/>
                    <a:lstStyle/>
                    <a:p>
                      <a:r>
                        <a:rPr lang="en-IN" sz="1800" dirty="0">
                          <a:solidFill>
                            <a:schemeClr val="tx1"/>
                          </a:solidFill>
                          <a:latin typeface="Times New Roman" panose="02020603050405020304" pitchFamily="18" charset="0"/>
                          <a:cs typeface="Times New Roman" panose="02020603050405020304" pitchFamily="18" charset="0"/>
                        </a:rPr>
                        <a:t>Haroda Wind Energy Private Limited</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50</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0</a:t>
                      </a:r>
                    </a:p>
                  </a:txBody>
                  <a:tcPr/>
                </a:tc>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Projects stand cancelled.</a:t>
                      </a:r>
                    </a:p>
                  </a:txBody>
                  <a:tcPr anchor="ctr"/>
                </a:tc>
                <a:extLst>
                  <a:ext uri="{0D108BD9-81ED-4DB2-BD59-A6C34878D82A}">
                    <a16:rowId xmlns:a16="http://schemas.microsoft.com/office/drawing/2014/main" xmlns="" val="63354006"/>
                  </a:ext>
                </a:extLst>
              </a:tr>
              <a:tr h="0">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3</a:t>
                      </a:r>
                    </a:p>
                  </a:txBody>
                  <a:tcPr/>
                </a:tc>
                <a:tc>
                  <a:txBody>
                    <a:bodyPr/>
                    <a:lstStyle/>
                    <a:p>
                      <a:pPr algn="l" fontAlgn="ctr"/>
                      <a:r>
                        <a:rPr lang="en-US" sz="1800" b="0" i="0" u="none" strike="noStrike" dirty="0">
                          <a:solidFill>
                            <a:schemeClr val="tx1"/>
                          </a:solidFill>
                          <a:effectLst/>
                          <a:latin typeface="Times New Roman" panose="02020603050405020304" pitchFamily="18" charset="0"/>
                          <a:cs typeface="Times New Roman" panose="02020603050405020304" pitchFamily="18" charset="0"/>
                        </a:rPr>
                        <a:t>  Khatiyu Wind Energy Private Limited</a:t>
                      </a:r>
                    </a:p>
                  </a:txBody>
                  <a:tcPr marL="6350" marR="6350" marT="6350" marB="0"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50</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0</a:t>
                      </a:r>
                    </a:p>
                  </a:txBody>
                  <a:tcPr/>
                </a:tc>
                <a:tc vMerge="1">
                  <a:txBody>
                    <a:bodyPr/>
                    <a:lstStyle/>
                    <a:p>
                      <a:endParaRPr/>
                    </a:p>
                  </a:txBody>
                  <a:tcPr/>
                </a:tc>
                <a:extLst>
                  <a:ext uri="{0D108BD9-81ED-4DB2-BD59-A6C34878D82A}">
                    <a16:rowId xmlns:a16="http://schemas.microsoft.com/office/drawing/2014/main" xmlns="" val="4057950148"/>
                  </a:ext>
                </a:extLst>
              </a:tr>
              <a:tr h="173375">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4</a:t>
                      </a:r>
                    </a:p>
                  </a:txBody>
                  <a:tcPr/>
                </a:tc>
                <a:tc>
                  <a:txBody>
                    <a:bodyPr/>
                    <a:lstStyle/>
                    <a:p>
                      <a:r>
                        <a:rPr lang="en-US" sz="1800" dirty="0">
                          <a:solidFill>
                            <a:schemeClr val="tx1"/>
                          </a:solidFill>
                          <a:latin typeface="Times New Roman" panose="02020603050405020304" pitchFamily="18" charset="0"/>
                          <a:cs typeface="Times New Roman" panose="02020603050405020304" pitchFamily="18" charset="0"/>
                        </a:rPr>
                        <a:t>Vigodi Wind Energy Private Limited</a:t>
                      </a:r>
                      <a:endParaRPr lang="en-IN" sz="18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50</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0</a:t>
                      </a:r>
                    </a:p>
                  </a:txBody>
                  <a:tcPr/>
                </a:tc>
                <a:tc vMerge="1">
                  <a:txBody>
                    <a:bodyPr/>
                    <a:lstStyle/>
                    <a:p>
                      <a:endParaRPr/>
                    </a:p>
                  </a:txBody>
                  <a:tcPr/>
                </a:tc>
                <a:extLst>
                  <a:ext uri="{0D108BD9-81ED-4DB2-BD59-A6C34878D82A}">
                    <a16:rowId xmlns:a16="http://schemas.microsoft.com/office/drawing/2014/main" xmlns="" val="3328340920"/>
                  </a:ext>
                </a:extLst>
              </a:tr>
              <a:tr h="0">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5</a:t>
                      </a:r>
                    </a:p>
                  </a:txBody>
                  <a:tcPr/>
                </a:tc>
                <a:tc>
                  <a:txBody>
                    <a:bodyPr/>
                    <a:lstStyle/>
                    <a:p>
                      <a:r>
                        <a:rPr lang="en-US" sz="1800" dirty="0">
                          <a:solidFill>
                            <a:schemeClr val="tx1"/>
                          </a:solidFill>
                          <a:latin typeface="Times New Roman" panose="02020603050405020304" pitchFamily="18" charset="0"/>
                          <a:cs typeface="Times New Roman" panose="02020603050405020304" pitchFamily="18" charset="0"/>
                        </a:rPr>
                        <a:t>Ravapar Wind Energy Private Limited</a:t>
                      </a:r>
                      <a:endParaRPr lang="en-IN" sz="18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50</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0</a:t>
                      </a:r>
                    </a:p>
                  </a:txBody>
                  <a:tcPr/>
                </a:tc>
                <a:tc vMerge="1">
                  <a:txBody>
                    <a:bodyPr/>
                    <a:lstStyle/>
                    <a:p>
                      <a:endParaRPr dirty="0"/>
                    </a:p>
                  </a:txBody>
                  <a:tcPr/>
                </a:tc>
                <a:extLst>
                  <a:ext uri="{0D108BD9-81ED-4DB2-BD59-A6C34878D82A}">
                    <a16:rowId xmlns:a16="http://schemas.microsoft.com/office/drawing/2014/main" xmlns="" val="4054741854"/>
                  </a:ext>
                </a:extLst>
              </a:tr>
              <a:tr h="0">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6</a:t>
                      </a:r>
                    </a:p>
                  </a:txBody>
                  <a:tcPr/>
                </a:tc>
                <a:tc>
                  <a:txBody>
                    <a:bodyPr/>
                    <a:lstStyle/>
                    <a:p>
                      <a:r>
                        <a:rPr lang="en-US" sz="1800" dirty="0">
                          <a:solidFill>
                            <a:schemeClr val="tx1"/>
                          </a:solidFill>
                          <a:latin typeface="Times New Roman" panose="02020603050405020304" pitchFamily="18" charset="0"/>
                          <a:cs typeface="Times New Roman" panose="02020603050405020304" pitchFamily="18" charset="0"/>
                        </a:rPr>
                        <a:t>Inox Clean Energy Limited</a:t>
                      </a:r>
                      <a:endParaRPr lang="en-IN" sz="18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50</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dirty="0">
                          <a:solidFill>
                            <a:schemeClr val="tx1"/>
                          </a:solidFill>
                          <a:latin typeface="Times New Roman" panose="02020603050405020304" pitchFamily="18" charset="0"/>
                          <a:cs typeface="Times New Roman" panose="02020603050405020304" pitchFamily="18" charset="0"/>
                        </a:rPr>
                        <a:t>20 MW stands terminated.</a:t>
                      </a:r>
                    </a:p>
                  </a:txBody>
                  <a:tcPr/>
                </a:tc>
                <a:extLst>
                  <a:ext uri="{0D108BD9-81ED-4DB2-BD59-A6C34878D82A}">
                    <a16:rowId xmlns:a16="http://schemas.microsoft.com/office/drawing/2014/main" xmlns="" val="1438233318"/>
                  </a:ext>
                </a:extLst>
              </a:tr>
              <a:tr h="218173">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7</a:t>
                      </a:r>
                    </a:p>
                  </a:txBody>
                  <a:tcPr/>
                </a:tc>
                <a:tc>
                  <a:txBody>
                    <a:bodyPr/>
                    <a:lstStyle/>
                    <a:p>
                      <a:r>
                        <a:rPr lang="en-US" sz="1800" dirty="0" err="1">
                          <a:solidFill>
                            <a:schemeClr val="tx1"/>
                          </a:solidFill>
                          <a:latin typeface="Times New Roman" panose="02020603050405020304" pitchFamily="18" charset="0"/>
                          <a:cs typeface="Times New Roman" panose="02020603050405020304" pitchFamily="18" charset="0"/>
                        </a:rPr>
                        <a:t>Greenko</a:t>
                      </a:r>
                      <a:r>
                        <a:rPr lang="en-US" sz="1800" dirty="0">
                          <a:solidFill>
                            <a:schemeClr val="tx1"/>
                          </a:solidFill>
                          <a:latin typeface="Times New Roman" panose="02020603050405020304" pitchFamily="18" charset="0"/>
                          <a:cs typeface="Times New Roman" panose="02020603050405020304" pitchFamily="18" charset="0"/>
                        </a:rPr>
                        <a:t> Wind Power Private Limited</a:t>
                      </a:r>
                      <a:endParaRPr lang="en-IN" sz="18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200</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200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xmlns="" val="1619993447"/>
                  </a:ext>
                </a:extLst>
              </a:tr>
              <a:tr h="167640">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8</a:t>
                      </a:r>
                    </a:p>
                  </a:txBody>
                  <a:tcPr/>
                </a:tc>
                <a:tc>
                  <a:txBody>
                    <a:bodyPr/>
                    <a:lstStyle/>
                    <a:p>
                      <a:r>
                        <a:rPr lang="en-US" sz="1800" dirty="0">
                          <a:solidFill>
                            <a:schemeClr val="tx1"/>
                          </a:solidFill>
                          <a:latin typeface="Times New Roman" panose="02020603050405020304" pitchFamily="18" charset="0"/>
                          <a:cs typeface="Times New Roman" panose="02020603050405020304" pitchFamily="18" charset="0"/>
                        </a:rPr>
                        <a:t>Sembcorp Green Infra Private Limited</a:t>
                      </a:r>
                      <a:endParaRPr lang="en-IN" sz="18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250</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250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xmlns="" val="3629878236"/>
                  </a:ext>
                </a:extLst>
              </a:tr>
              <a:tr h="0">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9</a:t>
                      </a:r>
                    </a:p>
                  </a:txBody>
                  <a:tcPr/>
                </a:tc>
                <a:tc>
                  <a:txBody>
                    <a:bodyPr/>
                    <a:lstStyle/>
                    <a:p>
                      <a:r>
                        <a:rPr lang="en-IN" sz="1800" dirty="0">
                          <a:solidFill>
                            <a:schemeClr val="tx1"/>
                          </a:solidFill>
                          <a:latin typeface="Times New Roman" panose="02020603050405020304" pitchFamily="18" charset="0"/>
                          <a:cs typeface="Times New Roman" panose="02020603050405020304" pitchFamily="18" charset="0"/>
                        </a:rPr>
                        <a:t>Adani Wind Energy Kutchh One </a:t>
                      </a:r>
                      <a:r>
                        <a:rPr lang="en-US" sz="1800" dirty="0">
                          <a:solidFill>
                            <a:schemeClr val="tx1"/>
                          </a:solidFill>
                          <a:latin typeface="Times New Roman" panose="02020603050405020304" pitchFamily="18" charset="0"/>
                          <a:cs typeface="Times New Roman" panose="02020603050405020304" pitchFamily="18" charset="0"/>
                        </a:rPr>
                        <a:t>Limited</a:t>
                      </a:r>
                      <a:endParaRPr lang="en-IN" sz="18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50</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xmlns="" val="1252945460"/>
                  </a:ext>
                </a:extLst>
              </a:tr>
              <a:tr h="0">
                <a:tc>
                  <a:txBody>
                    <a:bodyPr/>
                    <a:lstStyle/>
                    <a:p>
                      <a:endParaRPr lang="en-IN" sz="18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IN" sz="1800" b="1" dirty="0">
                          <a:solidFill>
                            <a:schemeClr val="tx1"/>
                          </a:solidFill>
                          <a:latin typeface="Times New Roman" panose="02020603050405020304" pitchFamily="18" charset="0"/>
                          <a:cs typeface="Times New Roman" panose="02020603050405020304" pitchFamily="18" charset="0"/>
                        </a:rPr>
                        <a:t>Total</a:t>
                      </a:r>
                    </a:p>
                  </a:txBody>
                  <a:tcPr/>
                </a:tc>
                <a:tc>
                  <a:txBody>
                    <a:bodyPr/>
                    <a:lstStyle/>
                    <a:p>
                      <a:pPr algn="ctr"/>
                      <a:r>
                        <a:rPr lang="en-IN" sz="1800" b="1" dirty="0">
                          <a:solidFill>
                            <a:schemeClr val="tx1"/>
                          </a:solidFill>
                          <a:latin typeface="Times New Roman" panose="02020603050405020304" pitchFamily="18" charset="0"/>
                          <a:cs typeface="Times New Roman" panose="02020603050405020304" pitchFamily="18" charset="0"/>
                        </a:rPr>
                        <a:t>1000</a:t>
                      </a:r>
                    </a:p>
                  </a:txBody>
                  <a:tcPr/>
                </a:tc>
                <a:tc>
                  <a:txBody>
                    <a:bodyPr/>
                    <a:lstStyle/>
                    <a:p>
                      <a:pPr algn="ctr"/>
                      <a:r>
                        <a:rPr lang="en-IN" sz="1800" b="1" dirty="0">
                          <a:solidFill>
                            <a:schemeClr val="tx1"/>
                          </a:solidFill>
                          <a:latin typeface="Times New Roman" panose="02020603050405020304" pitchFamily="18" charset="0"/>
                          <a:cs typeface="Times New Roman" panose="02020603050405020304" pitchFamily="18" charset="0"/>
                        </a:rPr>
                        <a:t>760.1</a:t>
                      </a:r>
                    </a:p>
                  </a:txBody>
                  <a:tcPr/>
                </a:tc>
                <a:tc>
                  <a:txBody>
                    <a:bodyPr/>
                    <a:lstStyle/>
                    <a:p>
                      <a:endParaRPr lang="en-IN" sz="18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2869364343"/>
                  </a:ext>
                </a:extLst>
              </a:tr>
            </a:tbl>
          </a:graphicData>
        </a:graphic>
      </p:graphicFrame>
      <p:sp>
        <p:nvSpPr>
          <p:cNvPr id="2" name="TextBox 1">
            <a:extLst>
              <a:ext uri="{FF2B5EF4-FFF2-40B4-BE49-F238E27FC236}">
                <a16:creationId xmlns:a16="http://schemas.microsoft.com/office/drawing/2014/main" xmlns="" id="{49B2574E-73D3-0E9A-E485-DCE6A09F883C}"/>
              </a:ext>
            </a:extLst>
          </p:cNvPr>
          <p:cNvSpPr txBox="1"/>
          <p:nvPr/>
        </p:nvSpPr>
        <p:spPr>
          <a:xfrm>
            <a:off x="8602133" y="6172200"/>
            <a:ext cx="1261534" cy="369332"/>
          </a:xfrm>
          <a:prstGeom prst="rect">
            <a:avLst/>
          </a:prstGeom>
          <a:noFill/>
        </p:spPr>
        <p:txBody>
          <a:bodyPr wrap="square" rtlCol="0">
            <a:spAutoFit/>
          </a:bodyPr>
          <a:lstStyle/>
          <a:p>
            <a:r>
              <a:rPr lang="en-US" dirty="0">
                <a:hlinkClick r:id="rId3" action="ppaction://hlinksldjump"/>
              </a:rPr>
              <a:t>Back</a:t>
            </a:r>
            <a:endParaRPr lang="en-IN" dirty="0"/>
          </a:p>
        </p:txBody>
      </p:sp>
    </p:spTree>
    <p:extLst>
      <p:ext uri="{BB962C8B-B14F-4D97-AF65-F5344CB8AC3E}">
        <p14:creationId xmlns:p14="http://schemas.microsoft.com/office/powerpoint/2010/main" val="2780084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A9C8A1A4-B3EF-3ADE-2806-3081330BC1B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xmlns="" id="{87719A16-4C52-C01A-7B91-2D4B4971ADF3}"/>
              </a:ext>
            </a:extLst>
          </p:cNvPr>
          <p:cNvSpPr txBox="1"/>
          <p:nvPr/>
        </p:nvSpPr>
        <p:spPr>
          <a:xfrm>
            <a:off x="101600" y="829733"/>
            <a:ext cx="11980333" cy="5811719"/>
          </a:xfrm>
          <a:prstGeom prst="rect">
            <a:avLst/>
          </a:prstGeom>
          <a:noFill/>
        </p:spPr>
        <p:txBody>
          <a:bodyPr wrap="square" rtlCol="0">
            <a:spAutoFit/>
          </a:bodyPr>
          <a:lstStyle/>
          <a:p>
            <a:pPr marL="514350" indent="-514350">
              <a:lnSpc>
                <a:spcPct val="150000"/>
              </a:lnSpc>
              <a:spcBef>
                <a:spcPts val="600"/>
              </a:spcBef>
              <a:spcAft>
                <a:spcPts val="600"/>
              </a:spcAft>
              <a:buFontTx/>
              <a:buAutoNum type="arabicPeriod" startAt="6"/>
            </a:pPr>
            <a:r>
              <a:rPr lang="en-US" sz="2800" dirty="0"/>
              <a:t>Release of PBGs after successful commissioning and LD implications, if any.</a:t>
            </a:r>
          </a:p>
          <a:p>
            <a:pPr marL="514350" indent="-514350">
              <a:lnSpc>
                <a:spcPct val="150000"/>
              </a:lnSpc>
              <a:spcBef>
                <a:spcPts val="600"/>
              </a:spcBef>
              <a:spcAft>
                <a:spcPts val="600"/>
              </a:spcAft>
              <a:buAutoNum type="arabicPeriod" startAt="6"/>
            </a:pPr>
            <a:r>
              <a:rPr lang="en-US" sz="2800" dirty="0"/>
              <a:t>Review of extension requests raised by RE developers due to FM events / or any other reasons as per PPA / RFS provisions.</a:t>
            </a:r>
          </a:p>
          <a:p>
            <a:pPr marL="514350" indent="-514350">
              <a:lnSpc>
                <a:spcPct val="150000"/>
              </a:lnSpc>
              <a:spcBef>
                <a:spcPts val="600"/>
              </a:spcBef>
              <a:spcAft>
                <a:spcPts val="600"/>
              </a:spcAft>
              <a:buAutoNum type="arabicPeriod" startAt="6"/>
            </a:pPr>
            <a:r>
              <a:rPr lang="en-US" sz="2800" dirty="0"/>
              <a:t>Handling legal cases for the petitions filed by RPDs and DRC matters appealed by RPDs</a:t>
            </a:r>
          </a:p>
          <a:p>
            <a:pPr marL="514350" indent="-514350">
              <a:lnSpc>
                <a:spcPct val="150000"/>
              </a:lnSpc>
              <a:spcBef>
                <a:spcPts val="600"/>
              </a:spcBef>
              <a:spcAft>
                <a:spcPts val="600"/>
              </a:spcAft>
              <a:buAutoNum type="arabicPeriod" startAt="6"/>
            </a:pPr>
            <a:r>
              <a:rPr lang="en-US" sz="2800" dirty="0"/>
              <a:t>Handling Change in Law cases, reconciliation of CIL claims jointly with Discoms and CERC orders, final recommendations</a:t>
            </a:r>
          </a:p>
          <a:p>
            <a:pPr marL="514350" indent="-514350">
              <a:lnSpc>
                <a:spcPct val="150000"/>
              </a:lnSpc>
              <a:spcBef>
                <a:spcPts val="600"/>
              </a:spcBef>
              <a:spcAft>
                <a:spcPts val="600"/>
              </a:spcAft>
              <a:buAutoNum type="arabicPeriod" startAt="6"/>
            </a:pPr>
            <a:r>
              <a:rPr lang="en-US" sz="2800" dirty="0"/>
              <a:t>Any other activity as required for the smooth implementation of the scheme</a:t>
            </a:r>
          </a:p>
        </p:txBody>
      </p:sp>
      <p:sp>
        <p:nvSpPr>
          <p:cNvPr id="4" name="Title 1">
            <a:extLst>
              <a:ext uri="{FF2B5EF4-FFF2-40B4-BE49-F238E27FC236}">
                <a16:creationId xmlns:a16="http://schemas.microsoft.com/office/drawing/2014/main" xmlns="" id="{E8511299-BA7A-779B-A06F-1A0F0CD63306}"/>
              </a:ext>
            </a:extLst>
          </p:cNvPr>
          <p:cNvSpPr txBox="1">
            <a:spLocks/>
          </p:cNvSpPr>
          <p:nvPr/>
        </p:nvSpPr>
        <p:spPr>
          <a:xfrm>
            <a:off x="221343" y="221672"/>
            <a:ext cx="11132457" cy="75151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0070C0"/>
                </a:solidFill>
                <a:latin typeface="+mn-lt"/>
              </a:rPr>
              <a:t>Key Activities Performed – Post Award of the Project (</a:t>
            </a:r>
            <a:r>
              <a:rPr lang="en-US" sz="2800" dirty="0" err="1">
                <a:solidFill>
                  <a:srgbClr val="0070C0"/>
                </a:solidFill>
                <a:latin typeface="+mn-lt"/>
              </a:rPr>
              <a:t>contd</a:t>
            </a:r>
            <a:r>
              <a:rPr lang="en-US" sz="2800" dirty="0">
                <a:solidFill>
                  <a:srgbClr val="0070C0"/>
                </a:solidFill>
                <a:latin typeface="+mn-lt"/>
              </a:rPr>
              <a:t>…)</a:t>
            </a:r>
          </a:p>
        </p:txBody>
      </p:sp>
    </p:spTree>
    <p:extLst>
      <p:ext uri="{BB962C8B-B14F-4D97-AF65-F5344CB8AC3E}">
        <p14:creationId xmlns:p14="http://schemas.microsoft.com/office/powerpoint/2010/main" val="37655635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3412" y="5148470"/>
            <a:ext cx="10721009" cy="369332"/>
          </a:xfrm>
          <a:prstGeom prst="rect">
            <a:avLst/>
          </a:prstGeom>
          <a:noFill/>
        </p:spPr>
        <p:txBody>
          <a:bodyPr wrap="square" rtlCol="0">
            <a:spAutoFit/>
          </a:bodyPr>
          <a:lstStyle/>
          <a:p>
            <a:endParaRPr lang="en-IN" dirty="0">
              <a:solidFill>
                <a:srgbClr val="FF0000"/>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3901713" y="147901"/>
            <a:ext cx="4388573" cy="707886"/>
          </a:xfrm>
          <a:prstGeom prst="rect">
            <a:avLst/>
          </a:prstGeom>
          <a:noFill/>
        </p:spPr>
        <p:txBody>
          <a:bodyPr wrap="none" rtlCol="0">
            <a:spAutoFit/>
          </a:bodyPr>
          <a:lstStyle/>
          <a:p>
            <a:pPr algn="ctr"/>
            <a:r>
              <a:rPr lang="en-IN" sz="2000" b="1" i="1" u="sng" dirty="0">
                <a:latin typeface="Times New Roman" panose="02020603050405020304" pitchFamily="18" charset="0"/>
                <a:cs typeface="Times New Roman" panose="02020603050405020304" pitchFamily="18" charset="0"/>
                <a:hlinkClick r:id="rId2" action="ppaction://hlinkfile"/>
              </a:rPr>
              <a:t>Tranche – 3 (Tariff: Rs. 2.44-2.45/kWh)</a:t>
            </a:r>
            <a:endParaRPr lang="en-IN" sz="2000" b="1" i="1" u="sng" dirty="0">
              <a:latin typeface="Times New Roman" panose="02020603050405020304" pitchFamily="18" charset="0"/>
              <a:cs typeface="Times New Roman" panose="02020603050405020304" pitchFamily="18" charset="0"/>
            </a:endParaRPr>
          </a:p>
          <a:p>
            <a:pPr algn="ctr"/>
            <a:r>
              <a:rPr lang="en-IN" sz="2000" b="1" i="1" u="sng" dirty="0">
                <a:latin typeface="Times New Roman" panose="02020603050405020304" pitchFamily="18" charset="0"/>
                <a:cs typeface="Times New Roman" panose="02020603050405020304" pitchFamily="18" charset="0"/>
              </a:rPr>
              <a:t>Effective date of PPA: 24.05.2018</a:t>
            </a:r>
          </a:p>
        </p:txBody>
      </p:sp>
      <p:graphicFrame>
        <p:nvGraphicFramePr>
          <p:cNvPr id="8" name="Table 7">
            <a:extLst>
              <a:ext uri="{FF2B5EF4-FFF2-40B4-BE49-F238E27FC236}">
                <a16:creationId xmlns:a16="http://schemas.microsoft.com/office/drawing/2014/main" xmlns="" id="{8441B711-4193-88BF-172B-722440D57063}"/>
              </a:ext>
            </a:extLst>
          </p:cNvPr>
          <p:cNvGraphicFramePr>
            <a:graphicFrameLocks noGrp="1"/>
          </p:cNvGraphicFramePr>
          <p:nvPr>
            <p:extLst>
              <p:ext uri="{D42A27DB-BD31-4B8C-83A1-F6EECF244321}">
                <p14:modId xmlns:p14="http://schemas.microsoft.com/office/powerpoint/2010/main" val="1352582640"/>
              </p:ext>
            </p:extLst>
          </p:nvPr>
        </p:nvGraphicFramePr>
        <p:xfrm>
          <a:off x="473157" y="1076571"/>
          <a:ext cx="11245683" cy="4389120"/>
        </p:xfrm>
        <a:graphic>
          <a:graphicData uri="http://schemas.openxmlformats.org/drawingml/2006/table">
            <a:tbl>
              <a:tblPr firstRow="1" bandRow="1">
                <a:tableStyleId>{5C22544A-7EE6-4342-B048-85BDC9FD1C3A}</a:tableStyleId>
              </a:tblPr>
              <a:tblGrid>
                <a:gridCol w="874380">
                  <a:extLst>
                    <a:ext uri="{9D8B030D-6E8A-4147-A177-3AD203B41FA5}">
                      <a16:colId xmlns:a16="http://schemas.microsoft.com/office/drawing/2014/main" xmlns="" val="3943116801"/>
                    </a:ext>
                  </a:extLst>
                </a:gridCol>
                <a:gridCol w="4439652">
                  <a:extLst>
                    <a:ext uri="{9D8B030D-6E8A-4147-A177-3AD203B41FA5}">
                      <a16:colId xmlns:a16="http://schemas.microsoft.com/office/drawing/2014/main" xmlns="" val="35525800"/>
                    </a:ext>
                  </a:extLst>
                </a:gridCol>
                <a:gridCol w="1299411">
                  <a:extLst>
                    <a:ext uri="{9D8B030D-6E8A-4147-A177-3AD203B41FA5}">
                      <a16:colId xmlns:a16="http://schemas.microsoft.com/office/drawing/2014/main" xmlns="" val="2705512042"/>
                    </a:ext>
                  </a:extLst>
                </a:gridCol>
                <a:gridCol w="1828800">
                  <a:extLst>
                    <a:ext uri="{9D8B030D-6E8A-4147-A177-3AD203B41FA5}">
                      <a16:colId xmlns:a16="http://schemas.microsoft.com/office/drawing/2014/main" xmlns="" val="1758622682"/>
                    </a:ext>
                  </a:extLst>
                </a:gridCol>
                <a:gridCol w="2803440">
                  <a:extLst>
                    <a:ext uri="{9D8B030D-6E8A-4147-A177-3AD203B41FA5}">
                      <a16:colId xmlns:a16="http://schemas.microsoft.com/office/drawing/2014/main" xmlns="" val="2903210109"/>
                    </a:ext>
                  </a:extLst>
                </a:gridCol>
              </a:tblGrid>
              <a:tr h="894419">
                <a:tc>
                  <a:txBody>
                    <a:bodyPr/>
                    <a:lstStyle/>
                    <a:p>
                      <a:pPr algn="ctr"/>
                      <a:r>
                        <a:rPr lang="en-IN" sz="1800" dirty="0">
                          <a:latin typeface="Times New Roman" panose="02020603050405020304" pitchFamily="18" charset="0"/>
                          <a:cs typeface="Times New Roman" panose="02020603050405020304" pitchFamily="18" charset="0"/>
                        </a:rPr>
                        <a:t>Sr. No.</a:t>
                      </a:r>
                    </a:p>
                  </a:txBody>
                  <a:tcPr/>
                </a:tc>
                <a:tc>
                  <a:txBody>
                    <a:bodyPr/>
                    <a:lstStyle/>
                    <a:p>
                      <a:pPr algn="ctr"/>
                      <a:r>
                        <a:rPr lang="en-IN" sz="1800" dirty="0">
                          <a:latin typeface="Times New Roman" panose="02020603050405020304" pitchFamily="18" charset="0"/>
                          <a:cs typeface="Times New Roman" panose="02020603050405020304" pitchFamily="18" charset="0"/>
                        </a:rPr>
                        <a:t>WPD</a:t>
                      </a:r>
                    </a:p>
                  </a:txBody>
                  <a:tcPr/>
                </a:tc>
                <a:tc>
                  <a:txBody>
                    <a:bodyPr/>
                    <a:lstStyle/>
                    <a:p>
                      <a:pPr algn="ctr"/>
                      <a:r>
                        <a:rPr lang="en-IN" sz="1800" dirty="0">
                          <a:latin typeface="Times New Roman" panose="02020603050405020304" pitchFamily="18" charset="0"/>
                          <a:cs typeface="Times New Roman" panose="02020603050405020304" pitchFamily="18" charset="0"/>
                        </a:rPr>
                        <a:t>PPA Capacity </a:t>
                      </a:r>
                    </a:p>
                    <a:p>
                      <a:pPr algn="ctr"/>
                      <a:r>
                        <a:rPr lang="en-IN" sz="1800" dirty="0">
                          <a:latin typeface="Times New Roman" panose="02020603050405020304" pitchFamily="18" charset="0"/>
                          <a:cs typeface="Times New Roman" panose="02020603050405020304" pitchFamily="18" charset="0"/>
                        </a:rPr>
                        <a:t>(MW)</a:t>
                      </a:r>
                    </a:p>
                  </a:txBody>
                  <a:tcPr/>
                </a:tc>
                <a:tc>
                  <a:txBody>
                    <a:bodyPr/>
                    <a:lstStyle/>
                    <a:p>
                      <a:pPr algn="ctr"/>
                      <a:r>
                        <a:rPr lang="en-IN" sz="1800" dirty="0">
                          <a:latin typeface="Times New Roman" panose="02020603050405020304" pitchFamily="18" charset="0"/>
                          <a:cs typeface="Times New Roman" panose="02020603050405020304" pitchFamily="18" charset="0"/>
                        </a:rPr>
                        <a:t>Commissioned Capacity (MW)</a:t>
                      </a:r>
                    </a:p>
                  </a:txBody>
                  <a:tcPr/>
                </a:tc>
                <a:tc>
                  <a:txBody>
                    <a:bodyPr/>
                    <a:lstStyle/>
                    <a:p>
                      <a:pPr algn="ctr"/>
                      <a:r>
                        <a:rPr lang="en-IN" sz="1800" dirty="0">
                          <a:latin typeface="Times New Roman" panose="02020603050405020304" pitchFamily="18" charset="0"/>
                          <a:cs typeface="Times New Roman" panose="02020603050405020304" pitchFamily="18" charset="0"/>
                        </a:rPr>
                        <a:t>Remarks</a:t>
                      </a:r>
                    </a:p>
                  </a:txBody>
                  <a:tcPr/>
                </a:tc>
                <a:extLst>
                  <a:ext uri="{0D108BD9-81ED-4DB2-BD59-A6C34878D82A}">
                    <a16:rowId xmlns:a16="http://schemas.microsoft.com/office/drawing/2014/main" xmlns="" val="416379899"/>
                  </a:ext>
                </a:extLst>
              </a:tr>
              <a:tr h="626093">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1</a:t>
                      </a:r>
                    </a:p>
                  </a:txBody>
                  <a:tcPr/>
                </a:tc>
                <a:tc>
                  <a:txBody>
                    <a:bodyPr/>
                    <a:lstStyle/>
                    <a:p>
                      <a:r>
                        <a:rPr lang="en-US" sz="1800" dirty="0">
                          <a:solidFill>
                            <a:schemeClr val="tx1"/>
                          </a:solidFill>
                          <a:latin typeface="Times New Roman" panose="02020603050405020304" pitchFamily="18" charset="0"/>
                          <a:cs typeface="Times New Roman" panose="02020603050405020304" pitchFamily="18" charset="0"/>
                        </a:rPr>
                        <a:t>ReNew Wind Energy (AP2) Private Limited</a:t>
                      </a:r>
                      <a:endParaRPr lang="en-IN" sz="18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400</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300</a:t>
                      </a:r>
                    </a:p>
                  </a:txBody>
                  <a:tcPr/>
                </a:tc>
                <a:tc>
                  <a:txBody>
                    <a:bodyPr/>
                    <a:lstStyle/>
                    <a:p>
                      <a:pPr marL="0" indent="0" algn="ctr">
                        <a:buFont typeface="Arial" panose="020B0604020202020204" pitchFamily="34" charset="0"/>
                        <a:buNone/>
                      </a:pPr>
                      <a:r>
                        <a:rPr lang="en-IN" sz="1800" dirty="0">
                          <a:solidFill>
                            <a:schemeClr val="tx1"/>
                          </a:solidFill>
                          <a:latin typeface="Times New Roman" panose="02020603050405020304" pitchFamily="18" charset="0"/>
                          <a:cs typeface="Times New Roman" panose="02020603050405020304" pitchFamily="18" charset="0"/>
                        </a:rPr>
                        <a:t>Under litigation to the extent of 100 MW project capacity.</a:t>
                      </a:r>
                    </a:p>
                  </a:txBody>
                  <a:tcPr/>
                </a:tc>
                <a:extLst>
                  <a:ext uri="{0D108BD9-81ED-4DB2-BD59-A6C34878D82A}">
                    <a16:rowId xmlns:a16="http://schemas.microsoft.com/office/drawing/2014/main" xmlns="" val="2702040455"/>
                  </a:ext>
                </a:extLst>
              </a:tr>
              <a:tr h="214833">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2</a:t>
                      </a:r>
                    </a:p>
                  </a:txBody>
                  <a:tcPr/>
                </a:tc>
                <a:tc>
                  <a:txBody>
                    <a:bodyPr/>
                    <a:lstStyle/>
                    <a:p>
                      <a:r>
                        <a:rPr lang="en-US" sz="1800" dirty="0">
                          <a:solidFill>
                            <a:schemeClr val="tx1"/>
                          </a:solidFill>
                          <a:latin typeface="Times New Roman" panose="02020603050405020304" pitchFamily="18" charset="0"/>
                          <a:cs typeface="Times New Roman" panose="02020603050405020304" pitchFamily="18" charset="0"/>
                        </a:rPr>
                        <a:t>Sembcorp Green Infra Pvt Limited</a:t>
                      </a:r>
                      <a:endParaRPr lang="en-IN" sz="18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300</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300</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xmlns="" val="2346688968"/>
                  </a:ext>
                </a:extLst>
              </a:tr>
              <a:tr h="246115">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3</a:t>
                      </a:r>
                    </a:p>
                  </a:txBody>
                  <a:tcPr/>
                </a:tc>
                <a:tc>
                  <a:txBody>
                    <a:bodyPr/>
                    <a:lstStyle/>
                    <a:p>
                      <a:pPr algn="l" fontAlgn="ctr"/>
                      <a:r>
                        <a:rPr lang="en-US" sz="1800" b="0" i="0" u="none" strike="noStrike" dirty="0">
                          <a:solidFill>
                            <a:schemeClr val="tx1"/>
                          </a:solidFill>
                          <a:effectLst/>
                          <a:latin typeface="Times New Roman" panose="02020603050405020304" pitchFamily="18" charset="0"/>
                          <a:cs typeface="Times New Roman" panose="02020603050405020304" pitchFamily="18" charset="0"/>
                        </a:rPr>
                        <a:t>Inox Green Energy Services Limited</a:t>
                      </a:r>
                    </a:p>
                  </a:txBody>
                  <a:tcPr marL="6350" marR="6350" marT="6350" marB="0"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200</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0</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Under litigation</a:t>
                      </a:r>
                      <a:endParaRPr lang="en-IN" sz="12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2337326614"/>
                  </a:ext>
                </a:extLst>
              </a:tr>
              <a:tr h="307061">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4</a:t>
                      </a:r>
                    </a:p>
                  </a:txBody>
                  <a:tcPr/>
                </a:tc>
                <a:tc>
                  <a:txBody>
                    <a:bodyPr/>
                    <a:lstStyle/>
                    <a:p>
                      <a:r>
                        <a:rPr lang="en-IN" sz="1800" dirty="0">
                          <a:solidFill>
                            <a:schemeClr val="tx1"/>
                          </a:solidFill>
                          <a:latin typeface="Times New Roman" panose="02020603050405020304" pitchFamily="18" charset="0"/>
                          <a:cs typeface="Times New Roman" panose="02020603050405020304" pitchFamily="18" charset="0"/>
                        </a:rPr>
                        <a:t>Torrent Power Limited</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499.8</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0</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Under litigation</a:t>
                      </a:r>
                      <a:endParaRPr lang="en-IN" sz="12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295283902"/>
                  </a:ext>
                </a:extLst>
              </a:tr>
              <a:tr h="0">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5</a:t>
                      </a:r>
                      <a:endParaRPr lang="en-IN" dirty="0"/>
                    </a:p>
                  </a:txBody>
                  <a:tcPr/>
                </a:tc>
                <a:tc>
                  <a:txBody>
                    <a:bodyPr/>
                    <a:lstStyle/>
                    <a:p>
                      <a:r>
                        <a:rPr lang="en-IN" sz="1800">
                          <a:solidFill>
                            <a:schemeClr val="tx1"/>
                          </a:solidFill>
                          <a:latin typeface="Times New Roman" panose="02020603050405020304" pitchFamily="18" charset="0"/>
                          <a:cs typeface="Times New Roman" panose="02020603050405020304" pitchFamily="18" charset="0"/>
                        </a:rPr>
                        <a:t>Alfanar Energy Private Limited</a:t>
                      </a:r>
                      <a:endParaRPr lang="en-IN"/>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300</a:t>
                      </a:r>
                      <a:endParaRPr lang="en-IN" dirty="0"/>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300</a:t>
                      </a:r>
                      <a:endParaRPr lang="en-IN" dirty="0"/>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xmlns="" val="2978790659"/>
                  </a:ext>
                </a:extLst>
              </a:tr>
              <a:tr h="172588">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6</a:t>
                      </a:r>
                    </a:p>
                  </a:txBody>
                  <a:tcPr/>
                </a:tc>
                <a:tc>
                  <a:txBody>
                    <a:bodyPr/>
                    <a:lstStyle/>
                    <a:p>
                      <a:r>
                        <a:rPr lang="en-US" sz="1800" dirty="0">
                          <a:solidFill>
                            <a:schemeClr val="tx1"/>
                          </a:solidFill>
                          <a:latin typeface="Times New Roman" panose="02020603050405020304" pitchFamily="18" charset="0"/>
                          <a:cs typeface="Times New Roman" panose="02020603050405020304" pitchFamily="18" charset="0"/>
                        </a:rPr>
                        <a:t>Adani Green Energy (MP) Limited</a:t>
                      </a:r>
                      <a:endParaRPr lang="en-IN" sz="18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250</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0</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Under litigation</a:t>
                      </a:r>
                      <a:endParaRPr lang="en-IN" sz="12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4174883551"/>
                  </a:ext>
                </a:extLst>
              </a:tr>
              <a:tr h="172588">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7</a:t>
                      </a:r>
                    </a:p>
                  </a:txBody>
                  <a:tcPr/>
                </a:tc>
                <a:tc>
                  <a:txBody>
                    <a:bodyPr/>
                    <a:lstStyle/>
                    <a:p>
                      <a:r>
                        <a:rPr lang="en-IN" sz="1800" dirty="0">
                          <a:solidFill>
                            <a:schemeClr val="tx1"/>
                          </a:solidFill>
                          <a:latin typeface="Times New Roman" panose="02020603050405020304" pitchFamily="18" charset="0"/>
                          <a:cs typeface="Times New Roman" panose="02020603050405020304" pitchFamily="18" charset="0"/>
                        </a:rPr>
                        <a:t>Betam Wind Energy Private Limited</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50.2</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50.2</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xmlns="" val="3834773923"/>
                  </a:ext>
                </a:extLst>
              </a:tr>
              <a:tr h="172588">
                <a:tc>
                  <a:txBody>
                    <a:bodyPr/>
                    <a:lstStyle/>
                    <a:p>
                      <a:endParaRPr lang="en-IN" sz="18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IN" sz="1800" b="1" dirty="0">
                          <a:solidFill>
                            <a:schemeClr val="tx1"/>
                          </a:solidFill>
                          <a:latin typeface="Times New Roman" panose="02020603050405020304" pitchFamily="18" charset="0"/>
                          <a:cs typeface="Times New Roman" panose="02020603050405020304" pitchFamily="18" charset="0"/>
                        </a:rPr>
                        <a:t>Total</a:t>
                      </a:r>
                    </a:p>
                  </a:txBody>
                  <a:tcPr/>
                </a:tc>
                <a:tc>
                  <a:txBody>
                    <a:bodyPr/>
                    <a:lstStyle/>
                    <a:p>
                      <a:pPr algn="ctr"/>
                      <a:r>
                        <a:rPr lang="en-IN" sz="1800" b="1" dirty="0">
                          <a:solidFill>
                            <a:schemeClr val="tx1"/>
                          </a:solidFill>
                          <a:latin typeface="Times New Roman" panose="02020603050405020304" pitchFamily="18" charset="0"/>
                          <a:cs typeface="Times New Roman" panose="02020603050405020304" pitchFamily="18" charset="0"/>
                        </a:rPr>
                        <a:t>2000</a:t>
                      </a:r>
                    </a:p>
                  </a:txBody>
                  <a:tcPr/>
                </a:tc>
                <a:tc>
                  <a:txBody>
                    <a:bodyPr/>
                    <a:lstStyle/>
                    <a:p>
                      <a:pPr algn="ctr"/>
                      <a:r>
                        <a:rPr lang="en-IN" sz="1800" b="1" dirty="0">
                          <a:solidFill>
                            <a:schemeClr val="tx1"/>
                          </a:solidFill>
                          <a:latin typeface="Times New Roman" panose="02020603050405020304" pitchFamily="18" charset="0"/>
                          <a:cs typeface="Times New Roman" panose="02020603050405020304" pitchFamily="18" charset="0"/>
                        </a:rPr>
                        <a:t>950.2</a:t>
                      </a:r>
                    </a:p>
                  </a:txBody>
                  <a:tcPr/>
                </a:tc>
                <a:tc>
                  <a:txBody>
                    <a:bodyPr/>
                    <a:lstStyle/>
                    <a:p>
                      <a:endParaRPr lang="en-IN" sz="18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314803005"/>
                  </a:ext>
                </a:extLst>
              </a:tr>
            </a:tbl>
          </a:graphicData>
        </a:graphic>
      </p:graphicFrame>
      <p:sp>
        <p:nvSpPr>
          <p:cNvPr id="3" name="TextBox 2">
            <a:extLst>
              <a:ext uri="{FF2B5EF4-FFF2-40B4-BE49-F238E27FC236}">
                <a16:creationId xmlns:a16="http://schemas.microsoft.com/office/drawing/2014/main" xmlns="" id="{DF2AF25A-1814-F19A-3260-D084E919DED5}"/>
              </a:ext>
            </a:extLst>
          </p:cNvPr>
          <p:cNvSpPr txBox="1"/>
          <p:nvPr/>
        </p:nvSpPr>
        <p:spPr>
          <a:xfrm>
            <a:off x="8602133" y="6172200"/>
            <a:ext cx="1261534" cy="369332"/>
          </a:xfrm>
          <a:prstGeom prst="rect">
            <a:avLst/>
          </a:prstGeom>
          <a:noFill/>
        </p:spPr>
        <p:txBody>
          <a:bodyPr wrap="square" rtlCol="0">
            <a:spAutoFit/>
          </a:bodyPr>
          <a:lstStyle/>
          <a:p>
            <a:r>
              <a:rPr lang="en-US" dirty="0">
                <a:hlinkClick r:id="rId3" action="ppaction://hlinksldjump"/>
              </a:rPr>
              <a:t>Back</a:t>
            </a:r>
            <a:endParaRPr lang="en-IN" dirty="0"/>
          </a:p>
        </p:txBody>
      </p:sp>
    </p:spTree>
    <p:extLst>
      <p:ext uri="{BB962C8B-B14F-4D97-AF65-F5344CB8AC3E}">
        <p14:creationId xmlns:p14="http://schemas.microsoft.com/office/powerpoint/2010/main" val="2291557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901712" y="202733"/>
            <a:ext cx="4388573" cy="707886"/>
          </a:xfrm>
          <a:prstGeom prst="rect">
            <a:avLst/>
          </a:prstGeom>
          <a:noFill/>
        </p:spPr>
        <p:txBody>
          <a:bodyPr wrap="none" rtlCol="0">
            <a:spAutoFit/>
          </a:bodyPr>
          <a:lstStyle/>
          <a:p>
            <a:pPr algn="ctr"/>
            <a:r>
              <a:rPr lang="en-IN" sz="2000" b="1" i="1" u="sng" dirty="0">
                <a:latin typeface="Times New Roman" panose="02020603050405020304" pitchFamily="18" charset="0"/>
                <a:cs typeface="Times New Roman" panose="02020603050405020304" pitchFamily="18" charset="0"/>
                <a:hlinkClick r:id="rId2" action="ppaction://hlinkfile"/>
              </a:rPr>
              <a:t>Tranche – 4 (Tariff: </a:t>
            </a:r>
            <a:r>
              <a:rPr lang="en-IN" sz="2000" b="1" i="1" u="sng" dirty="0" err="1">
                <a:latin typeface="Times New Roman" panose="02020603050405020304" pitchFamily="18" charset="0"/>
                <a:cs typeface="Times New Roman" panose="02020603050405020304" pitchFamily="18" charset="0"/>
                <a:hlinkClick r:id="rId2" action="ppaction://hlinkfile"/>
              </a:rPr>
              <a:t>Rs</a:t>
            </a:r>
            <a:r>
              <a:rPr lang="en-IN" sz="2000" b="1" i="1" u="sng" dirty="0">
                <a:latin typeface="Times New Roman" panose="02020603050405020304" pitchFamily="18" charset="0"/>
                <a:cs typeface="Times New Roman" panose="02020603050405020304" pitchFamily="18" charset="0"/>
                <a:hlinkClick r:id="rId2" action="ppaction://hlinkfile"/>
              </a:rPr>
              <a:t>. 2.51-2.52/kWh)</a:t>
            </a:r>
            <a:endParaRPr lang="en-IN" sz="2000" b="1" i="1" u="sng" dirty="0">
              <a:latin typeface="Times New Roman" panose="02020603050405020304" pitchFamily="18" charset="0"/>
              <a:cs typeface="Times New Roman" panose="02020603050405020304" pitchFamily="18" charset="0"/>
            </a:endParaRPr>
          </a:p>
          <a:p>
            <a:pPr algn="ctr"/>
            <a:r>
              <a:rPr lang="en-IN" sz="2000" b="1" i="1" u="sng" dirty="0">
                <a:latin typeface="Times New Roman" panose="02020603050405020304" pitchFamily="18" charset="0"/>
                <a:cs typeface="Times New Roman" panose="02020603050405020304" pitchFamily="18" charset="0"/>
              </a:rPr>
              <a:t>Effective date of PPA: 30.08.2018</a:t>
            </a:r>
          </a:p>
        </p:txBody>
      </p:sp>
      <p:graphicFrame>
        <p:nvGraphicFramePr>
          <p:cNvPr id="9" name="Table 8">
            <a:extLst>
              <a:ext uri="{FF2B5EF4-FFF2-40B4-BE49-F238E27FC236}">
                <a16:creationId xmlns:a16="http://schemas.microsoft.com/office/drawing/2014/main" xmlns="" id="{AE987960-2659-D8C3-FC43-0952083AE519}"/>
              </a:ext>
            </a:extLst>
          </p:cNvPr>
          <p:cNvGraphicFramePr>
            <a:graphicFrameLocks noGrp="1"/>
          </p:cNvGraphicFramePr>
          <p:nvPr>
            <p:extLst>
              <p:ext uri="{D42A27DB-BD31-4B8C-83A1-F6EECF244321}">
                <p14:modId xmlns:p14="http://schemas.microsoft.com/office/powerpoint/2010/main" val="429301373"/>
              </p:ext>
            </p:extLst>
          </p:nvPr>
        </p:nvGraphicFramePr>
        <p:xfrm>
          <a:off x="455594" y="910619"/>
          <a:ext cx="11280807" cy="5548715"/>
        </p:xfrm>
        <a:graphic>
          <a:graphicData uri="http://schemas.openxmlformats.org/drawingml/2006/table">
            <a:tbl>
              <a:tblPr firstRow="1" bandRow="1">
                <a:tableStyleId>{5C22544A-7EE6-4342-B048-85BDC9FD1C3A}</a:tableStyleId>
              </a:tblPr>
              <a:tblGrid>
                <a:gridCol w="869592">
                  <a:extLst>
                    <a:ext uri="{9D8B030D-6E8A-4147-A177-3AD203B41FA5}">
                      <a16:colId xmlns:a16="http://schemas.microsoft.com/office/drawing/2014/main" xmlns="" val="4064482732"/>
                    </a:ext>
                  </a:extLst>
                </a:gridCol>
                <a:gridCol w="4690603">
                  <a:extLst>
                    <a:ext uri="{9D8B030D-6E8A-4147-A177-3AD203B41FA5}">
                      <a16:colId xmlns:a16="http://schemas.microsoft.com/office/drawing/2014/main" xmlns="" val="320820394"/>
                    </a:ext>
                  </a:extLst>
                </a:gridCol>
                <a:gridCol w="1287379">
                  <a:extLst>
                    <a:ext uri="{9D8B030D-6E8A-4147-A177-3AD203B41FA5}">
                      <a16:colId xmlns:a16="http://schemas.microsoft.com/office/drawing/2014/main" xmlns="" val="1105387179"/>
                    </a:ext>
                  </a:extLst>
                </a:gridCol>
                <a:gridCol w="1744579">
                  <a:extLst>
                    <a:ext uri="{9D8B030D-6E8A-4147-A177-3AD203B41FA5}">
                      <a16:colId xmlns:a16="http://schemas.microsoft.com/office/drawing/2014/main" xmlns="" val="1761692143"/>
                    </a:ext>
                  </a:extLst>
                </a:gridCol>
                <a:gridCol w="2688654">
                  <a:extLst>
                    <a:ext uri="{9D8B030D-6E8A-4147-A177-3AD203B41FA5}">
                      <a16:colId xmlns:a16="http://schemas.microsoft.com/office/drawing/2014/main" xmlns="" val="1177015039"/>
                    </a:ext>
                  </a:extLst>
                </a:gridCol>
              </a:tblGrid>
              <a:tr h="1159595">
                <a:tc>
                  <a:txBody>
                    <a:bodyPr/>
                    <a:lstStyle/>
                    <a:p>
                      <a:pPr algn="ctr"/>
                      <a:r>
                        <a:rPr lang="en-IN" sz="1800" dirty="0">
                          <a:latin typeface="Times New Roman" panose="02020603050405020304" pitchFamily="18" charset="0"/>
                          <a:cs typeface="Times New Roman" panose="02020603050405020304" pitchFamily="18" charset="0"/>
                        </a:rPr>
                        <a:t>Sr. No.</a:t>
                      </a:r>
                    </a:p>
                  </a:txBody>
                  <a:tcPr/>
                </a:tc>
                <a:tc>
                  <a:txBody>
                    <a:bodyPr/>
                    <a:lstStyle/>
                    <a:p>
                      <a:pPr algn="ctr"/>
                      <a:r>
                        <a:rPr lang="en-IN" sz="1800" dirty="0">
                          <a:latin typeface="Times New Roman" panose="02020603050405020304" pitchFamily="18" charset="0"/>
                          <a:cs typeface="Times New Roman" panose="02020603050405020304" pitchFamily="18" charset="0"/>
                        </a:rPr>
                        <a:t>WPD</a:t>
                      </a:r>
                    </a:p>
                  </a:txBody>
                  <a:tcPr/>
                </a:tc>
                <a:tc>
                  <a:txBody>
                    <a:bodyPr/>
                    <a:lstStyle/>
                    <a:p>
                      <a:pPr algn="ctr"/>
                      <a:r>
                        <a:rPr lang="en-IN" sz="1800" dirty="0">
                          <a:latin typeface="Times New Roman" panose="02020603050405020304" pitchFamily="18" charset="0"/>
                          <a:cs typeface="Times New Roman" panose="02020603050405020304" pitchFamily="18" charset="0"/>
                        </a:rPr>
                        <a:t>PPA Capacity </a:t>
                      </a:r>
                    </a:p>
                    <a:p>
                      <a:pPr algn="ctr"/>
                      <a:r>
                        <a:rPr lang="en-IN" sz="1800" dirty="0">
                          <a:latin typeface="Times New Roman" panose="02020603050405020304" pitchFamily="18" charset="0"/>
                          <a:cs typeface="Times New Roman" panose="02020603050405020304" pitchFamily="18" charset="0"/>
                        </a:rPr>
                        <a:t>(MW)</a:t>
                      </a:r>
                    </a:p>
                  </a:txBody>
                  <a:tcPr/>
                </a:tc>
                <a:tc>
                  <a:txBody>
                    <a:bodyPr/>
                    <a:lstStyle/>
                    <a:p>
                      <a:pPr algn="ctr"/>
                      <a:r>
                        <a:rPr lang="en-IN" sz="1800" dirty="0">
                          <a:latin typeface="Times New Roman" panose="02020603050405020304" pitchFamily="18" charset="0"/>
                          <a:cs typeface="Times New Roman" panose="02020603050405020304" pitchFamily="18" charset="0"/>
                        </a:rPr>
                        <a:t>Commissioned Capacity</a:t>
                      </a:r>
                    </a:p>
                    <a:p>
                      <a:pPr algn="ctr"/>
                      <a:r>
                        <a:rPr lang="en-IN" sz="1800" dirty="0">
                          <a:latin typeface="Times New Roman" panose="02020603050405020304" pitchFamily="18" charset="0"/>
                          <a:cs typeface="Times New Roman" panose="02020603050405020304" pitchFamily="18" charset="0"/>
                        </a:rPr>
                        <a:t>(MW)</a:t>
                      </a:r>
                    </a:p>
                  </a:txBody>
                  <a:tcPr/>
                </a:tc>
                <a:tc>
                  <a:txBody>
                    <a:bodyPr/>
                    <a:lstStyle/>
                    <a:p>
                      <a:pPr algn="ctr"/>
                      <a:r>
                        <a:rPr lang="en-IN" sz="1800" dirty="0">
                          <a:latin typeface="Times New Roman" panose="02020603050405020304" pitchFamily="18" charset="0"/>
                          <a:cs typeface="Times New Roman" panose="02020603050405020304" pitchFamily="18" charset="0"/>
                        </a:rPr>
                        <a:t>Remarks</a:t>
                      </a:r>
                    </a:p>
                  </a:txBody>
                  <a:tcPr/>
                </a:tc>
                <a:extLst>
                  <a:ext uri="{0D108BD9-81ED-4DB2-BD59-A6C34878D82A}">
                    <a16:rowId xmlns:a16="http://schemas.microsoft.com/office/drawing/2014/main" xmlns="" val="2851679557"/>
                  </a:ext>
                </a:extLst>
              </a:tr>
              <a:tr h="166639">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1</a:t>
                      </a:r>
                    </a:p>
                  </a:txBody>
                  <a:tcPr/>
                </a:tc>
                <a:tc>
                  <a:txBody>
                    <a:bodyPr/>
                    <a:lstStyle/>
                    <a:p>
                      <a:r>
                        <a:rPr lang="en-US" sz="1800" dirty="0">
                          <a:solidFill>
                            <a:schemeClr val="tx1"/>
                          </a:solidFill>
                          <a:latin typeface="Times New Roman" panose="02020603050405020304" pitchFamily="18" charset="0"/>
                          <a:cs typeface="Times New Roman" panose="02020603050405020304" pitchFamily="18" charset="0"/>
                        </a:rPr>
                        <a:t>Continuum Power Trading (TN) Private Limited</a:t>
                      </a:r>
                      <a:endParaRPr lang="en-IN" sz="18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250</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88</a:t>
                      </a:r>
                    </a:p>
                  </a:txBody>
                  <a:tcPr/>
                </a:tc>
                <a:tc>
                  <a:txBody>
                    <a:bodyPr/>
                    <a:lstStyle/>
                    <a:p>
                      <a:pPr marL="0" indent="0">
                        <a:buFont typeface="Arial" panose="020B0604020202020204" pitchFamily="34" charset="0"/>
                        <a:buNone/>
                      </a:pPr>
                      <a:r>
                        <a:rPr lang="en-IN" sz="1800" dirty="0">
                          <a:solidFill>
                            <a:schemeClr val="tx1"/>
                          </a:solidFill>
                          <a:latin typeface="Times New Roman" panose="02020603050405020304" pitchFamily="18" charset="0"/>
                          <a:cs typeface="Times New Roman" panose="02020603050405020304" pitchFamily="18" charset="0"/>
                        </a:rPr>
                        <a:t>Under litigation to the extent of 126 MW.</a:t>
                      </a:r>
                    </a:p>
                    <a:p>
                      <a:pPr marL="0" indent="0">
                        <a:buFont typeface="Arial" panose="020B0604020202020204" pitchFamily="34" charset="0"/>
                        <a:buNone/>
                      </a:pPr>
                      <a:r>
                        <a:rPr lang="en-IN" sz="1800" dirty="0">
                          <a:solidFill>
                            <a:schemeClr val="tx1"/>
                          </a:solidFill>
                          <a:latin typeface="Times New Roman" panose="02020603050405020304" pitchFamily="18" charset="0"/>
                          <a:cs typeface="Times New Roman" panose="02020603050405020304" pitchFamily="18" charset="0"/>
                        </a:rPr>
                        <a:t>124 MW stands cancelled.</a:t>
                      </a:r>
                    </a:p>
                  </a:txBody>
                  <a:tcPr/>
                </a:tc>
                <a:extLst>
                  <a:ext uri="{0D108BD9-81ED-4DB2-BD59-A6C34878D82A}">
                    <a16:rowId xmlns:a16="http://schemas.microsoft.com/office/drawing/2014/main" xmlns="" val="41473822"/>
                  </a:ext>
                </a:extLst>
              </a:tr>
              <a:tr h="0">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2</a:t>
                      </a:r>
                    </a:p>
                  </a:txBody>
                  <a:tcPr/>
                </a:tc>
                <a:tc>
                  <a:txBody>
                    <a:bodyPr/>
                    <a:lstStyle/>
                    <a:p>
                      <a:r>
                        <a:rPr lang="en-IN" sz="1800" dirty="0">
                          <a:solidFill>
                            <a:schemeClr val="tx1"/>
                          </a:solidFill>
                          <a:latin typeface="Times New Roman" panose="02020603050405020304" pitchFamily="18" charset="0"/>
                          <a:cs typeface="Times New Roman" panose="02020603050405020304" pitchFamily="18" charset="0"/>
                        </a:rPr>
                        <a:t>Sprng Renewable Energy Private Limited</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300</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300</a:t>
                      </a:r>
                    </a:p>
                  </a:txBody>
                  <a:tcPr/>
                </a:tc>
                <a:tc>
                  <a:txBody>
                    <a:bodyPr/>
                    <a:lstStyle/>
                    <a:p>
                      <a:pPr marL="0" indent="0">
                        <a:buFont typeface="Arial" panose="020B0604020202020204" pitchFamily="34" charset="0"/>
                        <a:buNone/>
                      </a:pPr>
                      <a:endParaRPr lang="en-IN" sz="18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2987842036"/>
                  </a:ext>
                </a:extLst>
              </a:tr>
              <a:tr h="0">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3</a:t>
                      </a:r>
                    </a:p>
                  </a:txBody>
                  <a:tcPr anchor="ctr"/>
                </a:tc>
                <a:tc>
                  <a:txBody>
                    <a:bodyPr/>
                    <a:lstStyle/>
                    <a:p>
                      <a:pPr algn="l" fontAlgn="ctr"/>
                      <a:r>
                        <a:rPr lang="en-US" sz="1800" b="0" i="0" u="none" strike="noStrike" dirty="0">
                          <a:solidFill>
                            <a:schemeClr val="tx1"/>
                          </a:solidFill>
                          <a:effectLst/>
                          <a:latin typeface="Times New Roman" panose="02020603050405020304" pitchFamily="18" charset="0"/>
                          <a:cs typeface="Times New Roman" panose="02020603050405020304" pitchFamily="18" charset="0"/>
                        </a:rPr>
                        <a:t>Avikiran Solar India </a:t>
                      </a:r>
                      <a:r>
                        <a:rPr lang="en-US" sz="1800" dirty="0">
                          <a:solidFill>
                            <a:schemeClr val="tx1"/>
                          </a:solidFill>
                          <a:latin typeface="Times New Roman" panose="02020603050405020304" pitchFamily="18" charset="0"/>
                          <a:cs typeface="Times New Roman" panose="02020603050405020304" pitchFamily="18" charset="0"/>
                        </a:rPr>
                        <a:t>Private</a:t>
                      </a:r>
                      <a:r>
                        <a:rPr lang="en-US" sz="1800" b="0" i="0" u="none" strike="noStrike" dirty="0">
                          <a:solidFill>
                            <a:schemeClr val="tx1"/>
                          </a:solidFill>
                          <a:effectLst/>
                          <a:latin typeface="Times New Roman" panose="02020603050405020304" pitchFamily="18" charset="0"/>
                          <a:cs typeface="Times New Roman" panose="02020603050405020304" pitchFamily="18" charset="0"/>
                        </a:rPr>
                        <a:t> </a:t>
                      </a:r>
                      <a:r>
                        <a:rPr lang="en-US" sz="1800" dirty="0">
                          <a:solidFill>
                            <a:schemeClr val="tx1"/>
                          </a:solidFill>
                          <a:latin typeface="Times New Roman" panose="02020603050405020304" pitchFamily="18" charset="0"/>
                          <a:cs typeface="Times New Roman" panose="02020603050405020304" pitchFamily="18" charset="0"/>
                        </a:rPr>
                        <a:t>Limited</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285</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165.9</a:t>
                      </a:r>
                    </a:p>
                  </a:txBody>
                  <a:tcPr/>
                </a:tc>
                <a:tc>
                  <a:txBody>
                    <a:bodyPr/>
                    <a:lstStyle/>
                    <a:p>
                      <a:pPr marL="0" indent="0">
                        <a:buFont typeface="Arial" panose="020B0604020202020204" pitchFamily="34" charset="0"/>
                        <a:buNone/>
                      </a:pPr>
                      <a:r>
                        <a:rPr lang="en-IN" sz="1800" dirty="0">
                          <a:solidFill>
                            <a:schemeClr val="tx1"/>
                          </a:solidFill>
                          <a:latin typeface="Times New Roman" panose="02020603050405020304" pitchFamily="18" charset="0"/>
                          <a:cs typeface="Times New Roman" panose="02020603050405020304" pitchFamily="18" charset="0"/>
                        </a:rPr>
                        <a:t>Under dispute to the extent of 2.1 MW.</a:t>
                      </a:r>
                    </a:p>
                    <a:p>
                      <a:pPr marL="0" indent="0">
                        <a:buFont typeface="Arial" panose="020B0604020202020204" pitchFamily="34" charset="0"/>
                        <a:buNone/>
                      </a:pPr>
                      <a:r>
                        <a:rPr lang="en-IN" sz="1800" dirty="0">
                          <a:solidFill>
                            <a:schemeClr val="tx1"/>
                          </a:solidFill>
                          <a:latin typeface="Times New Roman" panose="02020603050405020304" pitchFamily="18" charset="0"/>
                          <a:cs typeface="Times New Roman" panose="02020603050405020304" pitchFamily="18" charset="0"/>
                        </a:rPr>
                        <a:t>117 MW stands cancelled.</a:t>
                      </a:r>
                    </a:p>
                  </a:txBody>
                  <a:tcPr/>
                </a:tc>
                <a:extLst>
                  <a:ext uri="{0D108BD9-81ED-4DB2-BD59-A6C34878D82A}">
                    <a16:rowId xmlns:a16="http://schemas.microsoft.com/office/drawing/2014/main" xmlns="" val="2848025075"/>
                  </a:ext>
                </a:extLst>
              </a:tr>
              <a:tr h="0">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4</a:t>
                      </a:r>
                    </a:p>
                  </a:txBody>
                  <a:tcPr/>
                </a:tc>
                <a:tc>
                  <a:txBody>
                    <a:bodyPr/>
                    <a:lstStyle/>
                    <a:p>
                      <a:r>
                        <a:rPr lang="en-IN" sz="1800" dirty="0">
                          <a:solidFill>
                            <a:schemeClr val="tx1"/>
                          </a:solidFill>
                          <a:latin typeface="Times New Roman" panose="02020603050405020304" pitchFamily="18" charset="0"/>
                          <a:cs typeface="Times New Roman" panose="02020603050405020304" pitchFamily="18" charset="0"/>
                        </a:rPr>
                        <a:t>Vivid Solaire Energy </a:t>
                      </a:r>
                      <a:r>
                        <a:rPr lang="en-US" sz="1800" dirty="0">
                          <a:solidFill>
                            <a:schemeClr val="tx1"/>
                          </a:solidFill>
                          <a:latin typeface="Times New Roman" panose="02020603050405020304" pitchFamily="18" charset="0"/>
                          <a:cs typeface="Times New Roman" panose="02020603050405020304" pitchFamily="18" charset="0"/>
                        </a:rPr>
                        <a:t>Private</a:t>
                      </a:r>
                      <a:r>
                        <a:rPr lang="en-IN" sz="1800" dirty="0">
                          <a:solidFill>
                            <a:schemeClr val="tx1"/>
                          </a:solidFill>
                          <a:latin typeface="Times New Roman" panose="02020603050405020304" pitchFamily="18" charset="0"/>
                          <a:cs typeface="Times New Roman" panose="02020603050405020304" pitchFamily="18" charset="0"/>
                        </a:rPr>
                        <a:t> </a:t>
                      </a:r>
                      <a:r>
                        <a:rPr lang="en-US" sz="1800" dirty="0">
                          <a:solidFill>
                            <a:schemeClr val="tx1"/>
                          </a:solidFill>
                          <a:latin typeface="Times New Roman" panose="02020603050405020304" pitchFamily="18" charset="0"/>
                          <a:cs typeface="Times New Roman" panose="02020603050405020304" pitchFamily="18" charset="0"/>
                        </a:rPr>
                        <a:t>Limited</a:t>
                      </a:r>
                      <a:endParaRPr lang="en-IN" sz="18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200</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168</a:t>
                      </a:r>
                    </a:p>
                  </a:txBody>
                  <a:tcPr/>
                </a:tc>
                <a:tc>
                  <a:txBody>
                    <a:bodyPr/>
                    <a:lstStyle/>
                    <a:p>
                      <a:pPr marL="0" indent="0">
                        <a:buFont typeface="Arial" panose="020B0604020202020204" pitchFamily="34" charset="0"/>
                        <a:buNone/>
                      </a:pPr>
                      <a:r>
                        <a:rPr lang="en-IN" sz="1800" dirty="0">
                          <a:solidFill>
                            <a:schemeClr val="tx1"/>
                          </a:solidFill>
                          <a:latin typeface="Times New Roman" panose="02020603050405020304" pitchFamily="18" charset="0"/>
                          <a:cs typeface="Times New Roman" panose="02020603050405020304" pitchFamily="18" charset="0"/>
                        </a:rPr>
                        <a:t>32 MW stands cancelled.</a:t>
                      </a:r>
                    </a:p>
                  </a:txBody>
                  <a:tcPr/>
                </a:tc>
                <a:extLst>
                  <a:ext uri="{0D108BD9-81ED-4DB2-BD59-A6C34878D82A}">
                    <a16:rowId xmlns:a16="http://schemas.microsoft.com/office/drawing/2014/main" xmlns="" val="1204529395"/>
                  </a:ext>
                </a:extLst>
              </a:tr>
              <a:tr h="219577">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5</a:t>
                      </a:r>
                    </a:p>
                  </a:txBody>
                  <a:tcPr/>
                </a:tc>
                <a:tc>
                  <a:txBody>
                    <a:bodyPr/>
                    <a:lstStyle/>
                    <a:p>
                      <a:pPr algn="l" fontAlgn="ctr"/>
                      <a:r>
                        <a:rPr lang="en-US" sz="1800" b="0" i="0" u="none" strike="noStrike" dirty="0">
                          <a:solidFill>
                            <a:schemeClr val="tx1"/>
                          </a:solidFill>
                          <a:effectLst/>
                          <a:latin typeface="Times New Roman" panose="02020603050405020304" pitchFamily="18" charset="0"/>
                          <a:cs typeface="Times New Roman" panose="02020603050405020304" pitchFamily="18" charset="0"/>
                        </a:rPr>
                        <a:t>Inox Green Energy Services Limited</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100</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0</a:t>
                      </a:r>
                    </a:p>
                  </a:txBody>
                  <a:tcPr/>
                </a:tc>
                <a:tc>
                  <a:txBody>
                    <a:bodyPr/>
                    <a:lstStyle/>
                    <a:p>
                      <a:pPr marL="0" indent="0">
                        <a:buFont typeface="Arial" panose="020B0604020202020204" pitchFamily="34" charset="0"/>
                        <a:buNone/>
                      </a:pPr>
                      <a:r>
                        <a:rPr lang="en-IN" sz="1800" dirty="0">
                          <a:solidFill>
                            <a:schemeClr val="tx1"/>
                          </a:solidFill>
                          <a:latin typeface="Times New Roman" panose="02020603050405020304" pitchFamily="18" charset="0"/>
                          <a:cs typeface="Times New Roman" panose="02020603050405020304" pitchFamily="18" charset="0"/>
                        </a:rPr>
                        <a:t>Under litigation</a:t>
                      </a:r>
                    </a:p>
                  </a:txBody>
                  <a:tcPr/>
                </a:tc>
                <a:extLst>
                  <a:ext uri="{0D108BD9-81ED-4DB2-BD59-A6C34878D82A}">
                    <a16:rowId xmlns:a16="http://schemas.microsoft.com/office/drawing/2014/main" xmlns="" val="2295815121"/>
                  </a:ext>
                </a:extLst>
              </a:tr>
              <a:tr h="0">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6</a:t>
                      </a:r>
                    </a:p>
                  </a:txBody>
                  <a:tcPr/>
                </a:tc>
                <a:tc>
                  <a:txBody>
                    <a:bodyPr/>
                    <a:lstStyle/>
                    <a:p>
                      <a:r>
                        <a:rPr lang="en-US" sz="1800" dirty="0">
                          <a:solidFill>
                            <a:schemeClr val="tx1"/>
                          </a:solidFill>
                          <a:latin typeface="Times New Roman" panose="02020603050405020304" pitchFamily="18" charset="0"/>
                          <a:cs typeface="Times New Roman" panose="02020603050405020304" pitchFamily="18" charset="0"/>
                        </a:rPr>
                        <a:t>Adani Wind Energy Kutchh Two Limited</a:t>
                      </a:r>
                      <a:endParaRPr lang="en-IN" sz="18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300</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800" dirty="0">
                          <a:solidFill>
                            <a:schemeClr val="tx1"/>
                          </a:solidFill>
                          <a:latin typeface="Times New Roman" panose="02020603050405020304" pitchFamily="18" charset="0"/>
                          <a:cs typeface="Times New Roman" panose="02020603050405020304" pitchFamily="18" charset="0"/>
                        </a:rPr>
                        <a:t>Project stands cancelled.</a:t>
                      </a:r>
                    </a:p>
                  </a:txBody>
                  <a:tcPr/>
                </a:tc>
                <a:extLst>
                  <a:ext uri="{0D108BD9-81ED-4DB2-BD59-A6C34878D82A}">
                    <a16:rowId xmlns:a16="http://schemas.microsoft.com/office/drawing/2014/main" xmlns="" val="3687927913"/>
                  </a:ext>
                </a:extLst>
              </a:tr>
              <a:tr h="0">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7</a:t>
                      </a:r>
                    </a:p>
                  </a:txBody>
                  <a:tcPr/>
                </a:tc>
                <a:tc>
                  <a:txBody>
                    <a:bodyPr/>
                    <a:lstStyle/>
                    <a:p>
                      <a:r>
                        <a:rPr lang="en-IN" sz="1800" dirty="0">
                          <a:solidFill>
                            <a:schemeClr val="tx1"/>
                          </a:solidFill>
                          <a:latin typeface="Times New Roman" panose="02020603050405020304" pitchFamily="18" charset="0"/>
                          <a:cs typeface="Times New Roman" panose="02020603050405020304" pitchFamily="18" charset="0"/>
                        </a:rPr>
                        <a:t>Mytrah Vayu (Brahmaputra) </a:t>
                      </a:r>
                      <a:r>
                        <a:rPr lang="en-US" sz="1800" dirty="0">
                          <a:solidFill>
                            <a:schemeClr val="tx1"/>
                          </a:solidFill>
                          <a:latin typeface="Times New Roman" panose="02020603050405020304" pitchFamily="18" charset="0"/>
                          <a:cs typeface="Times New Roman" panose="02020603050405020304" pitchFamily="18" charset="0"/>
                        </a:rPr>
                        <a:t>Private</a:t>
                      </a:r>
                      <a:r>
                        <a:rPr lang="en-IN" sz="1800" dirty="0">
                          <a:solidFill>
                            <a:schemeClr val="tx1"/>
                          </a:solidFill>
                          <a:latin typeface="Times New Roman" panose="02020603050405020304" pitchFamily="18" charset="0"/>
                          <a:cs typeface="Times New Roman" panose="02020603050405020304" pitchFamily="18" charset="0"/>
                        </a:rPr>
                        <a:t> </a:t>
                      </a:r>
                      <a:r>
                        <a:rPr lang="en-US" sz="1800" dirty="0">
                          <a:solidFill>
                            <a:schemeClr val="tx1"/>
                          </a:solidFill>
                          <a:latin typeface="Times New Roman" panose="02020603050405020304" pitchFamily="18" charset="0"/>
                          <a:cs typeface="Times New Roman" panose="02020603050405020304" pitchFamily="18" charset="0"/>
                        </a:rPr>
                        <a:t>Limited</a:t>
                      </a:r>
                      <a:endParaRPr lang="en-IN" sz="18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300</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Under litigation</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xmlns="" val="1415455846"/>
                  </a:ext>
                </a:extLst>
              </a:tr>
              <a:tr h="0">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8</a:t>
                      </a:r>
                    </a:p>
                  </a:txBody>
                  <a:tcPr/>
                </a:tc>
                <a:tc>
                  <a:txBody>
                    <a:bodyPr/>
                    <a:lstStyle/>
                    <a:p>
                      <a:r>
                        <a:rPr lang="en-US" sz="1800" dirty="0">
                          <a:solidFill>
                            <a:schemeClr val="tx1"/>
                          </a:solidFill>
                          <a:latin typeface="Times New Roman" panose="02020603050405020304" pitchFamily="18" charset="0"/>
                          <a:cs typeface="Times New Roman" panose="02020603050405020304" pitchFamily="18" charset="0"/>
                        </a:rPr>
                        <a:t>ReNew Wind Energy (TN) Private Limited</a:t>
                      </a:r>
                      <a:endParaRPr lang="en-IN" sz="18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265</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Under litigation</a:t>
                      </a:r>
                    </a:p>
                  </a:txBody>
                  <a:tcPr/>
                </a:tc>
                <a:extLst>
                  <a:ext uri="{0D108BD9-81ED-4DB2-BD59-A6C34878D82A}">
                    <a16:rowId xmlns:a16="http://schemas.microsoft.com/office/drawing/2014/main" xmlns="" val="2133760415"/>
                  </a:ext>
                </a:extLst>
              </a:tr>
              <a:tr h="0">
                <a:tc>
                  <a:txBody>
                    <a:bodyPr/>
                    <a:lstStyle/>
                    <a:p>
                      <a:endParaRPr lang="en-IN" sz="18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IN" sz="1800" b="1" dirty="0">
                          <a:solidFill>
                            <a:schemeClr val="tx1"/>
                          </a:solidFill>
                          <a:latin typeface="Times New Roman" panose="02020603050405020304" pitchFamily="18" charset="0"/>
                          <a:cs typeface="Times New Roman" panose="02020603050405020304" pitchFamily="18" charset="0"/>
                        </a:rPr>
                        <a:t>Total</a:t>
                      </a:r>
                    </a:p>
                  </a:txBody>
                  <a:tcPr/>
                </a:tc>
                <a:tc>
                  <a:txBody>
                    <a:bodyPr/>
                    <a:lstStyle/>
                    <a:p>
                      <a:pPr algn="ctr"/>
                      <a:r>
                        <a:rPr lang="en-IN" sz="1800" b="1" dirty="0">
                          <a:solidFill>
                            <a:schemeClr val="tx1"/>
                          </a:solidFill>
                          <a:latin typeface="Times New Roman" panose="02020603050405020304" pitchFamily="18" charset="0"/>
                          <a:cs typeface="Times New Roman" panose="02020603050405020304" pitchFamily="18" charset="0"/>
                        </a:rPr>
                        <a:t>2000</a:t>
                      </a:r>
                    </a:p>
                  </a:txBody>
                  <a:tcPr/>
                </a:tc>
                <a:tc>
                  <a:txBody>
                    <a:bodyPr/>
                    <a:lstStyle/>
                    <a:p>
                      <a:pPr algn="ctr"/>
                      <a:r>
                        <a:rPr lang="en-IN" sz="1800" b="1" dirty="0">
                          <a:solidFill>
                            <a:schemeClr val="tx1"/>
                          </a:solidFill>
                          <a:latin typeface="Times New Roman" panose="02020603050405020304" pitchFamily="18" charset="0"/>
                          <a:cs typeface="Times New Roman" panose="02020603050405020304" pitchFamily="18" charset="0"/>
                        </a:rPr>
                        <a:t>721.9</a:t>
                      </a:r>
                    </a:p>
                  </a:txBody>
                  <a:tcPr/>
                </a:tc>
                <a:tc>
                  <a:txBody>
                    <a:bodyPr/>
                    <a:lstStyle/>
                    <a:p>
                      <a:endParaRPr lang="en-IN" sz="18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906815686"/>
                  </a:ext>
                </a:extLst>
              </a:tr>
            </a:tbl>
          </a:graphicData>
        </a:graphic>
      </p:graphicFrame>
      <p:sp>
        <p:nvSpPr>
          <p:cNvPr id="3" name="TextBox 2">
            <a:extLst>
              <a:ext uri="{FF2B5EF4-FFF2-40B4-BE49-F238E27FC236}">
                <a16:creationId xmlns:a16="http://schemas.microsoft.com/office/drawing/2014/main" xmlns="" id="{56571E0B-AA9C-6935-4F95-B998DD4BD224}"/>
              </a:ext>
            </a:extLst>
          </p:cNvPr>
          <p:cNvSpPr txBox="1"/>
          <p:nvPr/>
        </p:nvSpPr>
        <p:spPr>
          <a:xfrm>
            <a:off x="9637556" y="6488668"/>
            <a:ext cx="1261534" cy="369332"/>
          </a:xfrm>
          <a:prstGeom prst="rect">
            <a:avLst/>
          </a:prstGeom>
          <a:noFill/>
        </p:spPr>
        <p:txBody>
          <a:bodyPr wrap="square" rtlCol="0">
            <a:spAutoFit/>
          </a:bodyPr>
          <a:lstStyle/>
          <a:p>
            <a:r>
              <a:rPr lang="en-US" dirty="0">
                <a:hlinkClick r:id="rId3" action="ppaction://hlinksldjump"/>
              </a:rPr>
              <a:t>Back</a:t>
            </a:r>
            <a:endParaRPr lang="en-IN" dirty="0"/>
          </a:p>
        </p:txBody>
      </p:sp>
    </p:spTree>
    <p:extLst>
      <p:ext uri="{BB962C8B-B14F-4D97-AF65-F5344CB8AC3E}">
        <p14:creationId xmlns:p14="http://schemas.microsoft.com/office/powerpoint/2010/main" val="38602052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901713" y="113314"/>
            <a:ext cx="4388573" cy="707886"/>
          </a:xfrm>
          <a:prstGeom prst="rect">
            <a:avLst/>
          </a:prstGeom>
          <a:noFill/>
        </p:spPr>
        <p:txBody>
          <a:bodyPr wrap="none" rtlCol="0">
            <a:spAutoFit/>
          </a:bodyPr>
          <a:lstStyle/>
          <a:p>
            <a:pPr algn="ctr"/>
            <a:r>
              <a:rPr lang="en-IN" sz="2000" b="1" i="1" u="sng" dirty="0">
                <a:latin typeface="Times New Roman" panose="02020603050405020304" pitchFamily="18" charset="0"/>
                <a:cs typeface="Times New Roman" panose="02020603050405020304" pitchFamily="18" charset="0"/>
                <a:hlinkClick r:id="rId2" action="ppaction://hlinkfile"/>
              </a:rPr>
              <a:t>Tranche – 5 (Tariff: </a:t>
            </a:r>
            <a:r>
              <a:rPr lang="en-IN" sz="2000" b="1" i="1" u="sng" dirty="0" err="1">
                <a:latin typeface="Times New Roman" panose="02020603050405020304" pitchFamily="18" charset="0"/>
                <a:cs typeface="Times New Roman" panose="02020603050405020304" pitchFamily="18" charset="0"/>
                <a:hlinkClick r:id="rId2" action="ppaction://hlinkfile"/>
              </a:rPr>
              <a:t>Rs</a:t>
            </a:r>
            <a:r>
              <a:rPr lang="en-IN" sz="2000" b="1" i="1" u="sng" dirty="0">
                <a:latin typeface="Times New Roman" panose="02020603050405020304" pitchFamily="18" charset="0"/>
                <a:cs typeface="Times New Roman" panose="02020603050405020304" pitchFamily="18" charset="0"/>
                <a:hlinkClick r:id="rId2" action="ppaction://hlinkfile"/>
              </a:rPr>
              <a:t>. 2.76-2.77/kWh)</a:t>
            </a:r>
            <a:endParaRPr lang="en-IN" sz="2000" b="1" i="1" u="sng" dirty="0">
              <a:latin typeface="Times New Roman" panose="02020603050405020304" pitchFamily="18" charset="0"/>
              <a:cs typeface="Times New Roman" panose="02020603050405020304" pitchFamily="18" charset="0"/>
            </a:endParaRPr>
          </a:p>
          <a:p>
            <a:pPr algn="ctr"/>
            <a:r>
              <a:rPr lang="en-IN" sz="2000" b="1" i="1" u="sng" dirty="0">
                <a:latin typeface="Times New Roman" panose="02020603050405020304" pitchFamily="18" charset="0"/>
                <a:cs typeface="Times New Roman" panose="02020603050405020304" pitchFamily="18" charset="0"/>
              </a:rPr>
              <a:t>Effective date of PPA: 22.01.2019</a:t>
            </a:r>
          </a:p>
        </p:txBody>
      </p:sp>
      <p:graphicFrame>
        <p:nvGraphicFramePr>
          <p:cNvPr id="2" name="Table 1">
            <a:extLst>
              <a:ext uri="{FF2B5EF4-FFF2-40B4-BE49-F238E27FC236}">
                <a16:creationId xmlns:a16="http://schemas.microsoft.com/office/drawing/2014/main" xmlns="" id="{F90BEFFD-8650-4C1E-A8FB-E2F288031CA3}"/>
              </a:ext>
            </a:extLst>
          </p:cNvPr>
          <p:cNvGraphicFramePr>
            <a:graphicFrameLocks noGrp="1"/>
          </p:cNvGraphicFramePr>
          <p:nvPr>
            <p:extLst>
              <p:ext uri="{D42A27DB-BD31-4B8C-83A1-F6EECF244321}">
                <p14:modId xmlns:p14="http://schemas.microsoft.com/office/powerpoint/2010/main" val="3583697529"/>
              </p:ext>
            </p:extLst>
          </p:nvPr>
        </p:nvGraphicFramePr>
        <p:xfrm>
          <a:off x="419100" y="1089341"/>
          <a:ext cx="11353800" cy="3108960"/>
        </p:xfrm>
        <a:graphic>
          <a:graphicData uri="http://schemas.openxmlformats.org/drawingml/2006/table">
            <a:tbl>
              <a:tblPr firstRow="1" bandRow="1">
                <a:tableStyleId>{5C22544A-7EE6-4342-B048-85BDC9FD1C3A}</a:tableStyleId>
              </a:tblPr>
              <a:tblGrid>
                <a:gridCol w="875218">
                  <a:extLst>
                    <a:ext uri="{9D8B030D-6E8A-4147-A177-3AD203B41FA5}">
                      <a16:colId xmlns:a16="http://schemas.microsoft.com/office/drawing/2014/main" xmlns="" val="4064482732"/>
                    </a:ext>
                  </a:extLst>
                </a:gridCol>
                <a:gridCol w="4270740">
                  <a:extLst>
                    <a:ext uri="{9D8B030D-6E8A-4147-A177-3AD203B41FA5}">
                      <a16:colId xmlns:a16="http://schemas.microsoft.com/office/drawing/2014/main" xmlns="" val="320820394"/>
                    </a:ext>
                  </a:extLst>
                </a:gridCol>
                <a:gridCol w="1433546">
                  <a:extLst>
                    <a:ext uri="{9D8B030D-6E8A-4147-A177-3AD203B41FA5}">
                      <a16:colId xmlns:a16="http://schemas.microsoft.com/office/drawing/2014/main" xmlns="" val="1105387179"/>
                    </a:ext>
                  </a:extLst>
                </a:gridCol>
                <a:gridCol w="1911395">
                  <a:extLst>
                    <a:ext uri="{9D8B030D-6E8A-4147-A177-3AD203B41FA5}">
                      <a16:colId xmlns:a16="http://schemas.microsoft.com/office/drawing/2014/main" xmlns="" val="1761692143"/>
                    </a:ext>
                  </a:extLst>
                </a:gridCol>
                <a:gridCol w="2862901">
                  <a:extLst>
                    <a:ext uri="{9D8B030D-6E8A-4147-A177-3AD203B41FA5}">
                      <a16:colId xmlns:a16="http://schemas.microsoft.com/office/drawing/2014/main" xmlns="" val="1177015039"/>
                    </a:ext>
                  </a:extLst>
                </a:gridCol>
              </a:tblGrid>
              <a:tr h="584750">
                <a:tc>
                  <a:txBody>
                    <a:bodyPr/>
                    <a:lstStyle/>
                    <a:p>
                      <a:pPr algn="ctr"/>
                      <a:r>
                        <a:rPr lang="en-IN" sz="1800" dirty="0">
                          <a:latin typeface="Times New Roman" panose="02020603050405020304" pitchFamily="18" charset="0"/>
                          <a:cs typeface="Times New Roman" panose="02020603050405020304" pitchFamily="18" charset="0"/>
                        </a:rPr>
                        <a:t>Sr. No.</a:t>
                      </a:r>
                    </a:p>
                  </a:txBody>
                  <a:tcPr/>
                </a:tc>
                <a:tc>
                  <a:txBody>
                    <a:bodyPr/>
                    <a:lstStyle/>
                    <a:p>
                      <a:pPr algn="ctr"/>
                      <a:r>
                        <a:rPr lang="en-IN" sz="1800" dirty="0">
                          <a:latin typeface="Times New Roman" panose="02020603050405020304" pitchFamily="18" charset="0"/>
                          <a:cs typeface="Times New Roman" panose="02020603050405020304" pitchFamily="18" charset="0"/>
                        </a:rPr>
                        <a:t>WPD</a:t>
                      </a:r>
                    </a:p>
                  </a:txBody>
                  <a:tcPr/>
                </a:tc>
                <a:tc>
                  <a:txBody>
                    <a:bodyPr/>
                    <a:lstStyle/>
                    <a:p>
                      <a:pPr algn="ctr"/>
                      <a:r>
                        <a:rPr lang="en-IN" sz="1800" dirty="0">
                          <a:latin typeface="Times New Roman" panose="02020603050405020304" pitchFamily="18" charset="0"/>
                          <a:cs typeface="Times New Roman" panose="02020603050405020304" pitchFamily="18" charset="0"/>
                        </a:rPr>
                        <a:t>PPA Capacity </a:t>
                      </a:r>
                    </a:p>
                    <a:p>
                      <a:pPr algn="ctr"/>
                      <a:r>
                        <a:rPr lang="en-IN" sz="1800" dirty="0">
                          <a:latin typeface="Times New Roman" panose="02020603050405020304" pitchFamily="18" charset="0"/>
                          <a:cs typeface="Times New Roman" panose="02020603050405020304" pitchFamily="18" charset="0"/>
                        </a:rPr>
                        <a:t>(MW)</a:t>
                      </a:r>
                    </a:p>
                  </a:txBody>
                  <a:tcPr/>
                </a:tc>
                <a:tc>
                  <a:txBody>
                    <a:bodyPr/>
                    <a:lstStyle/>
                    <a:p>
                      <a:pPr algn="ctr"/>
                      <a:r>
                        <a:rPr lang="en-IN" sz="1800" dirty="0">
                          <a:latin typeface="Times New Roman" panose="02020603050405020304" pitchFamily="18" charset="0"/>
                          <a:cs typeface="Times New Roman" panose="02020603050405020304" pitchFamily="18" charset="0"/>
                        </a:rPr>
                        <a:t>Commissioned Capacity </a:t>
                      </a:r>
                    </a:p>
                    <a:p>
                      <a:pPr algn="ctr"/>
                      <a:r>
                        <a:rPr lang="en-IN" sz="1800" dirty="0">
                          <a:latin typeface="Times New Roman" panose="02020603050405020304" pitchFamily="18" charset="0"/>
                          <a:cs typeface="Times New Roman" panose="02020603050405020304" pitchFamily="18" charset="0"/>
                        </a:rPr>
                        <a:t>(MW)</a:t>
                      </a:r>
                    </a:p>
                  </a:txBody>
                  <a:tcPr/>
                </a:tc>
                <a:tc>
                  <a:txBody>
                    <a:bodyPr/>
                    <a:lstStyle/>
                    <a:p>
                      <a:pPr algn="ctr"/>
                      <a:r>
                        <a:rPr lang="en-IN" sz="1800" dirty="0">
                          <a:latin typeface="Times New Roman" panose="02020603050405020304" pitchFamily="18" charset="0"/>
                          <a:cs typeface="Times New Roman" panose="02020603050405020304" pitchFamily="18" charset="0"/>
                        </a:rPr>
                        <a:t>Remarks</a:t>
                      </a:r>
                    </a:p>
                  </a:txBody>
                  <a:tcPr/>
                </a:tc>
                <a:extLst>
                  <a:ext uri="{0D108BD9-81ED-4DB2-BD59-A6C34878D82A}">
                    <a16:rowId xmlns:a16="http://schemas.microsoft.com/office/drawing/2014/main" xmlns="" val="2851679557"/>
                  </a:ext>
                </a:extLst>
              </a:tr>
              <a:tr h="349025">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1</a:t>
                      </a:r>
                    </a:p>
                  </a:txBody>
                  <a:tcPr/>
                </a:tc>
                <a:tc>
                  <a:txBody>
                    <a:bodyPr/>
                    <a:lstStyle/>
                    <a:p>
                      <a:r>
                        <a:rPr lang="en-IN" sz="1800" dirty="0">
                          <a:solidFill>
                            <a:schemeClr val="tx1"/>
                          </a:solidFill>
                          <a:latin typeface="Times New Roman" panose="02020603050405020304" pitchFamily="18" charset="0"/>
                          <a:cs typeface="Times New Roman" panose="02020603050405020304" pitchFamily="18" charset="0"/>
                        </a:rPr>
                        <a:t>Torrent Solargen Limited</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115</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115</a:t>
                      </a:r>
                    </a:p>
                  </a:txBody>
                  <a:tcPr/>
                </a:tc>
                <a:tc>
                  <a:txBody>
                    <a:bodyPr/>
                    <a:lstStyle/>
                    <a:p>
                      <a:pPr marL="0" indent="0" algn="ctr">
                        <a:buFont typeface="Arial" panose="020B0604020202020204" pitchFamily="34" charset="0"/>
                        <a:buNone/>
                      </a:pPr>
                      <a:r>
                        <a:rPr lang="en-IN" sz="1800" dirty="0">
                          <a:solidFill>
                            <a:schemeClr val="tx1"/>
                          </a:solidFill>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xmlns="" val="41473822"/>
                  </a:ext>
                </a:extLst>
              </a:tr>
              <a:tr h="317633">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2</a:t>
                      </a:r>
                    </a:p>
                  </a:txBody>
                  <a:tcPr/>
                </a:tc>
                <a:tc>
                  <a:txBody>
                    <a:bodyPr/>
                    <a:lstStyle/>
                    <a:p>
                      <a:r>
                        <a:rPr lang="en-US" sz="1800" dirty="0">
                          <a:solidFill>
                            <a:schemeClr val="tx1"/>
                          </a:solidFill>
                          <a:latin typeface="Times New Roman" panose="02020603050405020304" pitchFamily="18" charset="0"/>
                          <a:cs typeface="Times New Roman" panose="02020603050405020304" pitchFamily="18" charset="0"/>
                        </a:rPr>
                        <a:t>Adani Wind Energy Kutchh Four Limited</a:t>
                      </a:r>
                      <a:endParaRPr lang="en-IN" sz="18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300</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800" dirty="0">
                          <a:solidFill>
                            <a:schemeClr val="tx1"/>
                          </a:solidFill>
                          <a:latin typeface="Times New Roman" panose="02020603050405020304" pitchFamily="18" charset="0"/>
                          <a:cs typeface="Times New Roman" panose="02020603050405020304" pitchFamily="18" charset="0"/>
                        </a:rPr>
                        <a:t>Project stands cancelled.</a:t>
                      </a:r>
                    </a:p>
                  </a:txBody>
                  <a:tcPr/>
                </a:tc>
                <a:extLst>
                  <a:ext uri="{0D108BD9-81ED-4DB2-BD59-A6C34878D82A}">
                    <a16:rowId xmlns:a16="http://schemas.microsoft.com/office/drawing/2014/main" xmlns="" val="2987842036"/>
                  </a:ext>
                </a:extLst>
              </a:tr>
              <a:tr h="317634">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3</a:t>
                      </a:r>
                    </a:p>
                  </a:txBody>
                  <a:tcPr/>
                </a:tc>
                <a:tc>
                  <a:txBody>
                    <a:bodyPr/>
                    <a:lstStyle/>
                    <a:p>
                      <a:pPr algn="l" fontAlgn="ctr"/>
                      <a:r>
                        <a:rPr lang="en-US" sz="1800" b="0" i="0" u="none" strike="noStrike" dirty="0">
                          <a:solidFill>
                            <a:schemeClr val="tx1"/>
                          </a:solidFill>
                          <a:effectLst/>
                          <a:latin typeface="Times New Roman" panose="02020603050405020304" pitchFamily="18" charset="0"/>
                          <a:cs typeface="Times New Roman" panose="02020603050405020304" pitchFamily="18" charset="0"/>
                        </a:rPr>
                        <a:t>Netra Wind Private Limited </a:t>
                      </a:r>
                    </a:p>
                  </a:txBody>
                  <a:tcPr marL="6350" marR="6350" marT="6350" marB="0"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300</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206.5</a:t>
                      </a:r>
                    </a:p>
                  </a:txBody>
                  <a:tcPr/>
                </a:tc>
                <a:tc>
                  <a:txBody>
                    <a:bodyPr/>
                    <a:lstStyle/>
                    <a:p>
                      <a:pPr marL="0" indent="0" algn="ctr">
                        <a:buFont typeface="Arial" panose="020B0604020202020204" pitchFamily="34" charset="0"/>
                        <a:buNone/>
                      </a:pPr>
                      <a:r>
                        <a:rPr lang="en-US" sz="1800" dirty="0">
                          <a:solidFill>
                            <a:schemeClr val="tx1"/>
                          </a:solidFill>
                          <a:latin typeface="Times New Roman" panose="02020603050405020304" pitchFamily="18" charset="0"/>
                          <a:cs typeface="Times New Roman" panose="02020603050405020304" pitchFamily="18" charset="0"/>
                        </a:rPr>
                        <a:t>93.5 MW stands cancelled.</a:t>
                      </a:r>
                    </a:p>
                  </a:txBody>
                  <a:tcPr/>
                </a:tc>
                <a:extLst>
                  <a:ext uri="{0D108BD9-81ED-4DB2-BD59-A6C34878D82A}">
                    <a16:rowId xmlns:a16="http://schemas.microsoft.com/office/drawing/2014/main" xmlns="" val="2848025075"/>
                  </a:ext>
                </a:extLst>
              </a:tr>
              <a:tr h="0">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4</a:t>
                      </a:r>
                    </a:p>
                  </a:txBody>
                  <a:tcPr/>
                </a:tc>
                <a:tc>
                  <a:txBody>
                    <a:bodyPr/>
                    <a:lstStyle/>
                    <a:p>
                      <a:pPr algn="l"/>
                      <a:r>
                        <a:rPr lang="en-IN" sz="1800" dirty="0">
                          <a:solidFill>
                            <a:schemeClr val="tx1"/>
                          </a:solidFill>
                          <a:latin typeface="Times New Roman" panose="02020603050405020304" pitchFamily="18" charset="0"/>
                          <a:cs typeface="Times New Roman" panose="02020603050405020304" pitchFamily="18" charset="0"/>
                        </a:rPr>
                        <a:t>Sitac Kabini Renewables Private Limited</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300</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300</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xmlns="" val="1990048417"/>
                  </a:ext>
                </a:extLst>
              </a:tr>
              <a:tr h="317634">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5</a:t>
                      </a:r>
                    </a:p>
                  </a:txBody>
                  <a:tcPr/>
                </a:tc>
                <a:tc>
                  <a:txBody>
                    <a:bodyPr/>
                    <a:lstStyle/>
                    <a:p>
                      <a:r>
                        <a:rPr lang="en-IN" sz="1800" dirty="0">
                          <a:solidFill>
                            <a:schemeClr val="tx1"/>
                          </a:solidFill>
                          <a:latin typeface="Times New Roman" panose="02020603050405020304" pitchFamily="18" charset="0"/>
                          <a:cs typeface="Times New Roman" panose="02020603050405020304" pitchFamily="18" charset="0"/>
                        </a:rPr>
                        <a:t>Boreas Renewable Energy Private Limited</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175</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0</a:t>
                      </a:r>
                    </a:p>
                  </a:txBody>
                  <a:tcPr/>
                </a:tc>
                <a:tc>
                  <a:txBody>
                    <a:bodyPr/>
                    <a:lstStyle/>
                    <a:p>
                      <a:pPr marL="0" indent="0" algn="ctr">
                        <a:buFont typeface="Arial" panose="020B0604020202020204" pitchFamily="34" charset="0"/>
                        <a:buNone/>
                      </a:pPr>
                      <a:r>
                        <a:rPr lang="en-IN" sz="1800" dirty="0">
                          <a:solidFill>
                            <a:schemeClr val="tx1"/>
                          </a:solidFill>
                          <a:latin typeface="Times New Roman" panose="02020603050405020304" pitchFamily="18" charset="0"/>
                          <a:cs typeface="Times New Roman" panose="02020603050405020304" pitchFamily="18" charset="0"/>
                        </a:rPr>
                        <a:t>Under litigation.</a:t>
                      </a:r>
                    </a:p>
                  </a:txBody>
                  <a:tcPr/>
                </a:tc>
                <a:extLst>
                  <a:ext uri="{0D108BD9-81ED-4DB2-BD59-A6C34878D82A}">
                    <a16:rowId xmlns:a16="http://schemas.microsoft.com/office/drawing/2014/main" xmlns="" val="664806504"/>
                  </a:ext>
                </a:extLst>
              </a:tr>
              <a:tr h="317634">
                <a:tc>
                  <a:txBody>
                    <a:bodyPr/>
                    <a:lstStyle/>
                    <a:p>
                      <a:endParaRPr lang="en-IN" sz="18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IN" sz="1800" b="1" dirty="0">
                          <a:solidFill>
                            <a:schemeClr val="tx1"/>
                          </a:solidFill>
                          <a:latin typeface="Times New Roman" panose="02020603050405020304" pitchFamily="18" charset="0"/>
                          <a:cs typeface="Times New Roman" panose="02020603050405020304" pitchFamily="18" charset="0"/>
                        </a:rPr>
                        <a:t>Total</a:t>
                      </a:r>
                    </a:p>
                  </a:txBody>
                  <a:tcPr/>
                </a:tc>
                <a:tc>
                  <a:txBody>
                    <a:bodyPr/>
                    <a:lstStyle/>
                    <a:p>
                      <a:pPr algn="ctr"/>
                      <a:r>
                        <a:rPr lang="en-IN" sz="1800" b="1" dirty="0">
                          <a:solidFill>
                            <a:schemeClr val="tx1"/>
                          </a:solidFill>
                          <a:latin typeface="Times New Roman" panose="02020603050405020304" pitchFamily="18" charset="0"/>
                          <a:cs typeface="Times New Roman" panose="02020603050405020304" pitchFamily="18" charset="0"/>
                        </a:rPr>
                        <a:t>1190</a:t>
                      </a:r>
                    </a:p>
                  </a:txBody>
                  <a:tcPr/>
                </a:tc>
                <a:tc>
                  <a:txBody>
                    <a:bodyPr/>
                    <a:lstStyle/>
                    <a:p>
                      <a:pPr algn="ctr"/>
                      <a:r>
                        <a:rPr lang="en-IN" sz="1800" b="1" dirty="0">
                          <a:solidFill>
                            <a:schemeClr val="tx1"/>
                          </a:solidFill>
                          <a:latin typeface="Times New Roman" panose="02020603050405020304" pitchFamily="18" charset="0"/>
                          <a:cs typeface="Times New Roman" panose="02020603050405020304" pitchFamily="18" charset="0"/>
                        </a:rPr>
                        <a:t>621.5</a:t>
                      </a:r>
                    </a:p>
                  </a:txBody>
                  <a:tcPr/>
                </a:tc>
                <a:tc>
                  <a:txBody>
                    <a:bodyPr/>
                    <a:lstStyle/>
                    <a:p>
                      <a:endParaRPr lang="en-IN" sz="18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16006154"/>
                  </a:ext>
                </a:extLst>
              </a:tr>
            </a:tbl>
          </a:graphicData>
        </a:graphic>
      </p:graphicFrame>
      <p:sp>
        <p:nvSpPr>
          <p:cNvPr id="4" name="TextBox 3">
            <a:extLst>
              <a:ext uri="{FF2B5EF4-FFF2-40B4-BE49-F238E27FC236}">
                <a16:creationId xmlns:a16="http://schemas.microsoft.com/office/drawing/2014/main" xmlns="" id="{5739F772-97ED-722B-B475-EF748F663185}"/>
              </a:ext>
            </a:extLst>
          </p:cNvPr>
          <p:cNvSpPr txBox="1"/>
          <p:nvPr/>
        </p:nvSpPr>
        <p:spPr>
          <a:xfrm>
            <a:off x="8602133" y="6172200"/>
            <a:ext cx="1261534" cy="369332"/>
          </a:xfrm>
          <a:prstGeom prst="rect">
            <a:avLst/>
          </a:prstGeom>
          <a:noFill/>
        </p:spPr>
        <p:txBody>
          <a:bodyPr wrap="square" rtlCol="0">
            <a:spAutoFit/>
          </a:bodyPr>
          <a:lstStyle/>
          <a:p>
            <a:r>
              <a:rPr lang="en-US" dirty="0">
                <a:hlinkClick r:id="rId3" action="ppaction://hlinksldjump"/>
              </a:rPr>
              <a:t>Back</a:t>
            </a:r>
            <a:endParaRPr lang="en-IN" dirty="0"/>
          </a:p>
        </p:txBody>
      </p:sp>
    </p:spTree>
    <p:extLst>
      <p:ext uri="{BB962C8B-B14F-4D97-AF65-F5344CB8AC3E}">
        <p14:creationId xmlns:p14="http://schemas.microsoft.com/office/powerpoint/2010/main" val="14973630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901713" y="102748"/>
            <a:ext cx="4388573" cy="707886"/>
          </a:xfrm>
          <a:prstGeom prst="rect">
            <a:avLst/>
          </a:prstGeom>
          <a:noFill/>
        </p:spPr>
        <p:txBody>
          <a:bodyPr wrap="none" rtlCol="0">
            <a:spAutoFit/>
          </a:bodyPr>
          <a:lstStyle/>
          <a:p>
            <a:pPr algn="ctr"/>
            <a:r>
              <a:rPr lang="en-IN" sz="2000" b="1" i="1" u="sng" dirty="0">
                <a:latin typeface="Times New Roman" panose="02020603050405020304" pitchFamily="18" charset="0"/>
                <a:cs typeface="Times New Roman" panose="02020603050405020304" pitchFamily="18" charset="0"/>
                <a:hlinkClick r:id="rId2" action="ppaction://hlinkfile"/>
              </a:rPr>
              <a:t>Tranche – 6 (Tariff: </a:t>
            </a:r>
            <a:r>
              <a:rPr lang="en-IN" sz="2000" b="1" i="1" u="sng" dirty="0" err="1">
                <a:latin typeface="Times New Roman" panose="02020603050405020304" pitchFamily="18" charset="0"/>
                <a:cs typeface="Times New Roman" panose="02020603050405020304" pitchFamily="18" charset="0"/>
                <a:hlinkClick r:id="rId2" action="ppaction://hlinkfile"/>
              </a:rPr>
              <a:t>Rs</a:t>
            </a:r>
            <a:r>
              <a:rPr lang="en-IN" sz="2000" b="1" i="1" u="sng" dirty="0">
                <a:latin typeface="Times New Roman" panose="02020603050405020304" pitchFamily="18" charset="0"/>
                <a:cs typeface="Times New Roman" panose="02020603050405020304" pitchFamily="18" charset="0"/>
                <a:hlinkClick r:id="rId2" action="ppaction://hlinkfile"/>
              </a:rPr>
              <a:t>. 2.82-2.83/kWh)</a:t>
            </a:r>
            <a:endParaRPr lang="en-IN" sz="2000" b="1" i="1" u="sng" dirty="0">
              <a:latin typeface="Times New Roman" panose="02020603050405020304" pitchFamily="18" charset="0"/>
              <a:cs typeface="Times New Roman" panose="02020603050405020304" pitchFamily="18" charset="0"/>
            </a:endParaRPr>
          </a:p>
          <a:p>
            <a:pPr algn="ctr"/>
            <a:r>
              <a:rPr lang="en-IN" sz="2000" b="1" i="1" u="sng" dirty="0">
                <a:latin typeface="Times New Roman" panose="02020603050405020304" pitchFamily="18" charset="0"/>
                <a:cs typeface="Times New Roman" panose="02020603050405020304" pitchFamily="18" charset="0"/>
              </a:rPr>
              <a:t>Effective date of PPA: 15.09.2019</a:t>
            </a:r>
          </a:p>
        </p:txBody>
      </p:sp>
      <p:graphicFrame>
        <p:nvGraphicFramePr>
          <p:cNvPr id="2" name="Table 1">
            <a:extLst>
              <a:ext uri="{FF2B5EF4-FFF2-40B4-BE49-F238E27FC236}">
                <a16:creationId xmlns:a16="http://schemas.microsoft.com/office/drawing/2014/main" xmlns="" id="{EBBB4CD3-E711-6283-A537-783116C6EB7A}"/>
              </a:ext>
            </a:extLst>
          </p:cNvPr>
          <p:cNvGraphicFramePr>
            <a:graphicFrameLocks noGrp="1"/>
          </p:cNvGraphicFramePr>
          <p:nvPr>
            <p:extLst>
              <p:ext uri="{D42A27DB-BD31-4B8C-83A1-F6EECF244321}">
                <p14:modId xmlns:p14="http://schemas.microsoft.com/office/powerpoint/2010/main" val="3740715225"/>
              </p:ext>
            </p:extLst>
          </p:nvPr>
        </p:nvGraphicFramePr>
        <p:xfrm>
          <a:off x="266701" y="1051560"/>
          <a:ext cx="11652451" cy="3823965"/>
        </p:xfrm>
        <a:graphic>
          <a:graphicData uri="http://schemas.openxmlformats.org/drawingml/2006/table">
            <a:tbl>
              <a:tblPr firstRow="1" bandRow="1">
                <a:tableStyleId>{5C22544A-7EE6-4342-B048-85BDC9FD1C3A}</a:tableStyleId>
              </a:tblPr>
              <a:tblGrid>
                <a:gridCol w="898240">
                  <a:extLst>
                    <a:ext uri="{9D8B030D-6E8A-4147-A177-3AD203B41FA5}">
                      <a16:colId xmlns:a16="http://schemas.microsoft.com/office/drawing/2014/main" xmlns="" val="4064482732"/>
                    </a:ext>
                  </a:extLst>
                </a:gridCol>
                <a:gridCol w="5007259">
                  <a:extLst>
                    <a:ext uri="{9D8B030D-6E8A-4147-A177-3AD203B41FA5}">
                      <a16:colId xmlns:a16="http://schemas.microsoft.com/office/drawing/2014/main" xmlns="" val="320820394"/>
                    </a:ext>
                  </a:extLst>
                </a:gridCol>
                <a:gridCol w="1117600">
                  <a:extLst>
                    <a:ext uri="{9D8B030D-6E8A-4147-A177-3AD203B41FA5}">
                      <a16:colId xmlns:a16="http://schemas.microsoft.com/office/drawing/2014/main" xmlns="" val="1105387179"/>
                    </a:ext>
                  </a:extLst>
                </a:gridCol>
                <a:gridCol w="1701800">
                  <a:extLst>
                    <a:ext uri="{9D8B030D-6E8A-4147-A177-3AD203B41FA5}">
                      <a16:colId xmlns:a16="http://schemas.microsoft.com/office/drawing/2014/main" xmlns="" val="1761692143"/>
                    </a:ext>
                  </a:extLst>
                </a:gridCol>
                <a:gridCol w="2927552">
                  <a:extLst>
                    <a:ext uri="{9D8B030D-6E8A-4147-A177-3AD203B41FA5}">
                      <a16:colId xmlns:a16="http://schemas.microsoft.com/office/drawing/2014/main" xmlns="" val="1177015039"/>
                    </a:ext>
                  </a:extLst>
                </a:gridCol>
              </a:tblGrid>
              <a:tr h="539542">
                <a:tc>
                  <a:txBody>
                    <a:bodyPr/>
                    <a:lstStyle/>
                    <a:p>
                      <a:pPr algn="ctr"/>
                      <a:r>
                        <a:rPr lang="en-IN" sz="1800" dirty="0">
                          <a:latin typeface="Times New Roman" panose="02020603050405020304" pitchFamily="18" charset="0"/>
                          <a:cs typeface="Times New Roman" panose="02020603050405020304" pitchFamily="18" charset="0"/>
                        </a:rPr>
                        <a:t>Sr. No.</a:t>
                      </a:r>
                    </a:p>
                  </a:txBody>
                  <a:tcPr/>
                </a:tc>
                <a:tc>
                  <a:txBody>
                    <a:bodyPr/>
                    <a:lstStyle/>
                    <a:p>
                      <a:pPr algn="ctr"/>
                      <a:r>
                        <a:rPr lang="en-IN" sz="1800" dirty="0">
                          <a:latin typeface="Times New Roman" panose="02020603050405020304" pitchFamily="18" charset="0"/>
                          <a:cs typeface="Times New Roman" panose="02020603050405020304" pitchFamily="18" charset="0"/>
                        </a:rPr>
                        <a:t>WPD</a:t>
                      </a:r>
                    </a:p>
                  </a:txBody>
                  <a:tcPr/>
                </a:tc>
                <a:tc>
                  <a:txBody>
                    <a:bodyPr/>
                    <a:lstStyle/>
                    <a:p>
                      <a:pPr algn="ctr"/>
                      <a:r>
                        <a:rPr lang="en-IN" sz="1800" dirty="0">
                          <a:latin typeface="Times New Roman" panose="02020603050405020304" pitchFamily="18" charset="0"/>
                          <a:cs typeface="Times New Roman" panose="02020603050405020304" pitchFamily="18" charset="0"/>
                        </a:rPr>
                        <a:t>PPA Capacity </a:t>
                      </a:r>
                    </a:p>
                    <a:p>
                      <a:pPr algn="ctr"/>
                      <a:r>
                        <a:rPr lang="en-IN" sz="1800" dirty="0">
                          <a:latin typeface="Times New Roman" panose="02020603050405020304" pitchFamily="18" charset="0"/>
                          <a:cs typeface="Times New Roman" panose="02020603050405020304" pitchFamily="18" charset="0"/>
                        </a:rPr>
                        <a:t>(MW)</a:t>
                      </a:r>
                    </a:p>
                  </a:txBody>
                  <a:tcPr/>
                </a:tc>
                <a:tc>
                  <a:txBody>
                    <a:bodyPr/>
                    <a:lstStyle/>
                    <a:p>
                      <a:pPr algn="ctr"/>
                      <a:r>
                        <a:rPr lang="en-IN" sz="1800" dirty="0">
                          <a:latin typeface="Times New Roman" panose="02020603050405020304" pitchFamily="18" charset="0"/>
                          <a:cs typeface="Times New Roman" panose="02020603050405020304" pitchFamily="18" charset="0"/>
                        </a:rPr>
                        <a:t>Commissioned Capacity</a:t>
                      </a:r>
                    </a:p>
                    <a:p>
                      <a:pPr algn="ctr"/>
                      <a:r>
                        <a:rPr lang="en-IN" sz="1800" dirty="0">
                          <a:latin typeface="Times New Roman" panose="02020603050405020304" pitchFamily="18" charset="0"/>
                          <a:cs typeface="Times New Roman" panose="02020603050405020304" pitchFamily="18" charset="0"/>
                        </a:rPr>
                        <a:t>(MW)</a:t>
                      </a:r>
                    </a:p>
                  </a:txBody>
                  <a:tcPr/>
                </a:tc>
                <a:tc>
                  <a:txBody>
                    <a:bodyPr/>
                    <a:lstStyle/>
                    <a:p>
                      <a:pPr algn="ctr"/>
                      <a:r>
                        <a:rPr lang="en-IN" sz="1800" dirty="0">
                          <a:latin typeface="Times New Roman" panose="02020603050405020304" pitchFamily="18" charset="0"/>
                          <a:cs typeface="Times New Roman" panose="02020603050405020304" pitchFamily="18" charset="0"/>
                        </a:rPr>
                        <a:t>Remarks</a:t>
                      </a:r>
                    </a:p>
                  </a:txBody>
                  <a:tcPr/>
                </a:tc>
                <a:extLst>
                  <a:ext uri="{0D108BD9-81ED-4DB2-BD59-A6C34878D82A}">
                    <a16:rowId xmlns:a16="http://schemas.microsoft.com/office/drawing/2014/main" xmlns="" val="2851679557"/>
                  </a:ext>
                </a:extLst>
              </a:tr>
              <a:tr h="435609">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1</a:t>
                      </a:r>
                    </a:p>
                  </a:txBody>
                  <a:tcPr anchor="ctr"/>
                </a:tc>
                <a:tc>
                  <a:txBody>
                    <a:bodyPr/>
                    <a:lstStyle/>
                    <a:p>
                      <a:r>
                        <a:rPr lang="en-US" sz="1800" dirty="0">
                          <a:solidFill>
                            <a:schemeClr val="tx1"/>
                          </a:solidFill>
                          <a:latin typeface="Times New Roman" panose="02020603050405020304" pitchFamily="18" charset="0"/>
                          <a:cs typeface="Times New Roman" panose="02020603050405020304" pitchFamily="18" charset="0"/>
                        </a:rPr>
                        <a:t>Adani Wind Energy Kutchh Three Limited</a:t>
                      </a:r>
                      <a:endParaRPr lang="en-IN" sz="18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250</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250</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xmlns="" val="41473822"/>
                  </a:ext>
                </a:extLst>
              </a:tr>
              <a:tr h="303531">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2</a:t>
                      </a:r>
                    </a:p>
                  </a:txBody>
                  <a:tcPr anchor="ctr"/>
                </a:tc>
                <a:tc>
                  <a:txBody>
                    <a:bodyPr/>
                    <a:lstStyle/>
                    <a:p>
                      <a:pPr algn="l" fontAlgn="ctr"/>
                      <a:r>
                        <a:rPr lang="en-US" sz="1800" b="0" i="0" u="none" strike="noStrike" dirty="0">
                          <a:solidFill>
                            <a:schemeClr val="tx1"/>
                          </a:solidFill>
                          <a:effectLst/>
                          <a:latin typeface="Times New Roman" panose="02020603050405020304" pitchFamily="18" charset="0"/>
                          <a:cs typeface="Times New Roman" panose="02020603050405020304" pitchFamily="18" charset="0"/>
                        </a:rPr>
                        <a:t>Ostro Kannada Power Pvt Ltd</a:t>
                      </a:r>
                    </a:p>
                  </a:txBody>
                  <a:tcPr marL="6350" marR="6350" marT="6350" marB="0"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300</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199.5</a:t>
                      </a:r>
                    </a:p>
                  </a:txBody>
                  <a:tcPr/>
                </a:tc>
                <a:tc>
                  <a:txBody>
                    <a:bodyPr/>
                    <a:lstStyle/>
                    <a:p>
                      <a:pPr marL="0" indent="0" algn="ctr">
                        <a:buFont typeface="Arial" panose="020B0604020202020204" pitchFamily="34" charset="0"/>
                        <a:buNone/>
                      </a:pPr>
                      <a:r>
                        <a:rPr lang="en-US" sz="1800" dirty="0">
                          <a:solidFill>
                            <a:schemeClr val="tx1"/>
                          </a:solidFill>
                          <a:latin typeface="Times New Roman" panose="02020603050405020304" pitchFamily="18" charset="0"/>
                          <a:cs typeface="Times New Roman" panose="02020603050405020304" pitchFamily="18" charset="0"/>
                        </a:rPr>
                        <a:t>100.5 MW stands cancelled.</a:t>
                      </a:r>
                    </a:p>
                  </a:txBody>
                  <a:tcPr/>
                </a:tc>
                <a:extLst>
                  <a:ext uri="{0D108BD9-81ED-4DB2-BD59-A6C34878D82A}">
                    <a16:rowId xmlns:a16="http://schemas.microsoft.com/office/drawing/2014/main" xmlns="" val="2848025075"/>
                  </a:ext>
                </a:extLst>
              </a:tr>
              <a:tr h="319721">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3</a:t>
                      </a:r>
                    </a:p>
                  </a:txBody>
                  <a:tcPr anchor="ctr"/>
                </a:tc>
                <a:tc>
                  <a:txBody>
                    <a:bodyPr/>
                    <a:lstStyle/>
                    <a:p>
                      <a:r>
                        <a:rPr lang="en-IN" sz="1800" dirty="0">
                          <a:solidFill>
                            <a:schemeClr val="tx1"/>
                          </a:solidFill>
                          <a:latin typeface="Times New Roman" panose="02020603050405020304" pitchFamily="18" charset="0"/>
                          <a:cs typeface="Times New Roman" panose="02020603050405020304" pitchFamily="18" charset="0"/>
                        </a:rPr>
                        <a:t>Powerica Limited</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50.6</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50.6</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xmlns="" val="1204529395"/>
                  </a:ext>
                </a:extLst>
              </a:tr>
              <a:tr h="435609">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4</a:t>
                      </a:r>
                    </a:p>
                  </a:txBody>
                  <a:tcPr anchor="ctr"/>
                </a:tc>
                <a:tc>
                  <a:txBody>
                    <a:bodyPr/>
                    <a:lstStyle/>
                    <a:p>
                      <a:r>
                        <a:rPr lang="en-US" sz="1800" dirty="0">
                          <a:solidFill>
                            <a:schemeClr val="tx1"/>
                          </a:solidFill>
                          <a:latin typeface="Times New Roman" panose="02020603050405020304" pitchFamily="18" charset="0"/>
                          <a:cs typeface="Times New Roman" panose="02020603050405020304" pitchFamily="18" charset="0"/>
                        </a:rPr>
                        <a:t>Adani Wind Energy MP One Private Limited</a:t>
                      </a:r>
                      <a:endParaRPr lang="en-IN" sz="18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324.4</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324.4</a:t>
                      </a:r>
                    </a:p>
                  </a:txBody>
                  <a:tcPr/>
                </a:tc>
                <a:tc>
                  <a:txBody>
                    <a:bodyPr/>
                    <a:lstStyle/>
                    <a:p>
                      <a:pPr marL="0" indent="0" algn="ctr">
                        <a:buFont typeface="Arial" panose="020B0604020202020204" pitchFamily="34" charset="0"/>
                        <a:buNone/>
                      </a:pPr>
                      <a:r>
                        <a:rPr lang="en-IN" sz="1800" dirty="0">
                          <a:solidFill>
                            <a:schemeClr val="tx1"/>
                          </a:solidFill>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xmlns="" val="2295815121"/>
                  </a:ext>
                </a:extLst>
              </a:tr>
              <a:tr h="435609">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5</a:t>
                      </a:r>
                    </a:p>
                  </a:txBody>
                  <a:tcPr anchor="ctr"/>
                </a:tc>
                <a:tc>
                  <a:txBody>
                    <a:bodyPr/>
                    <a:lstStyle/>
                    <a:p>
                      <a:r>
                        <a:rPr lang="en-US" sz="1800" dirty="0">
                          <a:solidFill>
                            <a:schemeClr val="tx1"/>
                          </a:solidFill>
                          <a:latin typeface="Times New Roman" panose="02020603050405020304" pitchFamily="18" charset="0"/>
                          <a:cs typeface="Times New Roman" panose="02020603050405020304" pitchFamily="18" charset="0"/>
                        </a:rPr>
                        <a:t>Morjar Windfarm Development Pvt. Ltd.</a:t>
                      </a:r>
                      <a:endParaRPr lang="en-IN" sz="18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150</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148.5</a:t>
                      </a:r>
                    </a:p>
                  </a:txBody>
                  <a:tcPr/>
                </a:tc>
                <a:tc>
                  <a:txBody>
                    <a:bodyPr/>
                    <a:lstStyle/>
                    <a:p>
                      <a:pPr marL="0" indent="0" algn="ctr">
                        <a:buFont typeface="Arial" panose="020B0604020202020204" pitchFamily="34" charset="0"/>
                        <a:buNone/>
                      </a:pPr>
                      <a:r>
                        <a:rPr lang="en-US" sz="1800" dirty="0">
                          <a:solidFill>
                            <a:schemeClr val="tx1"/>
                          </a:solidFill>
                          <a:latin typeface="Times New Roman" panose="02020603050405020304" pitchFamily="18" charset="0"/>
                          <a:cs typeface="Times New Roman" panose="02020603050405020304" pitchFamily="18" charset="0"/>
                        </a:rPr>
                        <a:t>1.5 MW stands cancelled.</a:t>
                      </a:r>
                    </a:p>
                  </a:txBody>
                  <a:tcPr/>
                </a:tc>
                <a:extLst>
                  <a:ext uri="{0D108BD9-81ED-4DB2-BD59-A6C34878D82A}">
                    <a16:rowId xmlns:a16="http://schemas.microsoft.com/office/drawing/2014/main" xmlns="" val="802768559"/>
                  </a:ext>
                </a:extLst>
              </a:tr>
              <a:tr h="435609">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6</a:t>
                      </a:r>
                    </a:p>
                  </a:txBody>
                  <a:tcPr anchor="ctr"/>
                </a:tc>
                <a:tc>
                  <a:txBody>
                    <a:bodyPr/>
                    <a:lstStyle/>
                    <a:p>
                      <a:r>
                        <a:rPr lang="en-IN" sz="1800" dirty="0">
                          <a:solidFill>
                            <a:schemeClr val="tx1"/>
                          </a:solidFill>
                          <a:latin typeface="Times New Roman" panose="02020603050405020304" pitchFamily="18" charset="0"/>
                          <a:cs typeface="Times New Roman" panose="02020603050405020304" pitchFamily="18" charset="0"/>
                        </a:rPr>
                        <a:t>Zenataris Renewable Energy Private Limited</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125</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0</a:t>
                      </a:r>
                    </a:p>
                  </a:txBody>
                  <a:tcPr/>
                </a:tc>
                <a:tc>
                  <a:txBody>
                    <a:bodyPr/>
                    <a:lstStyle/>
                    <a:p>
                      <a:pPr marL="0" indent="0" algn="ctr">
                        <a:buFont typeface="Arial" panose="020B0604020202020204" pitchFamily="34" charset="0"/>
                        <a:buNone/>
                      </a:pPr>
                      <a:r>
                        <a:rPr lang="en-IN" sz="1800" dirty="0">
                          <a:solidFill>
                            <a:schemeClr val="tx1"/>
                          </a:solidFill>
                          <a:latin typeface="Times New Roman" panose="02020603050405020304" pitchFamily="18" charset="0"/>
                          <a:cs typeface="Times New Roman" panose="02020603050405020304" pitchFamily="18" charset="0"/>
                        </a:rPr>
                        <a:t>WPD failed to execute PPA.</a:t>
                      </a:r>
                    </a:p>
                  </a:txBody>
                  <a:tcPr/>
                </a:tc>
                <a:extLst>
                  <a:ext uri="{0D108BD9-81ED-4DB2-BD59-A6C34878D82A}">
                    <a16:rowId xmlns:a16="http://schemas.microsoft.com/office/drawing/2014/main" xmlns="" val="1297973505"/>
                  </a:ext>
                </a:extLst>
              </a:tr>
              <a:tr h="435609">
                <a:tc>
                  <a:txBody>
                    <a:bodyPr/>
                    <a:lstStyle/>
                    <a:p>
                      <a:endParaRPr lang="en-IN" sz="18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IN" sz="1800" b="1" dirty="0">
                          <a:solidFill>
                            <a:schemeClr val="tx1"/>
                          </a:solidFill>
                          <a:latin typeface="Times New Roman" panose="02020603050405020304" pitchFamily="18" charset="0"/>
                          <a:cs typeface="Times New Roman" panose="02020603050405020304" pitchFamily="18" charset="0"/>
                        </a:rPr>
                        <a:t>Total</a:t>
                      </a:r>
                    </a:p>
                  </a:txBody>
                  <a:tcPr/>
                </a:tc>
                <a:tc>
                  <a:txBody>
                    <a:bodyPr/>
                    <a:lstStyle/>
                    <a:p>
                      <a:pPr algn="ctr"/>
                      <a:r>
                        <a:rPr lang="en-IN" sz="1800" b="1" dirty="0">
                          <a:solidFill>
                            <a:schemeClr val="tx1"/>
                          </a:solidFill>
                          <a:latin typeface="Times New Roman" panose="02020603050405020304" pitchFamily="18" charset="0"/>
                          <a:cs typeface="Times New Roman" panose="02020603050405020304" pitchFamily="18" charset="0"/>
                        </a:rPr>
                        <a:t>1200</a:t>
                      </a:r>
                    </a:p>
                  </a:txBody>
                  <a:tcPr/>
                </a:tc>
                <a:tc>
                  <a:txBody>
                    <a:bodyPr/>
                    <a:lstStyle/>
                    <a:p>
                      <a:pPr algn="ctr"/>
                      <a:r>
                        <a:rPr lang="en-IN" sz="1800" b="1" dirty="0">
                          <a:solidFill>
                            <a:schemeClr val="tx1"/>
                          </a:solidFill>
                          <a:latin typeface="Times New Roman" panose="02020603050405020304" pitchFamily="18" charset="0"/>
                          <a:cs typeface="Times New Roman" panose="02020603050405020304" pitchFamily="18" charset="0"/>
                        </a:rPr>
                        <a:t>973</a:t>
                      </a:r>
                    </a:p>
                  </a:txBody>
                  <a:tcPr/>
                </a:tc>
                <a:tc>
                  <a:txBody>
                    <a:bodyPr/>
                    <a:lstStyle/>
                    <a:p>
                      <a:endParaRPr lang="en-IN" sz="18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31207604"/>
                  </a:ext>
                </a:extLst>
              </a:tr>
            </a:tbl>
          </a:graphicData>
        </a:graphic>
      </p:graphicFrame>
      <p:sp>
        <p:nvSpPr>
          <p:cNvPr id="4" name="TextBox 3">
            <a:extLst>
              <a:ext uri="{FF2B5EF4-FFF2-40B4-BE49-F238E27FC236}">
                <a16:creationId xmlns:a16="http://schemas.microsoft.com/office/drawing/2014/main" xmlns="" id="{8E390B6D-24EF-F12A-93D3-F25B325F58C1}"/>
              </a:ext>
            </a:extLst>
          </p:cNvPr>
          <p:cNvSpPr txBox="1"/>
          <p:nvPr/>
        </p:nvSpPr>
        <p:spPr>
          <a:xfrm>
            <a:off x="8602133" y="6172200"/>
            <a:ext cx="1261534" cy="369332"/>
          </a:xfrm>
          <a:prstGeom prst="rect">
            <a:avLst/>
          </a:prstGeom>
          <a:noFill/>
        </p:spPr>
        <p:txBody>
          <a:bodyPr wrap="square" rtlCol="0">
            <a:spAutoFit/>
          </a:bodyPr>
          <a:lstStyle/>
          <a:p>
            <a:r>
              <a:rPr lang="en-US" dirty="0">
                <a:hlinkClick r:id="rId3" action="ppaction://hlinksldjump"/>
              </a:rPr>
              <a:t>Back</a:t>
            </a:r>
            <a:endParaRPr lang="en-IN" dirty="0"/>
          </a:p>
        </p:txBody>
      </p:sp>
    </p:spTree>
    <p:extLst>
      <p:ext uri="{BB962C8B-B14F-4D97-AF65-F5344CB8AC3E}">
        <p14:creationId xmlns:p14="http://schemas.microsoft.com/office/powerpoint/2010/main" val="30831218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889739" y="62217"/>
            <a:ext cx="4412521" cy="707886"/>
          </a:xfrm>
          <a:prstGeom prst="rect">
            <a:avLst/>
          </a:prstGeom>
          <a:noFill/>
        </p:spPr>
        <p:txBody>
          <a:bodyPr wrap="square" rtlCol="0">
            <a:spAutoFit/>
          </a:bodyPr>
          <a:lstStyle/>
          <a:p>
            <a:pPr algn="ctr"/>
            <a:r>
              <a:rPr lang="en-IN" sz="2000" b="1" i="1" u="sng" dirty="0">
                <a:latin typeface="Times New Roman" panose="02020603050405020304" pitchFamily="18" charset="0"/>
                <a:cs typeface="Times New Roman" panose="02020603050405020304" pitchFamily="18" charset="0"/>
                <a:hlinkClick r:id="rId2" action="ppaction://hlinkfile"/>
              </a:rPr>
              <a:t>Tranche – 7 (Tariff: </a:t>
            </a:r>
            <a:r>
              <a:rPr lang="en-IN" sz="2000" b="1" i="1" u="sng" dirty="0" err="1">
                <a:latin typeface="Times New Roman" panose="02020603050405020304" pitchFamily="18" charset="0"/>
                <a:cs typeface="Times New Roman" panose="02020603050405020304" pitchFamily="18" charset="0"/>
                <a:hlinkClick r:id="rId2" action="ppaction://hlinkfile"/>
              </a:rPr>
              <a:t>Rs</a:t>
            </a:r>
            <a:r>
              <a:rPr lang="en-IN" sz="2000" b="1" i="1" u="sng" dirty="0">
                <a:latin typeface="Times New Roman" panose="02020603050405020304" pitchFamily="18" charset="0"/>
                <a:cs typeface="Times New Roman" panose="02020603050405020304" pitchFamily="18" charset="0"/>
                <a:hlinkClick r:id="rId2" action="ppaction://hlinkfile"/>
              </a:rPr>
              <a:t>. 2.79-2.83/kWh)</a:t>
            </a:r>
            <a:endParaRPr lang="en-IN" sz="2000" b="1" i="1" u="sng" dirty="0">
              <a:latin typeface="Times New Roman" panose="02020603050405020304" pitchFamily="18" charset="0"/>
              <a:cs typeface="Times New Roman" panose="02020603050405020304" pitchFamily="18" charset="0"/>
            </a:endParaRPr>
          </a:p>
          <a:p>
            <a:pPr algn="ctr"/>
            <a:r>
              <a:rPr lang="en-IN" sz="2000" b="1" i="1" u="sng" dirty="0">
                <a:latin typeface="Times New Roman" panose="02020603050405020304" pitchFamily="18" charset="0"/>
                <a:cs typeface="Times New Roman" panose="02020603050405020304" pitchFamily="18" charset="0"/>
              </a:rPr>
              <a:t>Effective date of PPA: 18.10.2019</a:t>
            </a:r>
          </a:p>
        </p:txBody>
      </p:sp>
      <p:graphicFrame>
        <p:nvGraphicFramePr>
          <p:cNvPr id="2" name="Table 1">
            <a:extLst>
              <a:ext uri="{FF2B5EF4-FFF2-40B4-BE49-F238E27FC236}">
                <a16:creationId xmlns:a16="http://schemas.microsoft.com/office/drawing/2014/main" xmlns="" id="{7BC6B1D9-CCBF-CBCB-0422-225CE84B5427}"/>
              </a:ext>
            </a:extLst>
          </p:cNvPr>
          <p:cNvGraphicFramePr>
            <a:graphicFrameLocks noGrp="1"/>
          </p:cNvGraphicFramePr>
          <p:nvPr>
            <p:extLst>
              <p:ext uri="{D42A27DB-BD31-4B8C-83A1-F6EECF244321}">
                <p14:modId xmlns:p14="http://schemas.microsoft.com/office/powerpoint/2010/main" val="3148170211"/>
              </p:ext>
            </p:extLst>
          </p:nvPr>
        </p:nvGraphicFramePr>
        <p:xfrm>
          <a:off x="184618" y="933875"/>
          <a:ext cx="11804181" cy="2783428"/>
        </p:xfrm>
        <a:graphic>
          <a:graphicData uri="http://schemas.openxmlformats.org/drawingml/2006/table">
            <a:tbl>
              <a:tblPr firstRow="1" bandRow="1">
                <a:tableStyleId>{5C22544A-7EE6-4342-B048-85BDC9FD1C3A}</a:tableStyleId>
              </a:tblPr>
              <a:tblGrid>
                <a:gridCol w="909935">
                  <a:extLst>
                    <a:ext uri="{9D8B030D-6E8A-4147-A177-3AD203B41FA5}">
                      <a16:colId xmlns:a16="http://schemas.microsoft.com/office/drawing/2014/main" xmlns="" val="4064482732"/>
                    </a:ext>
                  </a:extLst>
                </a:gridCol>
                <a:gridCol w="4556947">
                  <a:extLst>
                    <a:ext uri="{9D8B030D-6E8A-4147-A177-3AD203B41FA5}">
                      <a16:colId xmlns:a16="http://schemas.microsoft.com/office/drawing/2014/main" xmlns="" val="320820394"/>
                    </a:ext>
                  </a:extLst>
                </a:gridCol>
                <a:gridCol w="1460500">
                  <a:extLst>
                    <a:ext uri="{9D8B030D-6E8A-4147-A177-3AD203B41FA5}">
                      <a16:colId xmlns:a16="http://schemas.microsoft.com/office/drawing/2014/main" xmlns="" val="1105387179"/>
                    </a:ext>
                  </a:extLst>
                </a:gridCol>
                <a:gridCol w="1663700">
                  <a:extLst>
                    <a:ext uri="{9D8B030D-6E8A-4147-A177-3AD203B41FA5}">
                      <a16:colId xmlns:a16="http://schemas.microsoft.com/office/drawing/2014/main" xmlns="" val="1761692143"/>
                    </a:ext>
                  </a:extLst>
                </a:gridCol>
                <a:gridCol w="3213099">
                  <a:extLst>
                    <a:ext uri="{9D8B030D-6E8A-4147-A177-3AD203B41FA5}">
                      <a16:colId xmlns:a16="http://schemas.microsoft.com/office/drawing/2014/main" xmlns="" val="1177015039"/>
                    </a:ext>
                  </a:extLst>
                </a:gridCol>
              </a:tblGrid>
              <a:tr h="566433">
                <a:tc>
                  <a:txBody>
                    <a:bodyPr/>
                    <a:lstStyle/>
                    <a:p>
                      <a:pPr algn="ctr"/>
                      <a:r>
                        <a:rPr lang="en-IN" sz="1800" dirty="0">
                          <a:latin typeface="Times New Roman" panose="02020603050405020304" pitchFamily="18" charset="0"/>
                          <a:cs typeface="Times New Roman" panose="02020603050405020304" pitchFamily="18" charset="0"/>
                        </a:rPr>
                        <a:t>Sr. No.</a:t>
                      </a:r>
                    </a:p>
                  </a:txBody>
                  <a:tcPr/>
                </a:tc>
                <a:tc>
                  <a:txBody>
                    <a:bodyPr/>
                    <a:lstStyle/>
                    <a:p>
                      <a:pPr algn="ctr"/>
                      <a:r>
                        <a:rPr lang="en-IN" sz="1800" dirty="0">
                          <a:latin typeface="Times New Roman" panose="02020603050405020304" pitchFamily="18" charset="0"/>
                          <a:cs typeface="Times New Roman" panose="02020603050405020304" pitchFamily="18" charset="0"/>
                        </a:rPr>
                        <a:t>WPD</a:t>
                      </a:r>
                    </a:p>
                  </a:txBody>
                  <a:tcPr/>
                </a:tc>
                <a:tc>
                  <a:txBody>
                    <a:bodyPr/>
                    <a:lstStyle/>
                    <a:p>
                      <a:pPr algn="ctr"/>
                      <a:r>
                        <a:rPr lang="en-IN" sz="1800" dirty="0">
                          <a:latin typeface="Times New Roman" panose="02020603050405020304" pitchFamily="18" charset="0"/>
                          <a:cs typeface="Times New Roman" panose="02020603050405020304" pitchFamily="18" charset="0"/>
                        </a:rPr>
                        <a:t>PPA Capacity </a:t>
                      </a:r>
                    </a:p>
                    <a:p>
                      <a:pPr algn="ctr"/>
                      <a:r>
                        <a:rPr lang="en-IN" sz="1800" dirty="0">
                          <a:latin typeface="Times New Roman" panose="02020603050405020304" pitchFamily="18" charset="0"/>
                          <a:cs typeface="Times New Roman" panose="02020603050405020304" pitchFamily="18" charset="0"/>
                        </a:rPr>
                        <a:t>(MW)</a:t>
                      </a:r>
                    </a:p>
                  </a:txBody>
                  <a:tcPr/>
                </a:tc>
                <a:tc>
                  <a:txBody>
                    <a:bodyPr/>
                    <a:lstStyle/>
                    <a:p>
                      <a:pPr algn="ctr"/>
                      <a:r>
                        <a:rPr lang="en-IN" sz="1800" dirty="0">
                          <a:latin typeface="Times New Roman" panose="02020603050405020304" pitchFamily="18" charset="0"/>
                          <a:cs typeface="Times New Roman" panose="02020603050405020304" pitchFamily="18" charset="0"/>
                        </a:rPr>
                        <a:t>Commissioned Capacity</a:t>
                      </a:r>
                    </a:p>
                    <a:p>
                      <a:pPr algn="ctr"/>
                      <a:r>
                        <a:rPr lang="en-IN" sz="1800" dirty="0">
                          <a:latin typeface="Times New Roman" panose="02020603050405020304" pitchFamily="18" charset="0"/>
                          <a:cs typeface="Times New Roman" panose="02020603050405020304" pitchFamily="18" charset="0"/>
                        </a:rPr>
                        <a:t>(MW)</a:t>
                      </a:r>
                    </a:p>
                  </a:txBody>
                  <a:tcPr/>
                </a:tc>
                <a:tc>
                  <a:txBody>
                    <a:bodyPr/>
                    <a:lstStyle/>
                    <a:p>
                      <a:pPr algn="ctr"/>
                      <a:r>
                        <a:rPr lang="en-IN" sz="1800" dirty="0">
                          <a:latin typeface="Times New Roman" panose="02020603050405020304" pitchFamily="18" charset="0"/>
                          <a:cs typeface="Times New Roman" panose="02020603050405020304" pitchFamily="18" charset="0"/>
                        </a:rPr>
                        <a:t>Remarks</a:t>
                      </a:r>
                    </a:p>
                  </a:txBody>
                  <a:tcPr/>
                </a:tc>
                <a:extLst>
                  <a:ext uri="{0D108BD9-81ED-4DB2-BD59-A6C34878D82A}">
                    <a16:rowId xmlns:a16="http://schemas.microsoft.com/office/drawing/2014/main" xmlns="" val="2851679557"/>
                  </a:ext>
                </a:extLst>
              </a:tr>
              <a:tr h="348825">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1</a:t>
                      </a:r>
                    </a:p>
                  </a:txBody>
                  <a:tcPr anchor="ctr"/>
                </a:tc>
                <a:tc>
                  <a:txBody>
                    <a:bodyPr/>
                    <a:lstStyle/>
                    <a:p>
                      <a:pPr algn="l"/>
                      <a:r>
                        <a:rPr lang="en-IN" sz="1800" dirty="0">
                          <a:solidFill>
                            <a:schemeClr val="tx1"/>
                          </a:solidFill>
                          <a:latin typeface="Times New Roman" panose="02020603050405020304" pitchFamily="18" charset="0"/>
                          <a:cs typeface="Times New Roman" panose="02020603050405020304" pitchFamily="18" charset="0"/>
                        </a:rPr>
                        <a:t>Betam Wind Energy Private Limited</a:t>
                      </a:r>
                    </a:p>
                  </a:txBody>
                  <a:tcPr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200</a:t>
                      </a:r>
                    </a:p>
                  </a:txBody>
                  <a:tcPr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0</a:t>
                      </a:r>
                    </a:p>
                  </a:txBody>
                  <a:tcPr anchor="ctr"/>
                </a:tc>
                <a:tc>
                  <a:txBody>
                    <a:bodyPr/>
                    <a:lstStyle/>
                    <a:p>
                      <a:pPr marL="285750" indent="-285750" algn="ctr">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WPD failed to execute PPA.</a:t>
                      </a:r>
                    </a:p>
                  </a:txBody>
                  <a:tcPr anchor="ctr"/>
                </a:tc>
                <a:extLst>
                  <a:ext uri="{0D108BD9-81ED-4DB2-BD59-A6C34878D82A}">
                    <a16:rowId xmlns:a16="http://schemas.microsoft.com/office/drawing/2014/main" xmlns="" val="41473822"/>
                  </a:ext>
                </a:extLst>
              </a:tr>
              <a:tr h="0">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2</a:t>
                      </a:r>
                    </a:p>
                  </a:txBody>
                  <a:tcPr anchor="ctr"/>
                </a:tc>
                <a:tc>
                  <a:txBody>
                    <a:bodyPr/>
                    <a:lstStyle/>
                    <a:p>
                      <a:pPr algn="l"/>
                      <a:r>
                        <a:rPr lang="en-IN" sz="1800" dirty="0">
                          <a:solidFill>
                            <a:schemeClr val="tx1"/>
                          </a:solidFill>
                          <a:latin typeface="Times New Roman" panose="02020603050405020304" pitchFamily="18" charset="0"/>
                          <a:cs typeface="Times New Roman" panose="02020603050405020304" pitchFamily="18" charset="0"/>
                        </a:rPr>
                        <a:t>Ostro Energy Private Limited</a:t>
                      </a:r>
                    </a:p>
                  </a:txBody>
                  <a:tcPr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50</a:t>
                      </a:r>
                    </a:p>
                  </a:txBody>
                  <a:tcPr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50</a:t>
                      </a:r>
                    </a:p>
                  </a:txBody>
                  <a:tcPr anchor="ctr"/>
                </a:tc>
                <a:tc>
                  <a:txBody>
                    <a:bodyPr/>
                    <a:lstStyle/>
                    <a:p>
                      <a:pPr marL="0" indent="0" algn="ctr">
                        <a:buFont typeface="Arial" panose="020B0604020202020204" pitchFamily="34" charset="0"/>
                        <a:buNone/>
                      </a:pPr>
                      <a:endParaRPr lang="en-IN" sz="1800"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xmlns="" val="2987842036"/>
                  </a:ext>
                </a:extLst>
              </a:tr>
              <a:tr h="346285">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3</a:t>
                      </a:r>
                    </a:p>
                  </a:txBody>
                  <a:tcPr anchor="ctr"/>
                </a:tc>
                <a:tc>
                  <a:txBody>
                    <a:bodyPr/>
                    <a:lstStyle/>
                    <a:p>
                      <a:pPr algn="l" fontAlgn="ctr"/>
                      <a:r>
                        <a:rPr lang="en-US" sz="1800" b="0" i="0" u="none" strike="noStrike" dirty="0">
                          <a:solidFill>
                            <a:schemeClr val="tx1"/>
                          </a:solidFill>
                          <a:effectLst/>
                          <a:latin typeface="Times New Roman" panose="02020603050405020304" pitchFamily="18" charset="0"/>
                          <a:cs typeface="Times New Roman" panose="02020603050405020304" pitchFamily="18" charset="0"/>
                        </a:rPr>
                        <a:t>Sprng Wind Energy Private Limited </a:t>
                      </a:r>
                    </a:p>
                  </a:txBody>
                  <a:tcPr marL="6350" marR="6350" marT="6350" marB="0"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100</a:t>
                      </a:r>
                    </a:p>
                  </a:txBody>
                  <a:tcPr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0</a:t>
                      </a:r>
                    </a:p>
                  </a:txBody>
                  <a:tcPr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Project stands cancelled.</a:t>
                      </a:r>
                    </a:p>
                  </a:txBody>
                  <a:tcPr anchor="ctr"/>
                </a:tc>
                <a:extLst>
                  <a:ext uri="{0D108BD9-81ED-4DB2-BD59-A6C34878D82A}">
                    <a16:rowId xmlns:a16="http://schemas.microsoft.com/office/drawing/2014/main" xmlns="" val="2848025075"/>
                  </a:ext>
                </a:extLst>
              </a:tr>
              <a:tr h="0">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4</a:t>
                      </a:r>
                    </a:p>
                  </a:txBody>
                  <a:tcPr anchor="ctr"/>
                </a:tc>
                <a:tc>
                  <a:txBody>
                    <a:bodyPr/>
                    <a:lstStyle/>
                    <a:p>
                      <a:pPr algn="l"/>
                      <a:r>
                        <a:rPr lang="en-US" sz="1800" dirty="0">
                          <a:solidFill>
                            <a:schemeClr val="tx1"/>
                          </a:solidFill>
                          <a:latin typeface="Times New Roman" panose="02020603050405020304" pitchFamily="18" charset="0"/>
                          <a:cs typeface="Times New Roman" panose="02020603050405020304" pitchFamily="18" charset="0"/>
                        </a:rPr>
                        <a:t>Adani Wind Energy Kutchh Five Limited</a:t>
                      </a:r>
                      <a:endParaRPr lang="en-IN" sz="18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130</a:t>
                      </a:r>
                    </a:p>
                  </a:txBody>
                  <a:tcPr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130</a:t>
                      </a:r>
                    </a:p>
                  </a:txBody>
                  <a:tcPr anchor="ctr"/>
                </a:tc>
                <a:tc>
                  <a:txBody>
                    <a:bodyPr/>
                    <a:lstStyle/>
                    <a:p>
                      <a:pPr marL="0" indent="0" algn="ctr">
                        <a:buFont typeface="Arial" panose="020B0604020202020204" pitchFamily="34" charset="0"/>
                        <a:buNone/>
                      </a:pPr>
                      <a:r>
                        <a:rPr lang="en-IN" sz="1800" dirty="0">
                          <a:solidFill>
                            <a:schemeClr val="tx1"/>
                          </a:solidFill>
                          <a:latin typeface="Times New Roman" panose="02020603050405020304" pitchFamily="18" charset="0"/>
                          <a:cs typeface="Times New Roman" panose="02020603050405020304" pitchFamily="18" charset="0"/>
                        </a:rPr>
                        <a:t>-</a:t>
                      </a:r>
                    </a:p>
                  </a:txBody>
                  <a:tcPr anchor="ctr"/>
                </a:tc>
                <a:extLst>
                  <a:ext uri="{0D108BD9-81ED-4DB2-BD59-A6C34878D82A}">
                    <a16:rowId xmlns:a16="http://schemas.microsoft.com/office/drawing/2014/main" xmlns="" val="1204529395"/>
                  </a:ext>
                </a:extLst>
              </a:tr>
              <a:tr h="405988">
                <a:tc>
                  <a:txBody>
                    <a:bodyPr/>
                    <a:lstStyle/>
                    <a:p>
                      <a:endParaRPr lang="en-IN" sz="18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IN" sz="1800" b="1" dirty="0">
                          <a:solidFill>
                            <a:schemeClr val="tx1"/>
                          </a:solidFill>
                          <a:latin typeface="Times New Roman" panose="02020603050405020304" pitchFamily="18" charset="0"/>
                          <a:cs typeface="Times New Roman" panose="02020603050405020304" pitchFamily="18" charset="0"/>
                        </a:rPr>
                        <a:t>Total</a:t>
                      </a:r>
                    </a:p>
                  </a:txBody>
                  <a:tcPr anchor="ctr"/>
                </a:tc>
                <a:tc>
                  <a:txBody>
                    <a:bodyPr/>
                    <a:lstStyle/>
                    <a:p>
                      <a:pPr algn="ctr"/>
                      <a:r>
                        <a:rPr lang="en-IN" sz="1800" b="1" dirty="0">
                          <a:solidFill>
                            <a:schemeClr val="tx1"/>
                          </a:solidFill>
                          <a:latin typeface="Times New Roman" panose="02020603050405020304" pitchFamily="18" charset="0"/>
                          <a:cs typeface="Times New Roman" panose="02020603050405020304" pitchFamily="18" charset="0"/>
                        </a:rPr>
                        <a:t>480</a:t>
                      </a:r>
                    </a:p>
                  </a:txBody>
                  <a:tcPr anchor="ctr"/>
                </a:tc>
                <a:tc>
                  <a:txBody>
                    <a:bodyPr/>
                    <a:lstStyle/>
                    <a:p>
                      <a:pPr algn="ctr"/>
                      <a:r>
                        <a:rPr lang="en-IN" sz="1800" b="1" dirty="0">
                          <a:solidFill>
                            <a:schemeClr val="tx1"/>
                          </a:solidFill>
                          <a:latin typeface="Times New Roman" panose="02020603050405020304" pitchFamily="18" charset="0"/>
                          <a:cs typeface="Times New Roman" panose="02020603050405020304" pitchFamily="18" charset="0"/>
                        </a:rPr>
                        <a:t>180</a:t>
                      </a:r>
                    </a:p>
                  </a:txBody>
                  <a:tcPr anchor="ctr"/>
                </a:tc>
                <a:tc>
                  <a:txBody>
                    <a:bodyPr/>
                    <a:lstStyle/>
                    <a:p>
                      <a:endParaRPr lang="en-IN" sz="1800"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xmlns="" val="3942266177"/>
                  </a:ext>
                </a:extLst>
              </a:tr>
            </a:tbl>
          </a:graphicData>
        </a:graphic>
      </p:graphicFrame>
      <p:sp>
        <p:nvSpPr>
          <p:cNvPr id="4" name="TextBox 3">
            <a:extLst>
              <a:ext uri="{FF2B5EF4-FFF2-40B4-BE49-F238E27FC236}">
                <a16:creationId xmlns:a16="http://schemas.microsoft.com/office/drawing/2014/main" xmlns="" id="{63949722-B0D6-DFFC-591D-C0708A600128}"/>
              </a:ext>
            </a:extLst>
          </p:cNvPr>
          <p:cNvSpPr txBox="1"/>
          <p:nvPr/>
        </p:nvSpPr>
        <p:spPr>
          <a:xfrm>
            <a:off x="8602133" y="6172200"/>
            <a:ext cx="1261534" cy="369332"/>
          </a:xfrm>
          <a:prstGeom prst="rect">
            <a:avLst/>
          </a:prstGeom>
          <a:noFill/>
        </p:spPr>
        <p:txBody>
          <a:bodyPr wrap="square" rtlCol="0">
            <a:spAutoFit/>
          </a:bodyPr>
          <a:lstStyle/>
          <a:p>
            <a:r>
              <a:rPr lang="en-US" dirty="0">
                <a:hlinkClick r:id="rId3" action="ppaction://hlinksldjump"/>
              </a:rPr>
              <a:t>Back</a:t>
            </a:r>
            <a:endParaRPr lang="en-IN" dirty="0"/>
          </a:p>
        </p:txBody>
      </p:sp>
    </p:spTree>
    <p:extLst>
      <p:ext uri="{BB962C8B-B14F-4D97-AF65-F5344CB8AC3E}">
        <p14:creationId xmlns:p14="http://schemas.microsoft.com/office/powerpoint/2010/main" val="30373807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901713" y="131301"/>
            <a:ext cx="4388573" cy="707886"/>
          </a:xfrm>
          <a:prstGeom prst="rect">
            <a:avLst/>
          </a:prstGeom>
          <a:noFill/>
        </p:spPr>
        <p:txBody>
          <a:bodyPr wrap="none" rtlCol="0">
            <a:spAutoFit/>
          </a:bodyPr>
          <a:lstStyle/>
          <a:p>
            <a:pPr algn="ctr"/>
            <a:r>
              <a:rPr lang="en-IN" sz="2000" b="1" i="1" u="sng" dirty="0">
                <a:latin typeface="Times New Roman" panose="02020603050405020304" pitchFamily="18" charset="0"/>
                <a:cs typeface="Times New Roman" panose="02020603050405020304" pitchFamily="18" charset="0"/>
                <a:hlinkClick r:id="rId2" action="ppaction://hlinkfile"/>
              </a:rPr>
              <a:t>Tranche – 8 (Tariff: </a:t>
            </a:r>
            <a:r>
              <a:rPr lang="en-IN" sz="2000" b="1" i="1" u="sng" dirty="0" err="1">
                <a:latin typeface="Times New Roman" panose="02020603050405020304" pitchFamily="18" charset="0"/>
                <a:cs typeface="Times New Roman" panose="02020603050405020304" pitchFamily="18" charset="0"/>
                <a:hlinkClick r:id="rId2" action="ppaction://hlinkfile"/>
              </a:rPr>
              <a:t>Rs</a:t>
            </a:r>
            <a:r>
              <a:rPr lang="en-IN" sz="2000" b="1" i="1" u="sng" dirty="0">
                <a:latin typeface="Times New Roman" panose="02020603050405020304" pitchFamily="18" charset="0"/>
                <a:cs typeface="Times New Roman" panose="02020603050405020304" pitchFamily="18" charset="0"/>
                <a:hlinkClick r:id="rId2" action="ppaction://hlinkfile"/>
              </a:rPr>
              <a:t>. 2.83-2.84/kWh)</a:t>
            </a:r>
            <a:endParaRPr lang="en-IN" sz="2000" b="1" i="1" u="sng" dirty="0">
              <a:latin typeface="Times New Roman" panose="02020603050405020304" pitchFamily="18" charset="0"/>
              <a:cs typeface="Times New Roman" panose="02020603050405020304" pitchFamily="18" charset="0"/>
            </a:endParaRPr>
          </a:p>
          <a:p>
            <a:pPr algn="ctr"/>
            <a:r>
              <a:rPr lang="en-IN" sz="2000" b="1" i="1" u="sng" dirty="0">
                <a:latin typeface="Times New Roman" panose="02020603050405020304" pitchFamily="18" charset="0"/>
                <a:cs typeface="Times New Roman" panose="02020603050405020304" pitchFamily="18" charset="0"/>
              </a:rPr>
              <a:t>Effective date of PPA: 21.05.2020</a:t>
            </a:r>
          </a:p>
        </p:txBody>
      </p:sp>
      <p:graphicFrame>
        <p:nvGraphicFramePr>
          <p:cNvPr id="2" name="Table 1">
            <a:extLst>
              <a:ext uri="{FF2B5EF4-FFF2-40B4-BE49-F238E27FC236}">
                <a16:creationId xmlns:a16="http://schemas.microsoft.com/office/drawing/2014/main" xmlns="" id="{C7C148D2-4B83-5936-B660-9A586C0BE7D0}"/>
              </a:ext>
            </a:extLst>
          </p:cNvPr>
          <p:cNvGraphicFramePr>
            <a:graphicFrameLocks noGrp="1"/>
          </p:cNvGraphicFramePr>
          <p:nvPr>
            <p:extLst>
              <p:ext uri="{D42A27DB-BD31-4B8C-83A1-F6EECF244321}">
                <p14:modId xmlns:p14="http://schemas.microsoft.com/office/powerpoint/2010/main" val="2420020496"/>
              </p:ext>
            </p:extLst>
          </p:nvPr>
        </p:nvGraphicFramePr>
        <p:xfrm>
          <a:off x="304801" y="1148380"/>
          <a:ext cx="11468099" cy="2011680"/>
        </p:xfrm>
        <a:graphic>
          <a:graphicData uri="http://schemas.openxmlformats.org/drawingml/2006/table">
            <a:tbl>
              <a:tblPr firstRow="1" bandRow="1">
                <a:tableStyleId>{5C22544A-7EE6-4342-B048-85BDC9FD1C3A}</a:tableStyleId>
              </a:tblPr>
              <a:tblGrid>
                <a:gridCol w="884029">
                  <a:extLst>
                    <a:ext uri="{9D8B030D-6E8A-4147-A177-3AD203B41FA5}">
                      <a16:colId xmlns:a16="http://schemas.microsoft.com/office/drawing/2014/main" xmlns="" val="4064482732"/>
                    </a:ext>
                  </a:extLst>
                </a:gridCol>
                <a:gridCol w="4559771">
                  <a:extLst>
                    <a:ext uri="{9D8B030D-6E8A-4147-A177-3AD203B41FA5}">
                      <a16:colId xmlns:a16="http://schemas.microsoft.com/office/drawing/2014/main" xmlns="" val="320820394"/>
                    </a:ext>
                  </a:extLst>
                </a:gridCol>
                <a:gridCol w="2163687">
                  <a:extLst>
                    <a:ext uri="{9D8B030D-6E8A-4147-A177-3AD203B41FA5}">
                      <a16:colId xmlns:a16="http://schemas.microsoft.com/office/drawing/2014/main" xmlns="" val="1105387179"/>
                    </a:ext>
                  </a:extLst>
                </a:gridCol>
                <a:gridCol w="1847051">
                  <a:extLst>
                    <a:ext uri="{9D8B030D-6E8A-4147-A177-3AD203B41FA5}">
                      <a16:colId xmlns:a16="http://schemas.microsoft.com/office/drawing/2014/main" xmlns="" val="1761692143"/>
                    </a:ext>
                  </a:extLst>
                </a:gridCol>
                <a:gridCol w="2013561">
                  <a:extLst>
                    <a:ext uri="{9D8B030D-6E8A-4147-A177-3AD203B41FA5}">
                      <a16:colId xmlns:a16="http://schemas.microsoft.com/office/drawing/2014/main" xmlns="" val="1177015039"/>
                    </a:ext>
                  </a:extLst>
                </a:gridCol>
              </a:tblGrid>
              <a:tr h="584750">
                <a:tc>
                  <a:txBody>
                    <a:bodyPr/>
                    <a:lstStyle/>
                    <a:p>
                      <a:pPr algn="ctr"/>
                      <a:r>
                        <a:rPr lang="en-IN" sz="1800" dirty="0">
                          <a:latin typeface="Times New Roman" panose="02020603050405020304" pitchFamily="18" charset="0"/>
                          <a:cs typeface="Times New Roman" panose="02020603050405020304" pitchFamily="18" charset="0"/>
                        </a:rPr>
                        <a:t>Sr. No.</a:t>
                      </a:r>
                    </a:p>
                  </a:txBody>
                  <a:tcPr/>
                </a:tc>
                <a:tc>
                  <a:txBody>
                    <a:bodyPr/>
                    <a:lstStyle/>
                    <a:p>
                      <a:pPr algn="ctr"/>
                      <a:r>
                        <a:rPr lang="en-IN" sz="1800" dirty="0">
                          <a:latin typeface="Times New Roman" panose="02020603050405020304" pitchFamily="18" charset="0"/>
                          <a:cs typeface="Times New Roman" panose="02020603050405020304" pitchFamily="18" charset="0"/>
                        </a:rPr>
                        <a:t>WPD</a:t>
                      </a:r>
                    </a:p>
                  </a:txBody>
                  <a:tcPr/>
                </a:tc>
                <a:tc>
                  <a:txBody>
                    <a:bodyPr/>
                    <a:lstStyle/>
                    <a:p>
                      <a:pPr algn="ctr"/>
                      <a:r>
                        <a:rPr lang="en-IN" sz="1800" dirty="0">
                          <a:latin typeface="Times New Roman" panose="02020603050405020304" pitchFamily="18" charset="0"/>
                          <a:cs typeface="Times New Roman" panose="02020603050405020304" pitchFamily="18" charset="0"/>
                        </a:rPr>
                        <a:t>PPA Capacity </a:t>
                      </a:r>
                    </a:p>
                    <a:p>
                      <a:pPr algn="ctr"/>
                      <a:r>
                        <a:rPr lang="en-IN" sz="1800" dirty="0">
                          <a:latin typeface="Times New Roman" panose="02020603050405020304" pitchFamily="18" charset="0"/>
                          <a:cs typeface="Times New Roman" panose="02020603050405020304" pitchFamily="18" charset="0"/>
                        </a:rPr>
                        <a:t>(MW)</a:t>
                      </a:r>
                    </a:p>
                  </a:txBody>
                  <a:tcPr/>
                </a:tc>
                <a:tc>
                  <a:txBody>
                    <a:bodyPr/>
                    <a:lstStyle/>
                    <a:p>
                      <a:pPr algn="ctr"/>
                      <a:r>
                        <a:rPr lang="en-IN" sz="1800" dirty="0">
                          <a:latin typeface="Times New Roman" panose="02020603050405020304" pitchFamily="18" charset="0"/>
                          <a:cs typeface="Times New Roman" panose="02020603050405020304" pitchFamily="18" charset="0"/>
                        </a:rPr>
                        <a:t>Commissioned Capacity</a:t>
                      </a:r>
                    </a:p>
                    <a:p>
                      <a:pPr algn="ctr"/>
                      <a:r>
                        <a:rPr lang="en-IN" sz="1800" dirty="0">
                          <a:latin typeface="Times New Roman" panose="02020603050405020304" pitchFamily="18" charset="0"/>
                          <a:cs typeface="Times New Roman" panose="02020603050405020304" pitchFamily="18" charset="0"/>
                        </a:rPr>
                        <a:t>(MW)</a:t>
                      </a:r>
                    </a:p>
                  </a:txBody>
                  <a:tcPr/>
                </a:tc>
                <a:tc>
                  <a:txBody>
                    <a:bodyPr/>
                    <a:lstStyle/>
                    <a:p>
                      <a:pPr algn="ctr"/>
                      <a:r>
                        <a:rPr lang="en-IN" sz="1800" dirty="0">
                          <a:latin typeface="Times New Roman" panose="02020603050405020304" pitchFamily="18" charset="0"/>
                          <a:cs typeface="Times New Roman" panose="02020603050405020304" pitchFamily="18" charset="0"/>
                        </a:rPr>
                        <a:t>Remarks</a:t>
                      </a:r>
                    </a:p>
                  </a:txBody>
                  <a:tcPr/>
                </a:tc>
                <a:extLst>
                  <a:ext uri="{0D108BD9-81ED-4DB2-BD59-A6C34878D82A}">
                    <a16:rowId xmlns:a16="http://schemas.microsoft.com/office/drawing/2014/main" xmlns="" val="2851679557"/>
                  </a:ext>
                </a:extLst>
              </a:tr>
              <a:tr h="0">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1</a:t>
                      </a:r>
                    </a:p>
                  </a:txBody>
                  <a:tcPr/>
                </a:tc>
                <a:tc>
                  <a:txBody>
                    <a:bodyPr/>
                    <a:lstStyle/>
                    <a:p>
                      <a:r>
                        <a:rPr lang="en-IN" sz="1800" dirty="0">
                          <a:solidFill>
                            <a:schemeClr val="tx1"/>
                          </a:solidFill>
                          <a:latin typeface="Times New Roman" panose="02020603050405020304" pitchFamily="18" charset="0"/>
                          <a:cs typeface="Times New Roman" panose="02020603050405020304" pitchFamily="18" charset="0"/>
                        </a:rPr>
                        <a:t>Apraava Energy Private Limited</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250.71</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250.71</a:t>
                      </a:r>
                    </a:p>
                  </a:txBody>
                  <a:tcPr/>
                </a:tc>
                <a:tc>
                  <a:txBody>
                    <a:bodyPr/>
                    <a:lstStyle/>
                    <a:p>
                      <a:pPr marL="0" indent="0" algn="ctr">
                        <a:buFont typeface="Arial" panose="020B0604020202020204" pitchFamily="34" charset="0"/>
                        <a:buNone/>
                      </a:pPr>
                      <a:r>
                        <a:rPr lang="en-US" sz="1800" dirty="0">
                          <a:solidFill>
                            <a:schemeClr val="tx1"/>
                          </a:solidFill>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xmlns="" val="41473822"/>
                  </a:ext>
                </a:extLst>
              </a:tr>
              <a:tr h="317633">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2</a:t>
                      </a:r>
                    </a:p>
                  </a:txBody>
                  <a:tcPr/>
                </a:tc>
                <a:tc>
                  <a:txBody>
                    <a:bodyPr/>
                    <a:lstStyle/>
                    <a:p>
                      <a:r>
                        <a:rPr lang="sv-SE" sz="1800" dirty="0">
                          <a:solidFill>
                            <a:schemeClr val="tx1"/>
                          </a:solidFill>
                          <a:latin typeface="Times New Roman" panose="02020603050405020304" pitchFamily="18" charset="0"/>
                          <a:cs typeface="Times New Roman" panose="02020603050405020304" pitchFamily="18" charset="0"/>
                        </a:rPr>
                        <a:t>Tunga Renewable Energy </a:t>
                      </a:r>
                      <a:r>
                        <a:rPr lang="en-IN" sz="1800" dirty="0">
                          <a:solidFill>
                            <a:schemeClr val="tx1"/>
                          </a:solidFill>
                          <a:latin typeface="Times New Roman" panose="02020603050405020304" pitchFamily="18" charset="0"/>
                          <a:cs typeface="Times New Roman" panose="02020603050405020304" pitchFamily="18" charset="0"/>
                        </a:rPr>
                        <a:t>Private Limited</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189.93</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0</a:t>
                      </a:r>
                    </a:p>
                  </a:txBody>
                  <a:tcPr/>
                </a:tc>
                <a:tc>
                  <a:txBody>
                    <a:bodyPr/>
                    <a:lstStyle/>
                    <a:p>
                      <a:pPr marL="0" indent="0" algn="ctr">
                        <a:buFont typeface="Arial" panose="020B0604020202020204" pitchFamily="34" charset="0"/>
                        <a:buNone/>
                      </a:pPr>
                      <a:r>
                        <a:rPr lang="en-IN" sz="1800" dirty="0">
                          <a:solidFill>
                            <a:schemeClr val="tx1"/>
                          </a:solidFill>
                          <a:latin typeface="Times New Roman" panose="02020603050405020304" pitchFamily="18" charset="0"/>
                          <a:cs typeface="Times New Roman" panose="02020603050405020304" pitchFamily="18" charset="0"/>
                        </a:rPr>
                        <a:t>Under litigation</a:t>
                      </a:r>
                    </a:p>
                  </a:txBody>
                  <a:tcPr/>
                </a:tc>
                <a:extLst>
                  <a:ext uri="{0D108BD9-81ED-4DB2-BD59-A6C34878D82A}">
                    <a16:rowId xmlns:a16="http://schemas.microsoft.com/office/drawing/2014/main" xmlns="" val="2987842036"/>
                  </a:ext>
                </a:extLst>
              </a:tr>
              <a:tr h="342600">
                <a:tc>
                  <a:txBody>
                    <a:bodyPr/>
                    <a:lstStyle/>
                    <a:p>
                      <a:endParaRPr lang="en-IN" sz="18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IN" sz="1800" b="1" dirty="0">
                          <a:solidFill>
                            <a:schemeClr val="tx1"/>
                          </a:solidFill>
                          <a:latin typeface="Times New Roman" panose="02020603050405020304" pitchFamily="18" charset="0"/>
                          <a:cs typeface="Times New Roman" panose="02020603050405020304" pitchFamily="18" charset="0"/>
                        </a:rPr>
                        <a:t>Total</a:t>
                      </a:r>
                    </a:p>
                  </a:txBody>
                  <a:tcPr/>
                </a:tc>
                <a:tc>
                  <a:txBody>
                    <a:bodyPr/>
                    <a:lstStyle/>
                    <a:p>
                      <a:pPr algn="ctr"/>
                      <a:r>
                        <a:rPr lang="en-IN" sz="1800" b="1" dirty="0">
                          <a:solidFill>
                            <a:schemeClr val="tx1"/>
                          </a:solidFill>
                          <a:latin typeface="Times New Roman" panose="02020603050405020304" pitchFamily="18" charset="0"/>
                          <a:cs typeface="Times New Roman" panose="02020603050405020304" pitchFamily="18" charset="0"/>
                        </a:rPr>
                        <a:t>480.8</a:t>
                      </a:r>
                    </a:p>
                  </a:txBody>
                  <a:tcPr/>
                </a:tc>
                <a:tc>
                  <a:txBody>
                    <a:bodyPr/>
                    <a:lstStyle/>
                    <a:p>
                      <a:pPr algn="ctr"/>
                      <a:r>
                        <a:rPr lang="en-IN" sz="1800" b="1" dirty="0">
                          <a:solidFill>
                            <a:schemeClr val="tx1"/>
                          </a:solidFill>
                          <a:latin typeface="Times New Roman" panose="02020603050405020304" pitchFamily="18" charset="0"/>
                          <a:cs typeface="Times New Roman" panose="02020603050405020304" pitchFamily="18" charset="0"/>
                        </a:rPr>
                        <a:t>250.71</a:t>
                      </a:r>
                    </a:p>
                  </a:txBody>
                  <a:tcPr/>
                </a:tc>
                <a:tc>
                  <a:txBody>
                    <a:bodyPr/>
                    <a:lstStyle/>
                    <a:p>
                      <a:endParaRPr lang="en-IN" sz="18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942266177"/>
                  </a:ext>
                </a:extLst>
              </a:tr>
            </a:tbl>
          </a:graphicData>
        </a:graphic>
      </p:graphicFrame>
      <p:sp>
        <p:nvSpPr>
          <p:cNvPr id="4" name="TextBox 3">
            <a:extLst>
              <a:ext uri="{FF2B5EF4-FFF2-40B4-BE49-F238E27FC236}">
                <a16:creationId xmlns:a16="http://schemas.microsoft.com/office/drawing/2014/main" xmlns="" id="{E33F7D7B-C9E9-655E-E8F2-D9026DAA1352}"/>
              </a:ext>
            </a:extLst>
          </p:cNvPr>
          <p:cNvSpPr txBox="1"/>
          <p:nvPr/>
        </p:nvSpPr>
        <p:spPr>
          <a:xfrm>
            <a:off x="8602133" y="6172200"/>
            <a:ext cx="1261534" cy="369332"/>
          </a:xfrm>
          <a:prstGeom prst="rect">
            <a:avLst/>
          </a:prstGeom>
          <a:noFill/>
        </p:spPr>
        <p:txBody>
          <a:bodyPr wrap="square" rtlCol="0">
            <a:spAutoFit/>
          </a:bodyPr>
          <a:lstStyle/>
          <a:p>
            <a:r>
              <a:rPr lang="en-US" dirty="0">
                <a:hlinkClick r:id="rId3" action="ppaction://hlinksldjump"/>
              </a:rPr>
              <a:t>Back</a:t>
            </a:r>
            <a:endParaRPr lang="en-IN" dirty="0"/>
          </a:p>
        </p:txBody>
      </p:sp>
    </p:spTree>
    <p:extLst>
      <p:ext uri="{BB962C8B-B14F-4D97-AF65-F5344CB8AC3E}">
        <p14:creationId xmlns:p14="http://schemas.microsoft.com/office/powerpoint/2010/main" val="22771072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167506" y="215523"/>
            <a:ext cx="8158580" cy="707886"/>
          </a:xfrm>
          <a:prstGeom prst="rect">
            <a:avLst/>
          </a:prstGeom>
          <a:noFill/>
        </p:spPr>
        <p:txBody>
          <a:bodyPr wrap="none" rtlCol="0">
            <a:spAutoFit/>
          </a:bodyPr>
          <a:lstStyle/>
          <a:p>
            <a:pPr algn="ctr"/>
            <a:r>
              <a:rPr lang="en-IN" sz="2000" b="1" i="1" u="sng" dirty="0">
                <a:latin typeface="Times New Roman" panose="02020603050405020304" pitchFamily="18" charset="0"/>
                <a:cs typeface="Times New Roman" panose="02020603050405020304" pitchFamily="18" charset="0"/>
                <a:hlinkClick r:id="rId2" action="ppaction://hlinkfile"/>
              </a:rPr>
              <a:t>Tranche – 9 (Tariff: Rs. 2.99-3.00/kWh)</a:t>
            </a:r>
            <a:endParaRPr lang="en-IN" sz="2000" b="1" i="1" u="sng" dirty="0">
              <a:latin typeface="Times New Roman" panose="02020603050405020304" pitchFamily="18" charset="0"/>
              <a:cs typeface="Times New Roman" panose="02020603050405020304" pitchFamily="18" charset="0"/>
            </a:endParaRPr>
          </a:p>
          <a:p>
            <a:pPr algn="ctr"/>
            <a:r>
              <a:rPr lang="en-IN" sz="2000" b="1" i="1" u="sng" dirty="0">
                <a:latin typeface="Times New Roman" panose="02020603050405020304" pitchFamily="18" charset="0"/>
                <a:cs typeface="Times New Roman" panose="02020603050405020304" pitchFamily="18" charset="0"/>
              </a:rPr>
              <a:t>Effective Date of PPA: 31.03.2021 for 700 MW and 15.07.2021 for 270 MW</a:t>
            </a:r>
          </a:p>
        </p:txBody>
      </p:sp>
      <p:graphicFrame>
        <p:nvGraphicFramePr>
          <p:cNvPr id="2" name="Table 1">
            <a:extLst>
              <a:ext uri="{FF2B5EF4-FFF2-40B4-BE49-F238E27FC236}">
                <a16:creationId xmlns:a16="http://schemas.microsoft.com/office/drawing/2014/main" xmlns="" id="{6C5DADCD-5CCA-A388-35D2-87F9C46733D4}"/>
              </a:ext>
            </a:extLst>
          </p:cNvPr>
          <p:cNvGraphicFramePr>
            <a:graphicFrameLocks noGrp="1"/>
          </p:cNvGraphicFramePr>
          <p:nvPr>
            <p:extLst>
              <p:ext uri="{D42A27DB-BD31-4B8C-83A1-F6EECF244321}">
                <p14:modId xmlns:p14="http://schemas.microsoft.com/office/powerpoint/2010/main" val="1628416420"/>
              </p:ext>
            </p:extLst>
          </p:nvPr>
        </p:nvGraphicFramePr>
        <p:xfrm>
          <a:off x="272715" y="1234334"/>
          <a:ext cx="11646569" cy="2651760"/>
        </p:xfrm>
        <a:graphic>
          <a:graphicData uri="http://schemas.openxmlformats.org/drawingml/2006/table">
            <a:tbl>
              <a:tblPr firstRow="1" bandRow="1">
                <a:tableStyleId>{5C22544A-7EE6-4342-B048-85BDC9FD1C3A}</a:tableStyleId>
              </a:tblPr>
              <a:tblGrid>
                <a:gridCol w="897787">
                  <a:extLst>
                    <a:ext uri="{9D8B030D-6E8A-4147-A177-3AD203B41FA5}">
                      <a16:colId xmlns:a16="http://schemas.microsoft.com/office/drawing/2014/main" xmlns="" val="4064482732"/>
                    </a:ext>
                  </a:extLst>
                </a:gridCol>
                <a:gridCol w="4551568">
                  <a:extLst>
                    <a:ext uri="{9D8B030D-6E8A-4147-A177-3AD203B41FA5}">
                      <a16:colId xmlns:a16="http://schemas.microsoft.com/office/drawing/2014/main" xmlns="" val="320820394"/>
                    </a:ext>
                  </a:extLst>
                </a:gridCol>
                <a:gridCol w="1272619">
                  <a:extLst>
                    <a:ext uri="{9D8B030D-6E8A-4147-A177-3AD203B41FA5}">
                      <a16:colId xmlns:a16="http://schemas.microsoft.com/office/drawing/2014/main" xmlns="" val="1105387179"/>
                    </a:ext>
                  </a:extLst>
                </a:gridCol>
                <a:gridCol w="1800519">
                  <a:extLst>
                    <a:ext uri="{9D8B030D-6E8A-4147-A177-3AD203B41FA5}">
                      <a16:colId xmlns:a16="http://schemas.microsoft.com/office/drawing/2014/main" xmlns="" val="1761692143"/>
                    </a:ext>
                  </a:extLst>
                </a:gridCol>
                <a:gridCol w="3124076">
                  <a:extLst>
                    <a:ext uri="{9D8B030D-6E8A-4147-A177-3AD203B41FA5}">
                      <a16:colId xmlns:a16="http://schemas.microsoft.com/office/drawing/2014/main" xmlns="" val="1177015039"/>
                    </a:ext>
                  </a:extLst>
                </a:gridCol>
              </a:tblGrid>
              <a:tr h="731170">
                <a:tc>
                  <a:txBody>
                    <a:bodyPr/>
                    <a:lstStyle/>
                    <a:p>
                      <a:pPr algn="ctr"/>
                      <a:r>
                        <a:rPr lang="en-IN" sz="1800" dirty="0">
                          <a:latin typeface="Times New Roman" panose="02020603050405020304" pitchFamily="18" charset="0"/>
                          <a:cs typeface="Times New Roman" panose="02020603050405020304" pitchFamily="18" charset="0"/>
                        </a:rPr>
                        <a:t>Sr. No.</a:t>
                      </a:r>
                    </a:p>
                  </a:txBody>
                  <a:tcPr/>
                </a:tc>
                <a:tc>
                  <a:txBody>
                    <a:bodyPr/>
                    <a:lstStyle/>
                    <a:p>
                      <a:pPr algn="ctr"/>
                      <a:r>
                        <a:rPr lang="en-IN" sz="1800" dirty="0">
                          <a:latin typeface="Times New Roman" panose="02020603050405020304" pitchFamily="18" charset="0"/>
                          <a:cs typeface="Times New Roman" panose="02020603050405020304" pitchFamily="18" charset="0"/>
                        </a:rPr>
                        <a:t>WPD</a:t>
                      </a:r>
                    </a:p>
                  </a:txBody>
                  <a:tcPr/>
                </a:tc>
                <a:tc>
                  <a:txBody>
                    <a:bodyPr/>
                    <a:lstStyle/>
                    <a:p>
                      <a:pPr algn="ctr"/>
                      <a:r>
                        <a:rPr lang="en-IN" sz="1800" dirty="0">
                          <a:latin typeface="Times New Roman" panose="02020603050405020304" pitchFamily="18" charset="0"/>
                          <a:cs typeface="Times New Roman" panose="02020603050405020304" pitchFamily="18" charset="0"/>
                        </a:rPr>
                        <a:t>PPA Capacity </a:t>
                      </a:r>
                    </a:p>
                    <a:p>
                      <a:pPr algn="ctr"/>
                      <a:r>
                        <a:rPr lang="en-IN" sz="1800" dirty="0">
                          <a:latin typeface="Times New Roman" panose="02020603050405020304" pitchFamily="18" charset="0"/>
                          <a:cs typeface="Times New Roman" panose="02020603050405020304" pitchFamily="18" charset="0"/>
                        </a:rPr>
                        <a:t>(MW)</a:t>
                      </a:r>
                    </a:p>
                  </a:txBody>
                  <a:tcPr/>
                </a:tc>
                <a:tc>
                  <a:txBody>
                    <a:bodyPr/>
                    <a:lstStyle/>
                    <a:p>
                      <a:pPr algn="ctr"/>
                      <a:r>
                        <a:rPr lang="en-IN" sz="1800" dirty="0">
                          <a:latin typeface="Times New Roman" panose="02020603050405020304" pitchFamily="18" charset="0"/>
                          <a:cs typeface="Times New Roman" panose="02020603050405020304" pitchFamily="18" charset="0"/>
                        </a:rPr>
                        <a:t>Commissioned Capacity</a:t>
                      </a:r>
                    </a:p>
                    <a:p>
                      <a:pPr algn="ctr"/>
                      <a:r>
                        <a:rPr lang="en-IN" sz="1800" dirty="0">
                          <a:latin typeface="Times New Roman" panose="02020603050405020304" pitchFamily="18" charset="0"/>
                          <a:cs typeface="Times New Roman" panose="02020603050405020304" pitchFamily="18" charset="0"/>
                        </a:rPr>
                        <a:t>(MW)</a:t>
                      </a:r>
                    </a:p>
                  </a:txBody>
                  <a:tcPr/>
                </a:tc>
                <a:tc>
                  <a:txBody>
                    <a:bodyPr/>
                    <a:lstStyle/>
                    <a:p>
                      <a:pPr algn="ctr"/>
                      <a:r>
                        <a:rPr lang="en-IN" sz="1800" dirty="0">
                          <a:latin typeface="Times New Roman" panose="02020603050405020304" pitchFamily="18" charset="0"/>
                          <a:cs typeface="Times New Roman" panose="02020603050405020304" pitchFamily="18" charset="0"/>
                        </a:rPr>
                        <a:t>Remarks</a:t>
                      </a:r>
                    </a:p>
                  </a:txBody>
                  <a:tcPr/>
                </a:tc>
                <a:extLst>
                  <a:ext uri="{0D108BD9-81ED-4DB2-BD59-A6C34878D82A}">
                    <a16:rowId xmlns:a16="http://schemas.microsoft.com/office/drawing/2014/main" xmlns="" val="2851679557"/>
                  </a:ext>
                </a:extLst>
              </a:tr>
              <a:tr h="0">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1</a:t>
                      </a:r>
                    </a:p>
                  </a:txBody>
                  <a:tcPr anchor="ctr"/>
                </a:tc>
                <a:tc>
                  <a:txBody>
                    <a:bodyPr/>
                    <a:lstStyle/>
                    <a:p>
                      <a:r>
                        <a:rPr lang="sv-SE" sz="1800" dirty="0">
                          <a:solidFill>
                            <a:schemeClr val="tx1"/>
                          </a:solidFill>
                          <a:latin typeface="Times New Roman" panose="02020603050405020304" pitchFamily="18" charset="0"/>
                          <a:cs typeface="Times New Roman" panose="02020603050405020304" pitchFamily="18" charset="0"/>
                        </a:rPr>
                        <a:t>Vena Energy Vidyuth </a:t>
                      </a:r>
                      <a:r>
                        <a:rPr lang="en-IN" sz="1800" dirty="0">
                          <a:solidFill>
                            <a:schemeClr val="tx1"/>
                          </a:solidFill>
                          <a:latin typeface="Times New Roman" panose="02020603050405020304" pitchFamily="18" charset="0"/>
                          <a:cs typeface="Times New Roman" panose="02020603050405020304" pitchFamily="18" charset="0"/>
                        </a:rPr>
                        <a:t>Private Limited</a:t>
                      </a:r>
                    </a:p>
                  </a:txBody>
                  <a:tcPr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160</a:t>
                      </a:r>
                    </a:p>
                  </a:txBody>
                  <a:tcPr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160</a:t>
                      </a:r>
                    </a:p>
                  </a:txBody>
                  <a:tcPr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a:t>
                      </a:r>
                    </a:p>
                  </a:txBody>
                  <a:tcPr anchor="ctr"/>
                </a:tc>
                <a:extLst>
                  <a:ext uri="{0D108BD9-81ED-4DB2-BD59-A6C34878D82A}">
                    <a16:rowId xmlns:a16="http://schemas.microsoft.com/office/drawing/2014/main" xmlns="" val="41473822"/>
                  </a:ext>
                </a:extLst>
              </a:tr>
              <a:tr h="0">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2</a:t>
                      </a:r>
                    </a:p>
                  </a:txBody>
                  <a:tcPr anchor="ctr"/>
                </a:tc>
                <a:tc>
                  <a:txBody>
                    <a:bodyPr/>
                    <a:lstStyle/>
                    <a:p>
                      <a:r>
                        <a:rPr lang="en-IN" sz="1800" dirty="0">
                          <a:solidFill>
                            <a:schemeClr val="tx1"/>
                          </a:solidFill>
                          <a:latin typeface="Times New Roman" panose="02020603050405020304" pitchFamily="18" charset="0"/>
                          <a:cs typeface="Times New Roman" panose="02020603050405020304" pitchFamily="18" charset="0"/>
                        </a:rPr>
                        <a:t>JSW Renew Energy Limited</a:t>
                      </a:r>
                    </a:p>
                  </a:txBody>
                  <a:tcPr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540</a:t>
                      </a:r>
                    </a:p>
                  </a:txBody>
                  <a:tcPr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540</a:t>
                      </a:r>
                    </a:p>
                  </a:txBody>
                  <a:tcPr anchor="ctr"/>
                </a:tc>
                <a:tc>
                  <a:txBody>
                    <a:bodyPr/>
                    <a:lstStyle/>
                    <a:p>
                      <a:pPr marL="0" indent="0" algn="ctr">
                        <a:buFont typeface="Arial" panose="020B0604020202020204" pitchFamily="34" charset="0"/>
                        <a:buNone/>
                      </a:pPr>
                      <a:r>
                        <a:rPr lang="en-US" sz="1800" dirty="0">
                          <a:solidFill>
                            <a:schemeClr val="tx1"/>
                          </a:solidFill>
                          <a:latin typeface="Times New Roman" panose="02020603050405020304" pitchFamily="18" charset="0"/>
                          <a:cs typeface="Times New Roman" panose="02020603050405020304" pitchFamily="18" charset="0"/>
                        </a:rPr>
                        <a:t>-</a:t>
                      </a:r>
                    </a:p>
                  </a:txBody>
                  <a:tcPr anchor="ctr"/>
                </a:tc>
                <a:extLst>
                  <a:ext uri="{0D108BD9-81ED-4DB2-BD59-A6C34878D82A}">
                    <a16:rowId xmlns:a16="http://schemas.microsoft.com/office/drawing/2014/main" xmlns="" val="2987842036"/>
                  </a:ext>
                </a:extLst>
              </a:tr>
              <a:tr h="129540">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3</a:t>
                      </a:r>
                    </a:p>
                  </a:txBody>
                  <a:tcPr anchor="ctr"/>
                </a:tc>
                <a:tc>
                  <a:txBody>
                    <a:bodyPr/>
                    <a:lstStyle/>
                    <a:p>
                      <a:pPr algn="l" fontAlgn="ctr"/>
                      <a:r>
                        <a:rPr lang="en-US" sz="1800" kern="1200" dirty="0">
                          <a:solidFill>
                            <a:schemeClr val="tx1"/>
                          </a:solidFill>
                          <a:latin typeface="Times New Roman" panose="02020603050405020304" pitchFamily="18" charset="0"/>
                          <a:ea typeface="+mn-ea"/>
                          <a:cs typeface="Times New Roman" panose="02020603050405020304" pitchFamily="18" charset="0"/>
                        </a:rPr>
                        <a:t>JSW</a:t>
                      </a:r>
                      <a:r>
                        <a:rPr lang="en-US" sz="1800" b="0" i="0" u="none" strike="noStrike" dirty="0">
                          <a:solidFill>
                            <a:schemeClr val="tx1"/>
                          </a:solidFill>
                          <a:effectLst/>
                          <a:latin typeface="Times New Roman" panose="02020603050405020304" pitchFamily="18" charset="0"/>
                          <a:cs typeface="Times New Roman" panose="02020603050405020304" pitchFamily="18" charset="0"/>
                        </a:rPr>
                        <a:t> Renew Energy Limited</a:t>
                      </a:r>
                    </a:p>
                  </a:txBody>
                  <a:tcPr marL="6350" marR="6350" marT="6350" marB="0"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270</a:t>
                      </a:r>
                    </a:p>
                  </a:txBody>
                  <a:tcPr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162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dirty="0">
                          <a:solidFill>
                            <a:schemeClr val="tx1"/>
                          </a:solidFill>
                          <a:latin typeface="Times New Roman" panose="02020603050405020304" pitchFamily="18" charset="0"/>
                          <a:cs typeface="Times New Roman" panose="02020603050405020304" pitchFamily="18" charset="0"/>
                        </a:rPr>
                        <a:t>Under execution</a:t>
                      </a: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dirty="0">
                          <a:solidFill>
                            <a:schemeClr val="tx1"/>
                          </a:solidFill>
                          <a:latin typeface="Times New Roman" panose="02020603050405020304" pitchFamily="18" charset="0"/>
                          <a:cs typeface="Times New Roman" panose="02020603050405020304" pitchFamily="18" charset="0"/>
                        </a:rPr>
                        <a:t>(Revised SCD is 30.11.2025)</a:t>
                      </a:r>
                    </a:p>
                  </a:txBody>
                  <a:tcPr anchor="ctr"/>
                </a:tc>
                <a:extLst>
                  <a:ext uri="{0D108BD9-81ED-4DB2-BD59-A6C34878D82A}">
                    <a16:rowId xmlns:a16="http://schemas.microsoft.com/office/drawing/2014/main" xmlns="" val="325724539"/>
                  </a:ext>
                </a:extLst>
              </a:tr>
              <a:tr h="233680">
                <a:tc>
                  <a:txBody>
                    <a:bodyPr/>
                    <a:lstStyle/>
                    <a:p>
                      <a:pPr algn="ctr"/>
                      <a:endParaRPr lang="en-IN" sz="1800" b="1"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l" fontAlgn="ctr"/>
                      <a:r>
                        <a:rPr lang="en-US" sz="1800" b="1" i="0" u="none" strike="noStrike" dirty="0">
                          <a:solidFill>
                            <a:schemeClr val="tx1"/>
                          </a:solidFill>
                          <a:effectLst/>
                          <a:latin typeface="Times New Roman" panose="02020603050405020304" pitchFamily="18" charset="0"/>
                          <a:cs typeface="Times New Roman" panose="02020603050405020304" pitchFamily="18" charset="0"/>
                        </a:rPr>
                        <a:t>Total</a:t>
                      </a:r>
                    </a:p>
                  </a:txBody>
                  <a:tcPr marL="6350" marR="6350" marT="6350" marB="0" anchor="ctr"/>
                </a:tc>
                <a:tc>
                  <a:txBody>
                    <a:bodyPr/>
                    <a:lstStyle/>
                    <a:p>
                      <a:pPr algn="ctr"/>
                      <a:r>
                        <a:rPr lang="en-IN" sz="1800" b="1" dirty="0">
                          <a:solidFill>
                            <a:schemeClr val="tx1"/>
                          </a:solidFill>
                          <a:latin typeface="Times New Roman" panose="02020603050405020304" pitchFamily="18" charset="0"/>
                          <a:cs typeface="Times New Roman" panose="02020603050405020304" pitchFamily="18" charset="0"/>
                        </a:rPr>
                        <a:t>970</a:t>
                      </a:r>
                    </a:p>
                  </a:txBody>
                  <a:tcPr anchor="ctr"/>
                </a:tc>
                <a:tc>
                  <a:txBody>
                    <a:bodyPr/>
                    <a:lstStyle/>
                    <a:p>
                      <a:pPr algn="ctr"/>
                      <a:r>
                        <a:rPr lang="en-IN" sz="1800" b="1" dirty="0">
                          <a:solidFill>
                            <a:schemeClr val="tx1"/>
                          </a:solidFill>
                          <a:latin typeface="Times New Roman" panose="02020603050405020304" pitchFamily="18" charset="0"/>
                          <a:cs typeface="Times New Roman" panose="02020603050405020304" pitchFamily="18" charset="0"/>
                        </a:rPr>
                        <a:t>862</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b="1"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xmlns="" val="629064028"/>
                  </a:ext>
                </a:extLst>
              </a:tr>
            </a:tbl>
          </a:graphicData>
        </a:graphic>
      </p:graphicFrame>
      <p:sp>
        <p:nvSpPr>
          <p:cNvPr id="4" name="TextBox 3">
            <a:extLst>
              <a:ext uri="{FF2B5EF4-FFF2-40B4-BE49-F238E27FC236}">
                <a16:creationId xmlns:a16="http://schemas.microsoft.com/office/drawing/2014/main" xmlns="" id="{1836F01F-7498-0C86-C8A2-D73632CAB974}"/>
              </a:ext>
            </a:extLst>
          </p:cNvPr>
          <p:cNvSpPr txBox="1"/>
          <p:nvPr/>
        </p:nvSpPr>
        <p:spPr>
          <a:xfrm>
            <a:off x="8602133" y="6172200"/>
            <a:ext cx="1261534" cy="369332"/>
          </a:xfrm>
          <a:prstGeom prst="rect">
            <a:avLst/>
          </a:prstGeom>
          <a:noFill/>
        </p:spPr>
        <p:txBody>
          <a:bodyPr wrap="square" rtlCol="0">
            <a:spAutoFit/>
          </a:bodyPr>
          <a:lstStyle/>
          <a:p>
            <a:r>
              <a:rPr lang="en-US" dirty="0">
                <a:hlinkClick r:id="rId3" action="ppaction://hlinksldjump"/>
              </a:rPr>
              <a:t>Back</a:t>
            </a:r>
            <a:endParaRPr lang="en-IN" dirty="0"/>
          </a:p>
        </p:txBody>
      </p:sp>
    </p:spTree>
    <p:extLst>
      <p:ext uri="{BB962C8B-B14F-4D97-AF65-F5344CB8AC3E}">
        <p14:creationId xmlns:p14="http://schemas.microsoft.com/office/powerpoint/2010/main" val="23998967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837593" y="155365"/>
            <a:ext cx="4516813" cy="707886"/>
          </a:xfrm>
          <a:prstGeom prst="rect">
            <a:avLst/>
          </a:prstGeom>
          <a:noFill/>
        </p:spPr>
        <p:txBody>
          <a:bodyPr wrap="none" rtlCol="0">
            <a:spAutoFit/>
          </a:bodyPr>
          <a:lstStyle/>
          <a:p>
            <a:pPr algn="ctr"/>
            <a:r>
              <a:rPr lang="en-IN" sz="2000" b="1" i="1" u="sng" dirty="0">
                <a:latin typeface="Times New Roman" panose="02020603050405020304" pitchFamily="18" charset="0"/>
                <a:cs typeface="Times New Roman" panose="02020603050405020304" pitchFamily="18" charset="0"/>
                <a:hlinkClick r:id="rId2" action="ppaction://hlinkfile"/>
              </a:rPr>
              <a:t>Tranche – 10 (Tariff: Rs. 2.77-2.78/kWh)</a:t>
            </a:r>
            <a:endParaRPr lang="en-IN" sz="2000" b="1" i="1" u="sng" dirty="0">
              <a:latin typeface="Times New Roman" panose="02020603050405020304" pitchFamily="18" charset="0"/>
              <a:cs typeface="Times New Roman" panose="02020603050405020304" pitchFamily="18" charset="0"/>
            </a:endParaRPr>
          </a:p>
          <a:p>
            <a:pPr algn="ctr"/>
            <a:r>
              <a:rPr lang="en-IN" sz="2000" b="1" i="1" u="sng" dirty="0">
                <a:latin typeface="Times New Roman" panose="02020603050405020304" pitchFamily="18" charset="0"/>
                <a:cs typeface="Times New Roman" panose="02020603050405020304" pitchFamily="18" charset="0"/>
              </a:rPr>
              <a:t>Effective Date of PPA: 10.09.2021</a:t>
            </a:r>
          </a:p>
        </p:txBody>
      </p:sp>
      <p:graphicFrame>
        <p:nvGraphicFramePr>
          <p:cNvPr id="2" name="Table 1">
            <a:extLst>
              <a:ext uri="{FF2B5EF4-FFF2-40B4-BE49-F238E27FC236}">
                <a16:creationId xmlns:a16="http://schemas.microsoft.com/office/drawing/2014/main" xmlns="" id="{F5E82248-A568-455C-1B2E-11204F5AF212}"/>
              </a:ext>
            </a:extLst>
          </p:cNvPr>
          <p:cNvGraphicFramePr>
            <a:graphicFrameLocks noGrp="1"/>
          </p:cNvGraphicFramePr>
          <p:nvPr>
            <p:extLst>
              <p:ext uri="{D42A27DB-BD31-4B8C-83A1-F6EECF244321}">
                <p14:modId xmlns:p14="http://schemas.microsoft.com/office/powerpoint/2010/main" val="3727784828"/>
              </p:ext>
            </p:extLst>
          </p:nvPr>
        </p:nvGraphicFramePr>
        <p:xfrm>
          <a:off x="228600" y="1032807"/>
          <a:ext cx="11722101" cy="3108960"/>
        </p:xfrm>
        <a:graphic>
          <a:graphicData uri="http://schemas.openxmlformats.org/drawingml/2006/table">
            <a:tbl>
              <a:tblPr firstRow="1" bandRow="1">
                <a:tableStyleId>{5C22544A-7EE6-4342-B048-85BDC9FD1C3A}</a:tableStyleId>
              </a:tblPr>
              <a:tblGrid>
                <a:gridCol w="903609">
                  <a:extLst>
                    <a:ext uri="{9D8B030D-6E8A-4147-A177-3AD203B41FA5}">
                      <a16:colId xmlns:a16="http://schemas.microsoft.com/office/drawing/2014/main" xmlns="" val="4064482732"/>
                    </a:ext>
                  </a:extLst>
                </a:gridCol>
                <a:gridCol w="4448459">
                  <a:extLst>
                    <a:ext uri="{9D8B030D-6E8A-4147-A177-3AD203B41FA5}">
                      <a16:colId xmlns:a16="http://schemas.microsoft.com/office/drawing/2014/main" xmlns="" val="320820394"/>
                    </a:ext>
                  </a:extLst>
                </a:gridCol>
                <a:gridCol w="1197204">
                  <a:extLst>
                    <a:ext uri="{9D8B030D-6E8A-4147-A177-3AD203B41FA5}">
                      <a16:colId xmlns:a16="http://schemas.microsoft.com/office/drawing/2014/main" xmlns="" val="1105387179"/>
                    </a:ext>
                  </a:extLst>
                </a:gridCol>
                <a:gridCol w="1753386">
                  <a:extLst>
                    <a:ext uri="{9D8B030D-6E8A-4147-A177-3AD203B41FA5}">
                      <a16:colId xmlns:a16="http://schemas.microsoft.com/office/drawing/2014/main" xmlns="" val="1761692143"/>
                    </a:ext>
                  </a:extLst>
                </a:gridCol>
                <a:gridCol w="3419443">
                  <a:extLst>
                    <a:ext uri="{9D8B030D-6E8A-4147-A177-3AD203B41FA5}">
                      <a16:colId xmlns:a16="http://schemas.microsoft.com/office/drawing/2014/main" xmlns="" val="1177015039"/>
                    </a:ext>
                  </a:extLst>
                </a:gridCol>
              </a:tblGrid>
              <a:tr h="860465">
                <a:tc>
                  <a:txBody>
                    <a:bodyPr/>
                    <a:lstStyle/>
                    <a:p>
                      <a:pPr algn="ctr"/>
                      <a:r>
                        <a:rPr lang="en-IN" sz="1800" dirty="0">
                          <a:latin typeface="Times New Roman" panose="02020603050405020304" pitchFamily="18" charset="0"/>
                          <a:cs typeface="Times New Roman" panose="02020603050405020304" pitchFamily="18" charset="0"/>
                        </a:rPr>
                        <a:t>Sr. No.</a:t>
                      </a:r>
                    </a:p>
                  </a:txBody>
                  <a:tcPr/>
                </a:tc>
                <a:tc>
                  <a:txBody>
                    <a:bodyPr/>
                    <a:lstStyle/>
                    <a:p>
                      <a:pPr algn="ctr"/>
                      <a:r>
                        <a:rPr lang="en-IN" sz="1800" dirty="0">
                          <a:latin typeface="Times New Roman" panose="02020603050405020304" pitchFamily="18" charset="0"/>
                          <a:cs typeface="Times New Roman" panose="02020603050405020304" pitchFamily="18" charset="0"/>
                        </a:rPr>
                        <a:t>WPD</a:t>
                      </a:r>
                    </a:p>
                  </a:txBody>
                  <a:tcPr/>
                </a:tc>
                <a:tc>
                  <a:txBody>
                    <a:bodyPr/>
                    <a:lstStyle/>
                    <a:p>
                      <a:pPr algn="ctr"/>
                      <a:r>
                        <a:rPr lang="en-IN" sz="1800" dirty="0">
                          <a:latin typeface="Times New Roman" panose="02020603050405020304" pitchFamily="18" charset="0"/>
                          <a:cs typeface="Times New Roman" panose="02020603050405020304" pitchFamily="18" charset="0"/>
                        </a:rPr>
                        <a:t>PPA Capacity </a:t>
                      </a:r>
                    </a:p>
                    <a:p>
                      <a:pPr algn="ctr"/>
                      <a:r>
                        <a:rPr lang="en-IN" sz="1800" dirty="0">
                          <a:latin typeface="Times New Roman" panose="02020603050405020304" pitchFamily="18" charset="0"/>
                          <a:cs typeface="Times New Roman" panose="02020603050405020304" pitchFamily="18" charset="0"/>
                        </a:rPr>
                        <a:t>(MW)</a:t>
                      </a:r>
                    </a:p>
                  </a:txBody>
                  <a:tcPr/>
                </a:tc>
                <a:tc>
                  <a:txBody>
                    <a:bodyPr/>
                    <a:lstStyle/>
                    <a:p>
                      <a:pPr algn="ctr"/>
                      <a:r>
                        <a:rPr lang="en-IN" sz="1800" dirty="0">
                          <a:latin typeface="Times New Roman" panose="02020603050405020304" pitchFamily="18" charset="0"/>
                          <a:cs typeface="Times New Roman" panose="02020603050405020304" pitchFamily="18" charset="0"/>
                        </a:rPr>
                        <a:t>Commissioned Capacity</a:t>
                      </a:r>
                    </a:p>
                    <a:p>
                      <a:pPr algn="ctr"/>
                      <a:r>
                        <a:rPr lang="en-IN" sz="1800" dirty="0">
                          <a:latin typeface="Times New Roman" panose="02020603050405020304" pitchFamily="18" charset="0"/>
                          <a:cs typeface="Times New Roman" panose="02020603050405020304" pitchFamily="18" charset="0"/>
                        </a:rPr>
                        <a:t>(MW)</a:t>
                      </a:r>
                    </a:p>
                  </a:txBody>
                  <a:tcPr/>
                </a:tc>
                <a:tc>
                  <a:txBody>
                    <a:bodyPr/>
                    <a:lstStyle/>
                    <a:p>
                      <a:pPr algn="ctr"/>
                      <a:r>
                        <a:rPr lang="en-IN" sz="1800" dirty="0">
                          <a:latin typeface="Times New Roman" panose="02020603050405020304" pitchFamily="18" charset="0"/>
                          <a:cs typeface="Times New Roman" panose="02020603050405020304" pitchFamily="18" charset="0"/>
                        </a:rPr>
                        <a:t>Remarks</a:t>
                      </a:r>
                    </a:p>
                  </a:txBody>
                  <a:tcPr/>
                </a:tc>
                <a:extLst>
                  <a:ext uri="{0D108BD9-81ED-4DB2-BD59-A6C34878D82A}">
                    <a16:rowId xmlns:a16="http://schemas.microsoft.com/office/drawing/2014/main" xmlns="" val="2851679557"/>
                  </a:ext>
                </a:extLst>
              </a:tr>
              <a:tr h="224493">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1</a:t>
                      </a:r>
                    </a:p>
                  </a:txBody>
                  <a:tcPr anchor="ctr"/>
                </a:tc>
                <a:tc>
                  <a:txBody>
                    <a:bodyPr/>
                    <a:lstStyle/>
                    <a:p>
                      <a:r>
                        <a:rPr lang="en-US" sz="1800" dirty="0">
                          <a:solidFill>
                            <a:schemeClr val="tx1"/>
                          </a:solidFill>
                          <a:latin typeface="Times New Roman" panose="02020603050405020304" pitchFamily="18" charset="0"/>
                          <a:cs typeface="Times New Roman" panose="02020603050405020304" pitchFamily="18" charset="0"/>
                        </a:rPr>
                        <a:t>Adani Renewable Energy Seven Limited</a:t>
                      </a:r>
                      <a:endParaRPr lang="en-IN" sz="18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300</a:t>
                      </a:r>
                    </a:p>
                  </a:txBody>
                  <a:tcPr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0</a:t>
                      </a:r>
                    </a:p>
                  </a:txBody>
                  <a:tcPr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Under litigation</a:t>
                      </a:r>
                    </a:p>
                  </a:txBody>
                  <a:tcPr anchor="ctr"/>
                </a:tc>
                <a:extLst>
                  <a:ext uri="{0D108BD9-81ED-4DB2-BD59-A6C34878D82A}">
                    <a16:rowId xmlns:a16="http://schemas.microsoft.com/office/drawing/2014/main" xmlns="" val="41473822"/>
                  </a:ext>
                </a:extLst>
              </a:tr>
              <a:tr h="328633">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2</a:t>
                      </a:r>
                    </a:p>
                  </a:txBody>
                  <a:tcPr anchor="ctr"/>
                </a:tc>
                <a:tc>
                  <a:txBody>
                    <a:bodyPr/>
                    <a:lstStyle/>
                    <a:p>
                      <a:r>
                        <a:rPr lang="en-IN" sz="1800" dirty="0">
                          <a:solidFill>
                            <a:schemeClr val="tx1"/>
                          </a:solidFill>
                          <a:latin typeface="Times New Roman" panose="02020603050405020304" pitchFamily="18" charset="0"/>
                          <a:cs typeface="Times New Roman" panose="02020603050405020304" pitchFamily="18" charset="0"/>
                        </a:rPr>
                        <a:t>Ayana Renewable Power Six </a:t>
                      </a:r>
                      <a:r>
                        <a:rPr lang="en-US" sz="1800" b="0" i="0" u="none" strike="noStrike" dirty="0">
                          <a:solidFill>
                            <a:schemeClr val="tx1"/>
                          </a:solidFill>
                          <a:effectLst/>
                          <a:latin typeface="Times New Roman" panose="02020603050405020304" pitchFamily="18" charset="0"/>
                          <a:cs typeface="Times New Roman" panose="02020603050405020304" pitchFamily="18" charset="0"/>
                        </a:rPr>
                        <a:t>Private</a:t>
                      </a:r>
                      <a:r>
                        <a:rPr lang="en-IN" sz="1800" dirty="0">
                          <a:solidFill>
                            <a:schemeClr val="tx1"/>
                          </a:solidFill>
                          <a:latin typeface="Times New Roman" panose="02020603050405020304" pitchFamily="18" charset="0"/>
                          <a:cs typeface="Times New Roman" panose="02020603050405020304" pitchFamily="18" charset="0"/>
                        </a:rPr>
                        <a:t> </a:t>
                      </a:r>
                      <a:r>
                        <a:rPr lang="en-US" sz="1800" dirty="0">
                          <a:solidFill>
                            <a:schemeClr val="tx1"/>
                          </a:solidFill>
                          <a:latin typeface="Times New Roman" panose="02020603050405020304" pitchFamily="18" charset="0"/>
                          <a:cs typeface="Times New Roman" panose="02020603050405020304" pitchFamily="18" charset="0"/>
                        </a:rPr>
                        <a:t>Limited</a:t>
                      </a:r>
                      <a:endParaRPr lang="en-IN" sz="18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300</a:t>
                      </a:r>
                    </a:p>
                  </a:txBody>
                  <a:tcPr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300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dirty="0">
                          <a:solidFill>
                            <a:schemeClr val="tx1"/>
                          </a:solidFill>
                          <a:latin typeface="Times New Roman" panose="02020603050405020304" pitchFamily="18" charset="0"/>
                          <a:cs typeface="Times New Roman" panose="02020603050405020304" pitchFamily="18" charset="0"/>
                        </a:rPr>
                        <a:t>-</a:t>
                      </a:r>
                    </a:p>
                  </a:txBody>
                  <a:tcPr anchor="ctr"/>
                </a:tc>
                <a:extLst>
                  <a:ext uri="{0D108BD9-81ED-4DB2-BD59-A6C34878D82A}">
                    <a16:rowId xmlns:a16="http://schemas.microsoft.com/office/drawing/2014/main" xmlns="" val="2987842036"/>
                  </a:ext>
                </a:extLst>
              </a:tr>
              <a:tr h="0">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3</a:t>
                      </a:r>
                    </a:p>
                  </a:txBody>
                  <a:tcPr anchor="ctr"/>
                </a:tc>
                <a:tc>
                  <a:txBody>
                    <a:bodyPr/>
                    <a:lstStyle/>
                    <a:p>
                      <a:pPr algn="l" fontAlgn="ctr"/>
                      <a:r>
                        <a:rPr lang="en-US" sz="1800" b="0" i="0" u="none" strike="noStrike" dirty="0">
                          <a:solidFill>
                            <a:schemeClr val="tx1"/>
                          </a:solidFill>
                          <a:effectLst/>
                          <a:latin typeface="Times New Roman" panose="02020603050405020304" pitchFamily="18" charset="0"/>
                          <a:cs typeface="Times New Roman" panose="02020603050405020304" pitchFamily="18" charset="0"/>
                        </a:rPr>
                        <a:t>Viento Renewables Private </a:t>
                      </a:r>
                      <a:r>
                        <a:rPr lang="en-US" sz="1800" dirty="0">
                          <a:solidFill>
                            <a:schemeClr val="tx1"/>
                          </a:solidFill>
                          <a:latin typeface="Times New Roman" panose="02020603050405020304" pitchFamily="18" charset="0"/>
                          <a:cs typeface="Times New Roman" panose="02020603050405020304" pitchFamily="18" charset="0"/>
                        </a:rPr>
                        <a:t>Limited</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150</a:t>
                      </a:r>
                    </a:p>
                  </a:txBody>
                  <a:tcPr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0</a:t>
                      </a:r>
                    </a:p>
                  </a:txBody>
                  <a:tcPr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Under litigation</a:t>
                      </a:r>
                    </a:p>
                  </a:txBody>
                  <a:tcPr anchor="ctr"/>
                </a:tc>
                <a:extLst>
                  <a:ext uri="{0D108BD9-81ED-4DB2-BD59-A6C34878D82A}">
                    <a16:rowId xmlns:a16="http://schemas.microsoft.com/office/drawing/2014/main" xmlns="" val="2848025075"/>
                  </a:ext>
                </a:extLst>
              </a:tr>
              <a:tr h="0">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4</a:t>
                      </a:r>
                    </a:p>
                  </a:txBody>
                  <a:tcPr anchor="ctr"/>
                </a:tc>
                <a:tc>
                  <a:txBody>
                    <a:bodyPr/>
                    <a:lstStyle/>
                    <a:p>
                      <a:r>
                        <a:rPr lang="en-US" sz="1800" dirty="0">
                          <a:solidFill>
                            <a:schemeClr val="tx1"/>
                          </a:solidFill>
                          <a:latin typeface="Times New Roman" panose="02020603050405020304" pitchFamily="18" charset="0"/>
                          <a:cs typeface="Times New Roman" panose="02020603050405020304" pitchFamily="18" charset="0"/>
                        </a:rPr>
                        <a:t>JSW Renew Energy Two Limited</a:t>
                      </a:r>
                      <a:endParaRPr lang="en-IN" sz="18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150</a:t>
                      </a:r>
                    </a:p>
                  </a:txBody>
                  <a:tcPr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150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dirty="0">
                          <a:solidFill>
                            <a:schemeClr val="tx1"/>
                          </a:solidFill>
                          <a:latin typeface="Times New Roman" panose="02020603050405020304" pitchFamily="18" charset="0"/>
                          <a:cs typeface="Times New Roman" panose="02020603050405020304" pitchFamily="18" charset="0"/>
                        </a:rPr>
                        <a:t>-</a:t>
                      </a:r>
                    </a:p>
                  </a:txBody>
                  <a:tcPr anchor="ctr"/>
                </a:tc>
                <a:extLst>
                  <a:ext uri="{0D108BD9-81ED-4DB2-BD59-A6C34878D82A}">
                    <a16:rowId xmlns:a16="http://schemas.microsoft.com/office/drawing/2014/main" xmlns="" val="1204529395"/>
                  </a:ext>
                </a:extLst>
              </a:tr>
              <a:tr h="0">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5</a:t>
                      </a:r>
                    </a:p>
                  </a:txBody>
                  <a:tcPr/>
                </a:tc>
                <a:tc>
                  <a:txBody>
                    <a:bodyPr/>
                    <a:lstStyle/>
                    <a:p>
                      <a:r>
                        <a:rPr lang="en-US" sz="1800" dirty="0">
                          <a:solidFill>
                            <a:schemeClr val="tx1"/>
                          </a:solidFill>
                          <a:latin typeface="Times New Roman" panose="02020603050405020304" pitchFamily="18" charset="0"/>
                          <a:cs typeface="Times New Roman" panose="02020603050405020304" pitchFamily="18" charset="0"/>
                        </a:rPr>
                        <a:t>JSW Renew Energy Two Limited</a:t>
                      </a:r>
                      <a:endParaRPr lang="en-IN" sz="18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300</a:t>
                      </a:r>
                    </a:p>
                  </a:txBody>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300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dirty="0">
                          <a:solidFill>
                            <a:schemeClr val="tx1"/>
                          </a:solidFill>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xmlns="" val="1106855049"/>
                  </a:ext>
                </a:extLst>
              </a:tr>
              <a:tr h="0">
                <a:tc>
                  <a:txBody>
                    <a:bodyPr/>
                    <a:lstStyle/>
                    <a:p>
                      <a:endParaRPr lang="en-IN" sz="18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IN" sz="1800" b="1" dirty="0">
                          <a:solidFill>
                            <a:schemeClr val="tx1"/>
                          </a:solidFill>
                          <a:latin typeface="Times New Roman" panose="02020603050405020304" pitchFamily="18" charset="0"/>
                          <a:cs typeface="Times New Roman" panose="02020603050405020304" pitchFamily="18" charset="0"/>
                        </a:rPr>
                        <a:t>Total</a:t>
                      </a:r>
                    </a:p>
                  </a:txBody>
                  <a:tcPr/>
                </a:tc>
                <a:tc>
                  <a:txBody>
                    <a:bodyPr/>
                    <a:lstStyle/>
                    <a:p>
                      <a:pPr algn="ctr"/>
                      <a:r>
                        <a:rPr lang="en-IN" sz="1800" b="1" dirty="0">
                          <a:solidFill>
                            <a:schemeClr val="tx1"/>
                          </a:solidFill>
                          <a:latin typeface="Times New Roman" panose="02020603050405020304" pitchFamily="18" charset="0"/>
                          <a:cs typeface="Times New Roman" panose="02020603050405020304" pitchFamily="18" charset="0"/>
                        </a:rPr>
                        <a:t>1200</a:t>
                      </a:r>
                    </a:p>
                  </a:txBody>
                  <a:tcPr/>
                </a:tc>
                <a:tc>
                  <a:txBody>
                    <a:bodyPr/>
                    <a:lstStyle/>
                    <a:p>
                      <a:pPr algn="ctr"/>
                      <a:r>
                        <a:rPr lang="en-IN" sz="1800" b="1" dirty="0">
                          <a:solidFill>
                            <a:schemeClr val="tx1"/>
                          </a:solidFill>
                          <a:latin typeface="Times New Roman" panose="02020603050405020304" pitchFamily="18" charset="0"/>
                          <a:cs typeface="Times New Roman" panose="02020603050405020304" pitchFamily="18" charset="0"/>
                        </a:rPr>
                        <a:t>750</a:t>
                      </a:r>
                    </a:p>
                  </a:txBody>
                  <a:tcPr/>
                </a:tc>
                <a:tc>
                  <a:txBody>
                    <a:bodyPr/>
                    <a:lstStyle/>
                    <a:p>
                      <a:pPr algn="ctr"/>
                      <a:endParaRPr lang="en-IN" sz="18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2159386847"/>
                  </a:ext>
                </a:extLst>
              </a:tr>
            </a:tbl>
          </a:graphicData>
        </a:graphic>
      </p:graphicFrame>
      <p:sp>
        <p:nvSpPr>
          <p:cNvPr id="4" name="TextBox 3">
            <a:extLst>
              <a:ext uri="{FF2B5EF4-FFF2-40B4-BE49-F238E27FC236}">
                <a16:creationId xmlns:a16="http://schemas.microsoft.com/office/drawing/2014/main" xmlns="" id="{326F9C97-E6F1-744A-AA7D-C475F26C2C3C}"/>
              </a:ext>
            </a:extLst>
          </p:cNvPr>
          <p:cNvSpPr txBox="1"/>
          <p:nvPr/>
        </p:nvSpPr>
        <p:spPr>
          <a:xfrm>
            <a:off x="8602133" y="6172200"/>
            <a:ext cx="1261534" cy="369332"/>
          </a:xfrm>
          <a:prstGeom prst="rect">
            <a:avLst/>
          </a:prstGeom>
          <a:noFill/>
        </p:spPr>
        <p:txBody>
          <a:bodyPr wrap="square" rtlCol="0">
            <a:spAutoFit/>
          </a:bodyPr>
          <a:lstStyle/>
          <a:p>
            <a:r>
              <a:rPr lang="en-US" dirty="0">
                <a:hlinkClick r:id="rId3" action="ppaction://hlinksldjump"/>
              </a:rPr>
              <a:t>Back</a:t>
            </a:r>
            <a:endParaRPr lang="en-IN" dirty="0"/>
          </a:p>
        </p:txBody>
      </p:sp>
    </p:spTree>
    <p:extLst>
      <p:ext uri="{BB962C8B-B14F-4D97-AF65-F5344CB8AC3E}">
        <p14:creationId xmlns:p14="http://schemas.microsoft.com/office/powerpoint/2010/main" val="31019405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844678" y="155365"/>
            <a:ext cx="4502643" cy="707886"/>
          </a:xfrm>
          <a:prstGeom prst="rect">
            <a:avLst/>
          </a:prstGeom>
          <a:noFill/>
        </p:spPr>
        <p:txBody>
          <a:bodyPr wrap="none" rtlCol="0">
            <a:spAutoFit/>
          </a:bodyPr>
          <a:lstStyle/>
          <a:p>
            <a:pPr algn="ctr"/>
            <a:r>
              <a:rPr lang="en-IN" sz="2000" b="1" i="1" u="sng" dirty="0">
                <a:latin typeface="Times New Roman" panose="02020603050405020304" pitchFamily="18" charset="0"/>
                <a:cs typeface="Times New Roman" panose="02020603050405020304" pitchFamily="18" charset="0"/>
                <a:hlinkClick r:id="rId2" action="ppaction://hlinkfile"/>
              </a:rPr>
              <a:t>Tranche – 11 (Tariff: Rs. 2.69-2.70/kWh)</a:t>
            </a:r>
            <a:endParaRPr lang="en-IN" sz="2000" b="1" i="1" u="sng" dirty="0">
              <a:latin typeface="Times New Roman" panose="02020603050405020304" pitchFamily="18" charset="0"/>
              <a:cs typeface="Times New Roman" panose="02020603050405020304" pitchFamily="18" charset="0"/>
            </a:endParaRPr>
          </a:p>
          <a:p>
            <a:pPr algn="ctr"/>
            <a:r>
              <a:rPr lang="en-IN" sz="2000" b="1" i="1" u="sng" dirty="0">
                <a:latin typeface="Times New Roman" panose="02020603050405020304" pitchFamily="18" charset="0"/>
                <a:cs typeface="Times New Roman" panose="02020603050405020304" pitchFamily="18" charset="0"/>
              </a:rPr>
              <a:t>Effective Date of PPA: 30.06.2022</a:t>
            </a:r>
          </a:p>
        </p:txBody>
      </p:sp>
      <p:graphicFrame>
        <p:nvGraphicFramePr>
          <p:cNvPr id="2" name="Table 1">
            <a:extLst>
              <a:ext uri="{FF2B5EF4-FFF2-40B4-BE49-F238E27FC236}">
                <a16:creationId xmlns:a16="http://schemas.microsoft.com/office/drawing/2014/main" xmlns="" id="{65C55EFD-A1CC-7EC9-7E7C-F40DCC2089EC}"/>
              </a:ext>
            </a:extLst>
          </p:cNvPr>
          <p:cNvGraphicFramePr>
            <a:graphicFrameLocks noGrp="1"/>
          </p:cNvGraphicFramePr>
          <p:nvPr>
            <p:extLst>
              <p:ext uri="{D42A27DB-BD31-4B8C-83A1-F6EECF244321}">
                <p14:modId xmlns:p14="http://schemas.microsoft.com/office/powerpoint/2010/main" val="1882561958"/>
              </p:ext>
            </p:extLst>
          </p:nvPr>
        </p:nvGraphicFramePr>
        <p:xfrm>
          <a:off x="228600" y="1029135"/>
          <a:ext cx="11658600" cy="4414485"/>
        </p:xfrm>
        <a:graphic>
          <a:graphicData uri="http://schemas.openxmlformats.org/drawingml/2006/table">
            <a:tbl>
              <a:tblPr firstRow="1" bandRow="1">
                <a:tableStyleId>{5C22544A-7EE6-4342-B048-85BDC9FD1C3A}</a:tableStyleId>
              </a:tblPr>
              <a:tblGrid>
                <a:gridCol w="864909">
                  <a:extLst>
                    <a:ext uri="{9D8B030D-6E8A-4147-A177-3AD203B41FA5}">
                      <a16:colId xmlns:a16="http://schemas.microsoft.com/office/drawing/2014/main" xmlns="" val="4064482732"/>
                    </a:ext>
                  </a:extLst>
                </a:gridCol>
                <a:gridCol w="3780149">
                  <a:extLst>
                    <a:ext uri="{9D8B030D-6E8A-4147-A177-3AD203B41FA5}">
                      <a16:colId xmlns:a16="http://schemas.microsoft.com/office/drawing/2014/main" xmlns="" val="320820394"/>
                    </a:ext>
                  </a:extLst>
                </a:gridCol>
                <a:gridCol w="1131216">
                  <a:extLst>
                    <a:ext uri="{9D8B030D-6E8A-4147-A177-3AD203B41FA5}">
                      <a16:colId xmlns:a16="http://schemas.microsoft.com/office/drawing/2014/main" xmlns="" val="1105387179"/>
                    </a:ext>
                  </a:extLst>
                </a:gridCol>
                <a:gridCol w="1640264">
                  <a:extLst>
                    <a:ext uri="{9D8B030D-6E8A-4147-A177-3AD203B41FA5}">
                      <a16:colId xmlns:a16="http://schemas.microsoft.com/office/drawing/2014/main" xmlns="" val="1761692143"/>
                    </a:ext>
                  </a:extLst>
                </a:gridCol>
                <a:gridCol w="4242062">
                  <a:extLst>
                    <a:ext uri="{9D8B030D-6E8A-4147-A177-3AD203B41FA5}">
                      <a16:colId xmlns:a16="http://schemas.microsoft.com/office/drawing/2014/main" xmlns="" val="1177015039"/>
                    </a:ext>
                  </a:extLst>
                </a:gridCol>
              </a:tblGrid>
              <a:tr h="615817">
                <a:tc>
                  <a:txBody>
                    <a:bodyPr/>
                    <a:lstStyle/>
                    <a:p>
                      <a:pPr algn="ctr"/>
                      <a:r>
                        <a:rPr lang="en-IN" sz="1800" dirty="0">
                          <a:latin typeface="Times New Roman" panose="02020603050405020304" pitchFamily="18" charset="0"/>
                          <a:cs typeface="Times New Roman" panose="02020603050405020304" pitchFamily="18" charset="0"/>
                        </a:rPr>
                        <a:t>Sr. No.</a:t>
                      </a:r>
                    </a:p>
                  </a:txBody>
                  <a:tcPr/>
                </a:tc>
                <a:tc>
                  <a:txBody>
                    <a:bodyPr/>
                    <a:lstStyle/>
                    <a:p>
                      <a:pPr algn="ctr"/>
                      <a:r>
                        <a:rPr lang="en-IN" sz="1800" dirty="0">
                          <a:latin typeface="Times New Roman" panose="02020603050405020304" pitchFamily="18" charset="0"/>
                          <a:cs typeface="Times New Roman" panose="02020603050405020304" pitchFamily="18" charset="0"/>
                        </a:rPr>
                        <a:t>WPD</a:t>
                      </a:r>
                    </a:p>
                  </a:txBody>
                  <a:tcPr/>
                </a:tc>
                <a:tc>
                  <a:txBody>
                    <a:bodyPr/>
                    <a:lstStyle/>
                    <a:p>
                      <a:pPr algn="ctr"/>
                      <a:r>
                        <a:rPr lang="en-IN" sz="1800" dirty="0">
                          <a:latin typeface="Times New Roman" panose="02020603050405020304" pitchFamily="18" charset="0"/>
                          <a:cs typeface="Times New Roman" panose="02020603050405020304" pitchFamily="18" charset="0"/>
                        </a:rPr>
                        <a:t>PPA Capacity </a:t>
                      </a:r>
                    </a:p>
                    <a:p>
                      <a:pPr algn="ctr"/>
                      <a:r>
                        <a:rPr lang="en-IN" sz="1800" dirty="0">
                          <a:latin typeface="Times New Roman" panose="02020603050405020304" pitchFamily="18" charset="0"/>
                          <a:cs typeface="Times New Roman" panose="02020603050405020304" pitchFamily="18" charset="0"/>
                        </a:rPr>
                        <a:t>(MW)</a:t>
                      </a:r>
                    </a:p>
                  </a:txBody>
                  <a:tcPr/>
                </a:tc>
                <a:tc>
                  <a:txBody>
                    <a:bodyPr/>
                    <a:lstStyle/>
                    <a:p>
                      <a:pPr algn="ctr"/>
                      <a:r>
                        <a:rPr lang="en-IN" sz="1800" dirty="0">
                          <a:latin typeface="Times New Roman" panose="02020603050405020304" pitchFamily="18" charset="0"/>
                          <a:cs typeface="Times New Roman" panose="02020603050405020304" pitchFamily="18" charset="0"/>
                        </a:rPr>
                        <a:t>Commissioned Capacity</a:t>
                      </a:r>
                    </a:p>
                    <a:p>
                      <a:pPr algn="ctr"/>
                      <a:r>
                        <a:rPr lang="en-IN" sz="1800" dirty="0">
                          <a:latin typeface="Times New Roman" panose="02020603050405020304" pitchFamily="18" charset="0"/>
                          <a:cs typeface="Times New Roman" panose="02020603050405020304" pitchFamily="18" charset="0"/>
                        </a:rPr>
                        <a:t>(MW)</a:t>
                      </a:r>
                    </a:p>
                  </a:txBody>
                  <a:tcPr/>
                </a:tc>
                <a:tc>
                  <a:txBody>
                    <a:bodyPr/>
                    <a:lstStyle/>
                    <a:p>
                      <a:pPr algn="ctr"/>
                      <a:r>
                        <a:rPr lang="en-IN" sz="1800" dirty="0">
                          <a:latin typeface="Times New Roman" panose="02020603050405020304" pitchFamily="18" charset="0"/>
                          <a:cs typeface="Times New Roman" panose="02020603050405020304" pitchFamily="18" charset="0"/>
                        </a:rPr>
                        <a:t>Remarks</a:t>
                      </a:r>
                    </a:p>
                  </a:txBody>
                  <a:tcPr/>
                </a:tc>
                <a:extLst>
                  <a:ext uri="{0D108BD9-81ED-4DB2-BD59-A6C34878D82A}">
                    <a16:rowId xmlns:a16="http://schemas.microsoft.com/office/drawing/2014/main" xmlns="" val="2851679557"/>
                  </a:ext>
                </a:extLst>
              </a:tr>
              <a:tr h="444065">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1</a:t>
                      </a:r>
                    </a:p>
                  </a:txBody>
                  <a:tcPr anchor="ctr"/>
                </a:tc>
                <a:tc>
                  <a:txBody>
                    <a:bodyPr/>
                    <a:lstStyle/>
                    <a:p>
                      <a:pPr algn="l"/>
                      <a:r>
                        <a:rPr lang="en-IN" sz="1800" dirty="0">
                          <a:solidFill>
                            <a:schemeClr val="tx1"/>
                          </a:solidFill>
                          <a:latin typeface="Times New Roman" panose="02020603050405020304" pitchFamily="18" charset="0"/>
                          <a:cs typeface="Times New Roman" panose="02020603050405020304" pitchFamily="18" charset="0"/>
                        </a:rPr>
                        <a:t>ReNew Naveen Urja Private Limited</a:t>
                      </a:r>
                    </a:p>
                  </a:txBody>
                  <a:tcPr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300</a:t>
                      </a:r>
                    </a:p>
                  </a:txBody>
                  <a:tcPr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0</a:t>
                      </a:r>
                    </a:p>
                  </a:txBody>
                  <a:tcPr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Under litigation.</a:t>
                      </a:r>
                    </a:p>
                  </a:txBody>
                  <a:tcPr anchor="ctr"/>
                </a:tc>
                <a:extLst>
                  <a:ext uri="{0D108BD9-81ED-4DB2-BD59-A6C34878D82A}">
                    <a16:rowId xmlns:a16="http://schemas.microsoft.com/office/drawing/2014/main" xmlns="" val="41473822"/>
                  </a:ext>
                </a:extLst>
              </a:tr>
              <a:tr h="279400">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2</a:t>
                      </a:r>
                    </a:p>
                  </a:txBody>
                  <a:tcPr anchor="ctr"/>
                </a:tc>
                <a:tc>
                  <a:txBody>
                    <a:bodyPr/>
                    <a:lstStyle/>
                    <a:p>
                      <a:pPr algn="l"/>
                      <a:r>
                        <a:rPr lang="en-US" sz="1800" dirty="0">
                          <a:solidFill>
                            <a:schemeClr val="tx1"/>
                          </a:solidFill>
                          <a:latin typeface="Times New Roman" panose="02020603050405020304" pitchFamily="18" charset="0"/>
                          <a:cs typeface="Times New Roman" panose="02020603050405020304" pitchFamily="18" charset="0"/>
                        </a:rPr>
                        <a:t>Green lnfra Wind Energy Limited</a:t>
                      </a:r>
                      <a:endParaRPr lang="en-IN" sz="18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180</a:t>
                      </a:r>
                    </a:p>
                  </a:txBody>
                  <a:tcPr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54.6</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dirty="0">
                          <a:latin typeface="Times New Roman" panose="02020603050405020304" pitchFamily="18" charset="0"/>
                          <a:cs typeface="Times New Roman" panose="02020603050405020304" pitchFamily="18" charset="0"/>
                        </a:rPr>
                        <a:t>Under execution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latin typeface="Times New Roman" panose="02020603050405020304" pitchFamily="18" charset="0"/>
                          <a:cs typeface="Times New Roman" panose="02020603050405020304" pitchFamily="18" charset="0"/>
                        </a:rPr>
                        <a:t>(Revised SCD is 26.07.2025)</a:t>
                      </a:r>
                    </a:p>
                  </a:txBody>
                  <a:tcPr anchor="ctr"/>
                </a:tc>
                <a:extLst>
                  <a:ext uri="{0D108BD9-81ED-4DB2-BD59-A6C34878D82A}">
                    <a16:rowId xmlns:a16="http://schemas.microsoft.com/office/drawing/2014/main" xmlns="" val="2987842036"/>
                  </a:ext>
                </a:extLst>
              </a:tr>
              <a:tr h="205740">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3</a:t>
                      </a:r>
                    </a:p>
                  </a:txBody>
                  <a:tcPr anchor="ctr"/>
                </a:tc>
                <a:tc>
                  <a:txBody>
                    <a:bodyPr/>
                    <a:lstStyle/>
                    <a:p>
                      <a:pPr algn="l" fontAlgn="ctr"/>
                      <a:r>
                        <a:rPr lang="en-US" sz="1800" b="0" i="0" u="none" strike="noStrike" dirty="0">
                          <a:solidFill>
                            <a:schemeClr val="tx1"/>
                          </a:solidFill>
                          <a:effectLst/>
                          <a:latin typeface="Times New Roman" panose="02020603050405020304" pitchFamily="18" charset="0"/>
                          <a:cs typeface="Times New Roman" panose="02020603050405020304" pitchFamily="18" charset="0"/>
                        </a:rPr>
                        <a:t>Anupavan Renewables </a:t>
                      </a:r>
                      <a:r>
                        <a:rPr lang="en-IN" sz="1800" dirty="0">
                          <a:solidFill>
                            <a:schemeClr val="tx1"/>
                          </a:solidFill>
                          <a:latin typeface="Times New Roman" panose="02020603050405020304" pitchFamily="18" charset="0"/>
                          <a:cs typeface="Times New Roman" panose="02020603050405020304" pitchFamily="18" charset="0"/>
                        </a:rPr>
                        <a:t>Private Limited</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150</a:t>
                      </a:r>
                    </a:p>
                  </a:txBody>
                  <a:tcPr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Times New Roman" panose="02020603050405020304" pitchFamily="18" charset="0"/>
                          <a:cs typeface="Times New Roman" panose="02020603050405020304" pitchFamily="18" charset="0"/>
                        </a:rPr>
                        <a:t>Under litigation.</a:t>
                      </a:r>
                    </a:p>
                  </a:txBody>
                  <a:tcPr anchor="ctr"/>
                </a:tc>
                <a:extLst>
                  <a:ext uri="{0D108BD9-81ED-4DB2-BD59-A6C34878D82A}">
                    <a16:rowId xmlns:a16="http://schemas.microsoft.com/office/drawing/2014/main" xmlns="" val="2848025075"/>
                  </a:ext>
                </a:extLst>
              </a:tr>
              <a:tr h="335280">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4</a:t>
                      </a:r>
                    </a:p>
                  </a:txBody>
                  <a:tcPr anchor="ctr"/>
                </a:tc>
                <a:tc>
                  <a:txBody>
                    <a:bodyPr/>
                    <a:lstStyle/>
                    <a:p>
                      <a:pPr algn="l"/>
                      <a:r>
                        <a:rPr lang="en-IN" sz="1800" dirty="0">
                          <a:solidFill>
                            <a:schemeClr val="tx1"/>
                          </a:solidFill>
                          <a:latin typeface="Times New Roman" panose="02020603050405020304" pitchFamily="18" charset="0"/>
                          <a:cs typeface="Times New Roman" panose="02020603050405020304" pitchFamily="18" charset="0"/>
                        </a:rPr>
                        <a:t>Adani Renewable Energy Holding Fifteen Limited</a:t>
                      </a:r>
                    </a:p>
                  </a:txBody>
                  <a:tcPr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450</a:t>
                      </a:r>
                    </a:p>
                  </a:txBody>
                  <a:tcPr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Times New Roman" panose="02020603050405020304" pitchFamily="18" charset="0"/>
                          <a:cs typeface="Times New Roman" panose="02020603050405020304" pitchFamily="18" charset="0"/>
                        </a:rPr>
                        <a:t>Under litigation.</a:t>
                      </a:r>
                    </a:p>
                  </a:txBody>
                  <a:tcPr anchor="ctr"/>
                </a:tc>
                <a:extLst>
                  <a:ext uri="{0D108BD9-81ED-4DB2-BD59-A6C34878D82A}">
                    <a16:rowId xmlns:a16="http://schemas.microsoft.com/office/drawing/2014/main" xmlns="" val="1204529395"/>
                  </a:ext>
                </a:extLst>
              </a:tr>
              <a:tr h="198120">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5</a:t>
                      </a:r>
                    </a:p>
                  </a:txBody>
                  <a:tcPr anchor="ctr"/>
                </a:tc>
                <a:tc>
                  <a:txBody>
                    <a:bodyPr/>
                    <a:lstStyle/>
                    <a:p>
                      <a:pPr algn="l"/>
                      <a:r>
                        <a:rPr lang="en-US" sz="1800" dirty="0">
                          <a:solidFill>
                            <a:schemeClr val="tx1"/>
                          </a:solidFill>
                          <a:latin typeface="Times New Roman" panose="02020603050405020304" pitchFamily="18" charset="0"/>
                          <a:cs typeface="Times New Roman" panose="02020603050405020304" pitchFamily="18" charset="0"/>
                        </a:rPr>
                        <a:t>Two Wind Energy </a:t>
                      </a:r>
                      <a:r>
                        <a:rPr lang="en-IN" sz="1800" dirty="0">
                          <a:solidFill>
                            <a:schemeClr val="tx1"/>
                          </a:solidFill>
                          <a:latin typeface="Times New Roman" panose="02020603050405020304" pitchFamily="18" charset="0"/>
                          <a:cs typeface="Times New Roman" panose="02020603050405020304" pitchFamily="18" charset="0"/>
                        </a:rPr>
                        <a:t>Private Limited</a:t>
                      </a:r>
                    </a:p>
                  </a:txBody>
                  <a:tcPr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120</a:t>
                      </a:r>
                    </a:p>
                  </a:txBody>
                  <a:tcPr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0</a:t>
                      </a:r>
                    </a:p>
                  </a:txBody>
                  <a:tcPr anchor="ctr"/>
                </a:tc>
                <a:tc>
                  <a:txBody>
                    <a:bodyPr/>
                    <a:lstStyle/>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dirty="0">
                          <a:solidFill>
                            <a:schemeClr val="tx1"/>
                          </a:solidFill>
                          <a:latin typeface="Times New Roman" panose="02020603050405020304" pitchFamily="18" charset="0"/>
                          <a:cs typeface="Times New Roman" panose="02020603050405020304" pitchFamily="18" charset="0"/>
                        </a:rPr>
                        <a:t>No progress</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tx1"/>
                          </a:solidFill>
                          <a:latin typeface="Times New Roman" panose="02020603050405020304" pitchFamily="18" charset="0"/>
                          <a:cs typeface="Times New Roman" panose="02020603050405020304" pitchFamily="18" charset="0"/>
                        </a:rPr>
                        <a:t>FC not achieved (Due Date 26.01.2024)</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tx1"/>
                          </a:solidFill>
                          <a:latin typeface="Times New Roman" panose="02020603050405020304" pitchFamily="18" charset="0"/>
                          <a:cs typeface="Times New Roman" panose="02020603050405020304" pitchFamily="18" charset="0"/>
                        </a:rPr>
                        <a:t>Revised SCD is 26.07.2025</a:t>
                      </a:r>
                    </a:p>
                  </a:txBody>
                  <a:tcPr anchor="ctr"/>
                </a:tc>
                <a:extLst>
                  <a:ext uri="{0D108BD9-81ED-4DB2-BD59-A6C34878D82A}">
                    <a16:rowId xmlns:a16="http://schemas.microsoft.com/office/drawing/2014/main" xmlns="" val="2295815121"/>
                  </a:ext>
                </a:extLst>
              </a:tr>
              <a:tr h="495700">
                <a:tc>
                  <a:txBody>
                    <a:bodyPr/>
                    <a:lstStyle/>
                    <a:p>
                      <a:endParaRPr lang="en-IN" sz="18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IN" sz="1800" b="1" dirty="0">
                          <a:solidFill>
                            <a:schemeClr val="tx1"/>
                          </a:solidFill>
                          <a:latin typeface="Times New Roman" panose="02020603050405020304" pitchFamily="18" charset="0"/>
                          <a:cs typeface="Times New Roman" panose="02020603050405020304" pitchFamily="18" charset="0"/>
                        </a:rPr>
                        <a:t>Total</a:t>
                      </a:r>
                    </a:p>
                  </a:txBody>
                  <a:tcPr anchor="ctr"/>
                </a:tc>
                <a:tc>
                  <a:txBody>
                    <a:bodyPr/>
                    <a:lstStyle/>
                    <a:p>
                      <a:pPr algn="ctr"/>
                      <a:r>
                        <a:rPr lang="en-IN" sz="1800" b="1" dirty="0">
                          <a:solidFill>
                            <a:schemeClr val="tx1"/>
                          </a:solidFill>
                          <a:latin typeface="Times New Roman" panose="02020603050405020304" pitchFamily="18" charset="0"/>
                          <a:cs typeface="Times New Roman" panose="02020603050405020304" pitchFamily="18" charset="0"/>
                        </a:rPr>
                        <a:t>1200</a:t>
                      </a:r>
                    </a:p>
                  </a:txBody>
                  <a:tcPr anchor="ctr"/>
                </a:tc>
                <a:tc>
                  <a:txBody>
                    <a:bodyPr/>
                    <a:lstStyle/>
                    <a:p>
                      <a:pPr algn="ctr"/>
                      <a:r>
                        <a:rPr lang="en-IN" sz="1800" b="1" dirty="0">
                          <a:solidFill>
                            <a:schemeClr val="tx1"/>
                          </a:solidFill>
                          <a:latin typeface="Times New Roman" panose="02020603050405020304" pitchFamily="18" charset="0"/>
                          <a:cs typeface="Times New Roman" panose="02020603050405020304" pitchFamily="18" charset="0"/>
                        </a:rPr>
                        <a:t>54.6</a:t>
                      </a:r>
                    </a:p>
                  </a:txBody>
                  <a:tcPr anchor="ctr"/>
                </a:tc>
                <a:tc>
                  <a:txBody>
                    <a:bodyPr/>
                    <a:lstStyle/>
                    <a:p>
                      <a:endParaRPr lang="en-IN" sz="1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xmlns="" val="3942266177"/>
                  </a:ext>
                </a:extLst>
              </a:tr>
            </a:tbl>
          </a:graphicData>
        </a:graphic>
      </p:graphicFrame>
      <p:sp>
        <p:nvSpPr>
          <p:cNvPr id="4" name="TextBox 3">
            <a:extLst>
              <a:ext uri="{FF2B5EF4-FFF2-40B4-BE49-F238E27FC236}">
                <a16:creationId xmlns:a16="http://schemas.microsoft.com/office/drawing/2014/main" xmlns="" id="{78A63BFF-58C3-716D-30AF-E0B37B076A1D}"/>
              </a:ext>
            </a:extLst>
          </p:cNvPr>
          <p:cNvSpPr txBox="1"/>
          <p:nvPr/>
        </p:nvSpPr>
        <p:spPr>
          <a:xfrm>
            <a:off x="8602133" y="6172200"/>
            <a:ext cx="1261534" cy="369332"/>
          </a:xfrm>
          <a:prstGeom prst="rect">
            <a:avLst/>
          </a:prstGeom>
          <a:noFill/>
        </p:spPr>
        <p:txBody>
          <a:bodyPr wrap="square" rtlCol="0">
            <a:spAutoFit/>
          </a:bodyPr>
          <a:lstStyle/>
          <a:p>
            <a:r>
              <a:rPr lang="en-US" dirty="0">
                <a:hlinkClick r:id="rId3" action="ppaction://hlinksldjump"/>
              </a:rPr>
              <a:t>Back</a:t>
            </a:r>
            <a:endParaRPr lang="en-IN" dirty="0"/>
          </a:p>
        </p:txBody>
      </p:sp>
    </p:spTree>
    <p:extLst>
      <p:ext uri="{BB962C8B-B14F-4D97-AF65-F5344CB8AC3E}">
        <p14:creationId xmlns:p14="http://schemas.microsoft.com/office/powerpoint/2010/main" val="8093153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837593" y="107239"/>
            <a:ext cx="4516813" cy="707886"/>
          </a:xfrm>
          <a:prstGeom prst="rect">
            <a:avLst/>
          </a:prstGeom>
          <a:noFill/>
        </p:spPr>
        <p:txBody>
          <a:bodyPr wrap="none" rtlCol="0">
            <a:spAutoFit/>
          </a:bodyPr>
          <a:lstStyle/>
          <a:p>
            <a:pPr algn="ctr"/>
            <a:r>
              <a:rPr lang="en-IN" sz="2000" b="1" i="1" u="sng" dirty="0">
                <a:latin typeface="Times New Roman" panose="02020603050405020304" pitchFamily="18" charset="0"/>
                <a:cs typeface="Times New Roman" panose="02020603050405020304" pitchFamily="18" charset="0"/>
                <a:hlinkClick r:id="rId2" action="ppaction://hlinkfile"/>
              </a:rPr>
              <a:t>Tranche – 12 (Tariff: Rs. 2.89-2.94/kWh)</a:t>
            </a:r>
            <a:endParaRPr lang="en-IN" sz="2000" b="1" i="1" u="sng" dirty="0">
              <a:latin typeface="Times New Roman" panose="02020603050405020304" pitchFamily="18" charset="0"/>
              <a:cs typeface="Times New Roman" panose="02020603050405020304" pitchFamily="18" charset="0"/>
            </a:endParaRPr>
          </a:p>
          <a:p>
            <a:pPr algn="ctr"/>
            <a:r>
              <a:rPr lang="en-IN" sz="2000" b="1" i="1" u="sng" dirty="0">
                <a:latin typeface="Times New Roman" panose="02020603050405020304" pitchFamily="18" charset="0"/>
                <a:cs typeface="Times New Roman" panose="02020603050405020304" pitchFamily="18" charset="0"/>
              </a:rPr>
              <a:t>Effective date of PPA: 29.03.2023</a:t>
            </a:r>
          </a:p>
        </p:txBody>
      </p:sp>
      <p:graphicFrame>
        <p:nvGraphicFramePr>
          <p:cNvPr id="2" name="Table 1">
            <a:extLst>
              <a:ext uri="{FF2B5EF4-FFF2-40B4-BE49-F238E27FC236}">
                <a16:creationId xmlns:a16="http://schemas.microsoft.com/office/drawing/2014/main" xmlns="" id="{D6ABE611-63F6-D08F-31C9-8FB1ED17CD66}"/>
              </a:ext>
            </a:extLst>
          </p:cNvPr>
          <p:cNvGraphicFramePr>
            <a:graphicFrameLocks noGrp="1"/>
          </p:cNvGraphicFramePr>
          <p:nvPr>
            <p:extLst>
              <p:ext uri="{D42A27DB-BD31-4B8C-83A1-F6EECF244321}">
                <p14:modId xmlns:p14="http://schemas.microsoft.com/office/powerpoint/2010/main" val="2809480606"/>
              </p:ext>
            </p:extLst>
          </p:nvPr>
        </p:nvGraphicFramePr>
        <p:xfrm>
          <a:off x="254000" y="1042588"/>
          <a:ext cx="11544301" cy="4630875"/>
        </p:xfrm>
        <a:graphic>
          <a:graphicData uri="http://schemas.openxmlformats.org/drawingml/2006/table">
            <a:tbl>
              <a:tblPr firstRow="1" bandRow="1">
                <a:tableStyleId>{5C22544A-7EE6-4342-B048-85BDC9FD1C3A}</a:tableStyleId>
              </a:tblPr>
              <a:tblGrid>
                <a:gridCol w="970881">
                  <a:extLst>
                    <a:ext uri="{9D8B030D-6E8A-4147-A177-3AD203B41FA5}">
                      <a16:colId xmlns:a16="http://schemas.microsoft.com/office/drawing/2014/main" xmlns="" val="4064482732"/>
                    </a:ext>
                  </a:extLst>
                </a:gridCol>
                <a:gridCol w="4363119">
                  <a:extLst>
                    <a:ext uri="{9D8B030D-6E8A-4147-A177-3AD203B41FA5}">
                      <a16:colId xmlns:a16="http://schemas.microsoft.com/office/drawing/2014/main" xmlns="" val="320820394"/>
                    </a:ext>
                  </a:extLst>
                </a:gridCol>
                <a:gridCol w="1422400">
                  <a:extLst>
                    <a:ext uri="{9D8B030D-6E8A-4147-A177-3AD203B41FA5}">
                      <a16:colId xmlns:a16="http://schemas.microsoft.com/office/drawing/2014/main" xmlns="" val="1105387179"/>
                    </a:ext>
                  </a:extLst>
                </a:gridCol>
                <a:gridCol w="1638300">
                  <a:extLst>
                    <a:ext uri="{9D8B030D-6E8A-4147-A177-3AD203B41FA5}">
                      <a16:colId xmlns:a16="http://schemas.microsoft.com/office/drawing/2014/main" xmlns="" val="1761692143"/>
                    </a:ext>
                  </a:extLst>
                </a:gridCol>
                <a:gridCol w="3149601">
                  <a:extLst>
                    <a:ext uri="{9D8B030D-6E8A-4147-A177-3AD203B41FA5}">
                      <a16:colId xmlns:a16="http://schemas.microsoft.com/office/drawing/2014/main" xmlns="" val="1177015039"/>
                    </a:ext>
                  </a:extLst>
                </a:gridCol>
              </a:tblGrid>
              <a:tr h="494947">
                <a:tc>
                  <a:txBody>
                    <a:bodyPr/>
                    <a:lstStyle/>
                    <a:p>
                      <a:pPr algn="ctr"/>
                      <a:r>
                        <a:rPr lang="en-IN" sz="1800" dirty="0">
                          <a:latin typeface="Times New Roman" panose="02020603050405020304" pitchFamily="18" charset="0"/>
                          <a:cs typeface="Times New Roman" panose="02020603050405020304" pitchFamily="18" charset="0"/>
                        </a:rPr>
                        <a:t>Sr. No.</a:t>
                      </a:r>
                    </a:p>
                  </a:txBody>
                  <a:tcPr/>
                </a:tc>
                <a:tc>
                  <a:txBody>
                    <a:bodyPr/>
                    <a:lstStyle/>
                    <a:p>
                      <a:pPr algn="ctr"/>
                      <a:r>
                        <a:rPr lang="en-IN" sz="1800" dirty="0">
                          <a:latin typeface="Times New Roman" panose="02020603050405020304" pitchFamily="18" charset="0"/>
                          <a:cs typeface="Times New Roman" panose="02020603050405020304" pitchFamily="18" charset="0"/>
                        </a:rPr>
                        <a:t>WPD</a:t>
                      </a:r>
                    </a:p>
                  </a:txBody>
                  <a:tcPr/>
                </a:tc>
                <a:tc>
                  <a:txBody>
                    <a:bodyPr/>
                    <a:lstStyle/>
                    <a:p>
                      <a:pPr algn="ctr"/>
                      <a:r>
                        <a:rPr lang="en-IN" sz="1800" dirty="0">
                          <a:latin typeface="Times New Roman" panose="02020603050405020304" pitchFamily="18" charset="0"/>
                          <a:cs typeface="Times New Roman" panose="02020603050405020304" pitchFamily="18" charset="0"/>
                        </a:rPr>
                        <a:t>PPA Capacity </a:t>
                      </a:r>
                    </a:p>
                    <a:p>
                      <a:pPr algn="ctr"/>
                      <a:r>
                        <a:rPr lang="en-IN" sz="1800" dirty="0">
                          <a:latin typeface="Times New Roman" panose="02020603050405020304" pitchFamily="18" charset="0"/>
                          <a:cs typeface="Times New Roman" panose="02020603050405020304" pitchFamily="18" charset="0"/>
                        </a:rPr>
                        <a:t>(MW)</a:t>
                      </a:r>
                    </a:p>
                  </a:txBody>
                  <a:tcPr/>
                </a:tc>
                <a:tc>
                  <a:txBody>
                    <a:bodyPr/>
                    <a:lstStyle/>
                    <a:p>
                      <a:pPr algn="ctr"/>
                      <a:r>
                        <a:rPr lang="en-IN" sz="1800" dirty="0">
                          <a:latin typeface="Times New Roman" panose="02020603050405020304" pitchFamily="18" charset="0"/>
                          <a:cs typeface="Times New Roman" panose="02020603050405020304" pitchFamily="18" charset="0"/>
                        </a:rPr>
                        <a:t>Commissioned Capacity</a:t>
                      </a:r>
                    </a:p>
                    <a:p>
                      <a:pPr algn="ctr"/>
                      <a:r>
                        <a:rPr lang="en-IN" sz="1800" dirty="0">
                          <a:latin typeface="Times New Roman" panose="02020603050405020304" pitchFamily="18" charset="0"/>
                          <a:cs typeface="Times New Roman" panose="02020603050405020304" pitchFamily="18" charset="0"/>
                        </a:rPr>
                        <a:t>(MW)</a:t>
                      </a:r>
                    </a:p>
                  </a:txBody>
                  <a:tcPr/>
                </a:tc>
                <a:tc>
                  <a:txBody>
                    <a:bodyPr/>
                    <a:lstStyle/>
                    <a:p>
                      <a:pPr algn="ctr"/>
                      <a:r>
                        <a:rPr lang="en-IN" sz="1800" dirty="0">
                          <a:latin typeface="Times New Roman" panose="02020603050405020304" pitchFamily="18" charset="0"/>
                          <a:cs typeface="Times New Roman" panose="02020603050405020304" pitchFamily="18" charset="0"/>
                        </a:rPr>
                        <a:t>Remarks</a:t>
                      </a:r>
                    </a:p>
                  </a:txBody>
                  <a:tcPr/>
                </a:tc>
                <a:extLst>
                  <a:ext uri="{0D108BD9-81ED-4DB2-BD59-A6C34878D82A}">
                    <a16:rowId xmlns:a16="http://schemas.microsoft.com/office/drawing/2014/main" xmlns="" val="2851679557"/>
                  </a:ext>
                </a:extLst>
              </a:tr>
              <a:tr h="349025">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1</a:t>
                      </a:r>
                    </a:p>
                  </a:txBody>
                  <a:tcPr anchor="ctr"/>
                </a:tc>
                <a:tc>
                  <a:txBody>
                    <a:bodyPr/>
                    <a:lstStyle/>
                    <a:p>
                      <a:r>
                        <a:rPr lang="en-IN" sz="1800" dirty="0">
                          <a:solidFill>
                            <a:schemeClr val="tx1"/>
                          </a:solidFill>
                          <a:latin typeface="Times New Roman" panose="02020603050405020304" pitchFamily="18" charset="0"/>
                          <a:cs typeface="Times New Roman" panose="02020603050405020304" pitchFamily="18" charset="0"/>
                        </a:rPr>
                        <a:t>Halvad Renewables Private Limited</a:t>
                      </a:r>
                    </a:p>
                  </a:txBody>
                  <a:tcPr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300</a:t>
                      </a:r>
                    </a:p>
                  </a:txBody>
                  <a:tcPr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0</a:t>
                      </a:r>
                    </a:p>
                  </a:txBody>
                  <a:tcPr anchor="ctr"/>
                </a:tc>
                <a:tc>
                  <a:txBody>
                    <a:bodyPr/>
                    <a:lstStyle/>
                    <a:p>
                      <a:r>
                        <a:rPr lang="en-IN" sz="1800" dirty="0">
                          <a:solidFill>
                            <a:schemeClr val="tx1"/>
                          </a:solidFill>
                          <a:latin typeface="Times New Roman" panose="02020603050405020304" pitchFamily="18" charset="0"/>
                          <a:cs typeface="Times New Roman" panose="02020603050405020304" pitchFamily="18" charset="0"/>
                        </a:rPr>
                        <a:t>WPD failed to execute PPA.</a:t>
                      </a:r>
                    </a:p>
                  </a:txBody>
                  <a:tcPr anchor="ctr"/>
                </a:tc>
                <a:extLst>
                  <a:ext uri="{0D108BD9-81ED-4DB2-BD59-A6C34878D82A}">
                    <a16:rowId xmlns:a16="http://schemas.microsoft.com/office/drawing/2014/main" xmlns="" val="41473822"/>
                  </a:ext>
                </a:extLst>
              </a:tr>
              <a:tr h="640080">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2</a:t>
                      </a:r>
                    </a:p>
                  </a:txBody>
                  <a:tcPr anchor="ctr"/>
                </a:tc>
                <a:tc>
                  <a:txBody>
                    <a:bodyPr/>
                    <a:lstStyle/>
                    <a:p>
                      <a:r>
                        <a:rPr lang="en-US" sz="1800" dirty="0">
                          <a:solidFill>
                            <a:schemeClr val="tx1"/>
                          </a:solidFill>
                          <a:latin typeface="Times New Roman" panose="02020603050405020304" pitchFamily="18" charset="0"/>
                          <a:cs typeface="Times New Roman" panose="02020603050405020304" pitchFamily="18" charset="0"/>
                        </a:rPr>
                        <a:t>JSW Renew Energy Three Limited</a:t>
                      </a:r>
                      <a:endParaRPr lang="en-IN" sz="18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300</a:t>
                      </a:r>
                    </a:p>
                  </a:txBody>
                  <a:tcPr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0</a:t>
                      </a:r>
                    </a:p>
                  </a:txBody>
                  <a:tcPr anchor="ctr"/>
                </a:tc>
                <a:tc>
                  <a:txBody>
                    <a:bodyPr/>
                    <a:lstStyle/>
                    <a:p>
                      <a:pPr marL="285750" indent="-285750">
                        <a:buFont typeface="Arial" panose="020B0604020202020204" pitchFamily="34" charset="0"/>
                        <a:buChar char="•"/>
                      </a:pPr>
                      <a:r>
                        <a:rPr lang="en-IN" sz="1800" dirty="0">
                          <a:solidFill>
                            <a:schemeClr val="tx1"/>
                          </a:solidFill>
                          <a:latin typeface="Times New Roman" panose="02020603050405020304" pitchFamily="18" charset="0"/>
                          <a:cs typeface="Times New Roman" panose="02020603050405020304" pitchFamily="18" charset="0"/>
                        </a:rPr>
                        <a:t>Financial Closure achieved.</a:t>
                      </a:r>
                    </a:p>
                    <a:p>
                      <a:pPr marL="285750" indent="-285750">
                        <a:buFont typeface="Arial" panose="020B0604020202020204" pitchFamily="34" charset="0"/>
                        <a:buChar char="•"/>
                      </a:pPr>
                      <a:r>
                        <a:rPr lang="en-IN" sz="1800" dirty="0">
                          <a:solidFill>
                            <a:schemeClr val="tx1"/>
                          </a:solidFill>
                          <a:latin typeface="Times New Roman" panose="02020603050405020304" pitchFamily="18" charset="0"/>
                          <a:cs typeface="Times New Roman" panose="02020603050405020304" pitchFamily="18" charset="0"/>
                        </a:rPr>
                        <a:t>Under execution.</a:t>
                      </a:r>
                    </a:p>
                    <a:p>
                      <a:pPr marL="0" indent="0">
                        <a:buFont typeface="Arial" panose="020B0604020202020204" pitchFamily="34" charset="0"/>
                        <a:buNone/>
                      </a:pPr>
                      <a:r>
                        <a:rPr lang="en-IN" sz="1800" dirty="0">
                          <a:solidFill>
                            <a:schemeClr val="tx1"/>
                          </a:solidFill>
                          <a:latin typeface="Times New Roman" panose="02020603050405020304" pitchFamily="18" charset="0"/>
                          <a:cs typeface="Times New Roman" panose="02020603050405020304" pitchFamily="18" charset="0"/>
                        </a:rPr>
                        <a:t>(Revised SCD is 23.01.2026)</a:t>
                      </a:r>
                    </a:p>
                  </a:txBody>
                  <a:tcPr anchor="ctr"/>
                </a:tc>
                <a:extLst>
                  <a:ext uri="{0D108BD9-81ED-4DB2-BD59-A6C34878D82A}">
                    <a16:rowId xmlns:a16="http://schemas.microsoft.com/office/drawing/2014/main" xmlns="" val="2987842036"/>
                  </a:ext>
                </a:extLst>
              </a:tr>
              <a:tr h="554990">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3</a:t>
                      </a:r>
                    </a:p>
                  </a:txBody>
                  <a:tcPr anchor="ctr"/>
                </a:tc>
                <a:tc>
                  <a:txBody>
                    <a:bodyPr/>
                    <a:lstStyle/>
                    <a:p>
                      <a:pPr algn="l" fontAlgn="ctr"/>
                      <a:r>
                        <a:rPr lang="en-US" sz="1800" b="0" i="0" u="none" strike="noStrike" dirty="0">
                          <a:solidFill>
                            <a:schemeClr val="tx1"/>
                          </a:solidFill>
                          <a:effectLst/>
                          <a:latin typeface="Times New Roman" panose="02020603050405020304" pitchFamily="18" charset="0"/>
                          <a:cs typeface="Times New Roman" panose="02020603050405020304" pitchFamily="18" charset="0"/>
                        </a:rPr>
                        <a:t>NTPC Renewable Energy Limited</a:t>
                      </a:r>
                    </a:p>
                  </a:txBody>
                  <a:tcPr marL="6350" marR="6350" marT="6350" marB="0"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200</a:t>
                      </a:r>
                    </a:p>
                  </a:txBody>
                  <a:tcPr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0</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Financial Closure achieved.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Under execution.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800" dirty="0">
                          <a:solidFill>
                            <a:schemeClr val="tx1"/>
                          </a:solidFill>
                          <a:latin typeface="Times New Roman" panose="02020603050405020304" pitchFamily="18" charset="0"/>
                          <a:cs typeface="Times New Roman" panose="02020603050405020304" pitchFamily="18" charset="0"/>
                        </a:rPr>
                        <a:t>(Revised SCD is 23.01.2026)</a:t>
                      </a:r>
                    </a:p>
                  </a:txBody>
                  <a:tcPr anchor="ctr"/>
                </a:tc>
                <a:extLst>
                  <a:ext uri="{0D108BD9-81ED-4DB2-BD59-A6C34878D82A}">
                    <a16:rowId xmlns:a16="http://schemas.microsoft.com/office/drawing/2014/main" xmlns="" val="2848025075"/>
                  </a:ext>
                </a:extLst>
              </a:tr>
              <a:tr h="346510">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4</a:t>
                      </a:r>
                    </a:p>
                  </a:txBody>
                  <a:tcPr anchor="ctr"/>
                </a:tc>
                <a:tc>
                  <a:txBody>
                    <a:bodyPr/>
                    <a:lstStyle/>
                    <a:p>
                      <a:r>
                        <a:rPr lang="sv-SE" sz="1800" dirty="0">
                          <a:solidFill>
                            <a:schemeClr val="tx1"/>
                          </a:solidFill>
                          <a:latin typeface="Times New Roman" panose="02020603050405020304" pitchFamily="18" charset="0"/>
                          <a:cs typeface="Times New Roman" panose="02020603050405020304" pitchFamily="18" charset="0"/>
                        </a:rPr>
                        <a:t>Torrent Saurya Urja 2 </a:t>
                      </a:r>
                      <a:r>
                        <a:rPr lang="en-IN" sz="1800" dirty="0">
                          <a:solidFill>
                            <a:schemeClr val="tx1"/>
                          </a:solidFill>
                          <a:latin typeface="Times New Roman" panose="02020603050405020304" pitchFamily="18" charset="0"/>
                          <a:cs typeface="Times New Roman" panose="02020603050405020304" pitchFamily="18" charset="0"/>
                        </a:rPr>
                        <a:t>Private Limited</a:t>
                      </a:r>
                    </a:p>
                  </a:txBody>
                  <a:tcPr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300</a:t>
                      </a:r>
                    </a:p>
                  </a:txBody>
                  <a:tcPr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0</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Financial Closure achieved.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Under execution.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800" dirty="0">
                          <a:solidFill>
                            <a:schemeClr val="tx1"/>
                          </a:solidFill>
                          <a:latin typeface="Times New Roman" panose="02020603050405020304" pitchFamily="18" charset="0"/>
                          <a:cs typeface="Times New Roman" panose="02020603050405020304" pitchFamily="18" charset="0"/>
                        </a:rPr>
                        <a:t>(Revised SCD is 23.01.2026)</a:t>
                      </a:r>
                    </a:p>
                  </a:txBody>
                  <a:tcPr anchor="ctr"/>
                </a:tc>
                <a:extLst>
                  <a:ext uri="{0D108BD9-81ED-4DB2-BD59-A6C34878D82A}">
                    <a16:rowId xmlns:a16="http://schemas.microsoft.com/office/drawing/2014/main" xmlns="" val="1204529395"/>
                  </a:ext>
                </a:extLst>
              </a:tr>
              <a:tr h="607515">
                <a:tc>
                  <a:txBody>
                    <a:bodyPr/>
                    <a:lstStyle/>
                    <a:p>
                      <a:endParaRPr lang="en-IN" sz="18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IN" sz="1800" b="1" dirty="0">
                          <a:solidFill>
                            <a:schemeClr val="tx1"/>
                          </a:solidFill>
                          <a:latin typeface="Times New Roman" panose="02020603050405020304" pitchFamily="18" charset="0"/>
                          <a:cs typeface="Times New Roman" panose="02020603050405020304" pitchFamily="18" charset="0"/>
                        </a:rPr>
                        <a:t>Total</a:t>
                      </a:r>
                    </a:p>
                  </a:txBody>
                  <a:tcPr anchor="ctr"/>
                </a:tc>
                <a:tc>
                  <a:txBody>
                    <a:bodyPr/>
                    <a:lstStyle/>
                    <a:p>
                      <a:pPr algn="ctr"/>
                      <a:r>
                        <a:rPr lang="en-IN" sz="1800" b="1" dirty="0">
                          <a:solidFill>
                            <a:schemeClr val="tx1"/>
                          </a:solidFill>
                          <a:latin typeface="Times New Roman" panose="02020603050405020304" pitchFamily="18" charset="0"/>
                          <a:cs typeface="Times New Roman" panose="02020603050405020304" pitchFamily="18" charset="0"/>
                        </a:rPr>
                        <a:t>1100</a:t>
                      </a:r>
                    </a:p>
                  </a:txBody>
                  <a:tcPr anchor="ctr"/>
                </a:tc>
                <a:tc>
                  <a:txBody>
                    <a:bodyPr/>
                    <a:lstStyle/>
                    <a:p>
                      <a:pPr algn="ctr"/>
                      <a:r>
                        <a:rPr lang="en-IN" sz="1800" b="1" dirty="0">
                          <a:solidFill>
                            <a:schemeClr val="tx1"/>
                          </a:solidFill>
                          <a:latin typeface="Times New Roman" panose="02020603050405020304" pitchFamily="18" charset="0"/>
                          <a:cs typeface="Times New Roman" panose="02020603050405020304" pitchFamily="18" charset="0"/>
                        </a:rPr>
                        <a:t>0</a:t>
                      </a:r>
                    </a:p>
                  </a:txBody>
                  <a:tcPr anchor="ctr"/>
                </a:tc>
                <a:tc>
                  <a:txBody>
                    <a:bodyPr/>
                    <a:lstStyle/>
                    <a:p>
                      <a:endParaRPr lang="en-IN" sz="1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xmlns="" val="3942266177"/>
                  </a:ext>
                </a:extLst>
              </a:tr>
            </a:tbl>
          </a:graphicData>
        </a:graphic>
      </p:graphicFrame>
      <p:sp>
        <p:nvSpPr>
          <p:cNvPr id="4" name="TextBox 3">
            <a:extLst>
              <a:ext uri="{FF2B5EF4-FFF2-40B4-BE49-F238E27FC236}">
                <a16:creationId xmlns:a16="http://schemas.microsoft.com/office/drawing/2014/main" xmlns="" id="{FF736C75-D912-2D0C-DF02-42AB547A2CA7}"/>
              </a:ext>
            </a:extLst>
          </p:cNvPr>
          <p:cNvSpPr txBox="1"/>
          <p:nvPr/>
        </p:nvSpPr>
        <p:spPr>
          <a:xfrm>
            <a:off x="8602133" y="6172200"/>
            <a:ext cx="1261534" cy="369332"/>
          </a:xfrm>
          <a:prstGeom prst="rect">
            <a:avLst/>
          </a:prstGeom>
          <a:noFill/>
        </p:spPr>
        <p:txBody>
          <a:bodyPr wrap="square" rtlCol="0">
            <a:spAutoFit/>
          </a:bodyPr>
          <a:lstStyle/>
          <a:p>
            <a:r>
              <a:rPr lang="en-US" dirty="0">
                <a:hlinkClick r:id="rId3" action="ppaction://hlinksldjump"/>
              </a:rPr>
              <a:t>Back</a:t>
            </a:r>
            <a:endParaRPr lang="en-IN" dirty="0"/>
          </a:p>
        </p:txBody>
      </p:sp>
    </p:spTree>
    <p:extLst>
      <p:ext uri="{BB962C8B-B14F-4D97-AF65-F5344CB8AC3E}">
        <p14:creationId xmlns:p14="http://schemas.microsoft.com/office/powerpoint/2010/main" val="1592118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5F519A00-5675-719F-39EE-0A255AC53C96}"/>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xmlns="" id="{E51CC4C2-B425-37DC-3CF6-A4AEA25BC6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aphicFrame>
        <p:nvGraphicFramePr>
          <p:cNvPr id="11" name="Diagram 10">
            <a:extLst>
              <a:ext uri="{FF2B5EF4-FFF2-40B4-BE49-F238E27FC236}">
                <a16:creationId xmlns:a16="http://schemas.microsoft.com/office/drawing/2014/main" xmlns="" id="{70B10E69-AD24-10DF-DE80-ED8DFF9B0B0D}"/>
              </a:ext>
            </a:extLst>
          </p:cNvPr>
          <p:cNvGraphicFramePr/>
          <p:nvPr>
            <p:extLst>
              <p:ext uri="{D42A27DB-BD31-4B8C-83A1-F6EECF244321}">
                <p14:modId xmlns:p14="http://schemas.microsoft.com/office/powerpoint/2010/main" val="2463768379"/>
              </p:ext>
            </p:extLst>
          </p:nvPr>
        </p:nvGraphicFramePr>
        <p:xfrm>
          <a:off x="0" y="892629"/>
          <a:ext cx="12025086" cy="58950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a:extLst>
              <a:ext uri="{FF2B5EF4-FFF2-40B4-BE49-F238E27FC236}">
                <a16:creationId xmlns:a16="http://schemas.microsoft.com/office/drawing/2014/main" xmlns="" id="{F79EA46E-81A9-759C-275E-5A82DDC6765A}"/>
              </a:ext>
            </a:extLst>
          </p:cNvPr>
          <p:cNvSpPr txBox="1">
            <a:spLocks/>
          </p:cNvSpPr>
          <p:nvPr/>
        </p:nvSpPr>
        <p:spPr>
          <a:xfrm>
            <a:off x="264886" y="70356"/>
            <a:ext cx="11132457" cy="75151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0070C0"/>
                </a:solidFill>
                <a:latin typeface="+mn-lt"/>
              </a:rPr>
              <a:t>ORGANOGRAM</a:t>
            </a:r>
          </a:p>
        </p:txBody>
      </p:sp>
    </p:spTree>
    <p:extLst>
      <p:ext uri="{BB962C8B-B14F-4D97-AF65-F5344CB8AC3E}">
        <p14:creationId xmlns:p14="http://schemas.microsoft.com/office/powerpoint/2010/main" val="35535773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901713" y="131302"/>
            <a:ext cx="4388573" cy="707886"/>
          </a:xfrm>
          <a:prstGeom prst="rect">
            <a:avLst/>
          </a:prstGeom>
          <a:noFill/>
        </p:spPr>
        <p:txBody>
          <a:bodyPr wrap="none" rtlCol="0">
            <a:spAutoFit/>
          </a:bodyPr>
          <a:lstStyle/>
          <a:p>
            <a:pPr algn="ctr"/>
            <a:r>
              <a:rPr lang="en-IN" sz="2000" b="1" i="1" u="sng" dirty="0">
                <a:latin typeface="Times New Roman" panose="02020603050405020304" pitchFamily="18" charset="0"/>
                <a:cs typeface="Times New Roman" panose="02020603050405020304" pitchFamily="18" charset="0"/>
                <a:hlinkClick r:id="rId2" action="ppaction://hlinkfile"/>
              </a:rPr>
              <a:t>Tranche – 13 (Tariff: Rs. 2.9-2.95/kWh)</a:t>
            </a:r>
            <a:endParaRPr lang="en-IN" sz="2000" b="1" i="1" u="sng" dirty="0">
              <a:latin typeface="Times New Roman" panose="02020603050405020304" pitchFamily="18" charset="0"/>
              <a:cs typeface="Times New Roman" panose="02020603050405020304" pitchFamily="18" charset="0"/>
            </a:endParaRPr>
          </a:p>
          <a:p>
            <a:pPr algn="ctr"/>
            <a:r>
              <a:rPr lang="en-IN" sz="2000" b="1" i="1" u="sng" dirty="0">
                <a:latin typeface="Times New Roman" panose="02020603050405020304" pitchFamily="18" charset="0"/>
                <a:cs typeface="Times New Roman" panose="02020603050405020304" pitchFamily="18" charset="0"/>
              </a:rPr>
              <a:t>Effective date of PPA: 26.06.2023</a:t>
            </a:r>
          </a:p>
        </p:txBody>
      </p:sp>
      <p:graphicFrame>
        <p:nvGraphicFramePr>
          <p:cNvPr id="2" name="Table 1">
            <a:extLst>
              <a:ext uri="{FF2B5EF4-FFF2-40B4-BE49-F238E27FC236}">
                <a16:creationId xmlns:a16="http://schemas.microsoft.com/office/drawing/2014/main" xmlns="" id="{8991BCE3-0606-18CB-CF39-FDE94FADCD79}"/>
              </a:ext>
            </a:extLst>
          </p:cNvPr>
          <p:cNvGraphicFramePr>
            <a:graphicFrameLocks noGrp="1"/>
          </p:cNvGraphicFramePr>
          <p:nvPr>
            <p:extLst>
              <p:ext uri="{D42A27DB-BD31-4B8C-83A1-F6EECF244321}">
                <p14:modId xmlns:p14="http://schemas.microsoft.com/office/powerpoint/2010/main" val="1604011932"/>
              </p:ext>
            </p:extLst>
          </p:nvPr>
        </p:nvGraphicFramePr>
        <p:xfrm>
          <a:off x="330200" y="983810"/>
          <a:ext cx="11683999" cy="3749040"/>
        </p:xfrm>
        <a:graphic>
          <a:graphicData uri="http://schemas.openxmlformats.org/drawingml/2006/table">
            <a:tbl>
              <a:tblPr firstRow="1" bandRow="1">
                <a:tableStyleId>{5C22544A-7EE6-4342-B048-85BDC9FD1C3A}</a:tableStyleId>
              </a:tblPr>
              <a:tblGrid>
                <a:gridCol w="1003333">
                  <a:extLst>
                    <a:ext uri="{9D8B030D-6E8A-4147-A177-3AD203B41FA5}">
                      <a16:colId xmlns:a16="http://schemas.microsoft.com/office/drawing/2014/main" xmlns="" val="4064482732"/>
                    </a:ext>
                  </a:extLst>
                </a:gridCol>
                <a:gridCol w="3804075">
                  <a:extLst>
                    <a:ext uri="{9D8B030D-6E8A-4147-A177-3AD203B41FA5}">
                      <a16:colId xmlns:a16="http://schemas.microsoft.com/office/drawing/2014/main" xmlns="" val="320820394"/>
                    </a:ext>
                  </a:extLst>
                </a:gridCol>
                <a:gridCol w="1178351">
                  <a:extLst>
                    <a:ext uri="{9D8B030D-6E8A-4147-A177-3AD203B41FA5}">
                      <a16:colId xmlns:a16="http://schemas.microsoft.com/office/drawing/2014/main" xmlns="" val="1105387179"/>
                    </a:ext>
                  </a:extLst>
                </a:gridCol>
                <a:gridCol w="1621410">
                  <a:extLst>
                    <a:ext uri="{9D8B030D-6E8A-4147-A177-3AD203B41FA5}">
                      <a16:colId xmlns:a16="http://schemas.microsoft.com/office/drawing/2014/main" xmlns="" val="1761692143"/>
                    </a:ext>
                  </a:extLst>
                </a:gridCol>
                <a:gridCol w="4076830">
                  <a:extLst>
                    <a:ext uri="{9D8B030D-6E8A-4147-A177-3AD203B41FA5}">
                      <a16:colId xmlns:a16="http://schemas.microsoft.com/office/drawing/2014/main" xmlns="" val="1177015039"/>
                    </a:ext>
                  </a:extLst>
                </a:gridCol>
              </a:tblGrid>
              <a:tr h="584750">
                <a:tc>
                  <a:txBody>
                    <a:bodyPr/>
                    <a:lstStyle/>
                    <a:p>
                      <a:pPr algn="ctr"/>
                      <a:r>
                        <a:rPr lang="en-IN" sz="1800" dirty="0">
                          <a:latin typeface="Times New Roman" panose="02020603050405020304" pitchFamily="18" charset="0"/>
                          <a:cs typeface="Times New Roman" panose="02020603050405020304" pitchFamily="18" charset="0"/>
                        </a:rPr>
                        <a:t>Sr. No.</a:t>
                      </a:r>
                    </a:p>
                  </a:txBody>
                  <a:tcPr/>
                </a:tc>
                <a:tc>
                  <a:txBody>
                    <a:bodyPr/>
                    <a:lstStyle/>
                    <a:p>
                      <a:pPr algn="ctr"/>
                      <a:r>
                        <a:rPr lang="en-IN" sz="1800" dirty="0">
                          <a:latin typeface="Times New Roman" panose="02020603050405020304" pitchFamily="18" charset="0"/>
                          <a:cs typeface="Times New Roman" panose="02020603050405020304" pitchFamily="18" charset="0"/>
                        </a:rPr>
                        <a:t>WPD</a:t>
                      </a:r>
                    </a:p>
                  </a:txBody>
                  <a:tcPr/>
                </a:tc>
                <a:tc>
                  <a:txBody>
                    <a:bodyPr/>
                    <a:lstStyle/>
                    <a:p>
                      <a:pPr algn="ctr"/>
                      <a:r>
                        <a:rPr lang="en-IN" sz="1800" dirty="0">
                          <a:latin typeface="Times New Roman" panose="02020603050405020304" pitchFamily="18" charset="0"/>
                          <a:cs typeface="Times New Roman" panose="02020603050405020304" pitchFamily="18" charset="0"/>
                        </a:rPr>
                        <a:t>PPA Capacity </a:t>
                      </a:r>
                    </a:p>
                    <a:p>
                      <a:pPr algn="ctr"/>
                      <a:r>
                        <a:rPr lang="en-IN" sz="1800" dirty="0">
                          <a:latin typeface="Times New Roman" panose="02020603050405020304" pitchFamily="18" charset="0"/>
                          <a:cs typeface="Times New Roman" panose="02020603050405020304" pitchFamily="18" charset="0"/>
                        </a:rPr>
                        <a:t>(MW)</a:t>
                      </a:r>
                    </a:p>
                  </a:txBody>
                  <a:tcPr/>
                </a:tc>
                <a:tc>
                  <a:txBody>
                    <a:bodyPr/>
                    <a:lstStyle/>
                    <a:p>
                      <a:pPr algn="ctr"/>
                      <a:r>
                        <a:rPr lang="en-IN" sz="1800" dirty="0">
                          <a:latin typeface="Times New Roman" panose="02020603050405020304" pitchFamily="18" charset="0"/>
                          <a:cs typeface="Times New Roman" panose="02020603050405020304" pitchFamily="18" charset="0"/>
                        </a:rPr>
                        <a:t>Commissioned Capacity</a:t>
                      </a:r>
                    </a:p>
                    <a:p>
                      <a:pPr algn="ctr"/>
                      <a:r>
                        <a:rPr lang="en-IN" sz="1800" dirty="0">
                          <a:latin typeface="Times New Roman" panose="02020603050405020304" pitchFamily="18" charset="0"/>
                          <a:cs typeface="Times New Roman" panose="02020603050405020304" pitchFamily="18" charset="0"/>
                        </a:rPr>
                        <a:t>(MW)</a:t>
                      </a:r>
                    </a:p>
                  </a:txBody>
                  <a:tcPr/>
                </a:tc>
                <a:tc>
                  <a:txBody>
                    <a:bodyPr/>
                    <a:lstStyle/>
                    <a:p>
                      <a:pPr algn="ctr"/>
                      <a:r>
                        <a:rPr lang="en-IN" sz="1800" dirty="0">
                          <a:latin typeface="Times New Roman" panose="02020603050405020304" pitchFamily="18" charset="0"/>
                          <a:cs typeface="Times New Roman" panose="02020603050405020304" pitchFamily="18" charset="0"/>
                        </a:rPr>
                        <a:t>Remarks</a:t>
                      </a:r>
                    </a:p>
                  </a:txBody>
                  <a:tcPr/>
                </a:tc>
                <a:extLst>
                  <a:ext uri="{0D108BD9-81ED-4DB2-BD59-A6C34878D82A}">
                    <a16:rowId xmlns:a16="http://schemas.microsoft.com/office/drawing/2014/main" xmlns="" val="2851679557"/>
                  </a:ext>
                </a:extLst>
              </a:tr>
              <a:tr h="0">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1</a:t>
                      </a:r>
                    </a:p>
                  </a:txBody>
                  <a:tcPr anchor="ctr"/>
                </a:tc>
                <a:tc>
                  <a:txBody>
                    <a:bodyPr/>
                    <a:lstStyle/>
                    <a:p>
                      <a:pPr algn="l"/>
                      <a:r>
                        <a:rPr lang="en-IN" sz="1800" dirty="0">
                          <a:solidFill>
                            <a:schemeClr val="tx1"/>
                          </a:solidFill>
                          <a:latin typeface="Times New Roman" panose="02020603050405020304" pitchFamily="18" charset="0"/>
                          <a:cs typeface="Times New Roman" panose="02020603050405020304" pitchFamily="18" charset="0"/>
                        </a:rPr>
                        <a:t>SJVN Green Energy Limited</a:t>
                      </a:r>
                    </a:p>
                  </a:txBody>
                  <a:tcPr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100</a:t>
                      </a:r>
                    </a:p>
                  </a:txBody>
                  <a:tcPr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0</a:t>
                      </a:r>
                    </a:p>
                  </a:txBody>
                  <a:tcPr anchor="ctr"/>
                </a:tc>
                <a:tc>
                  <a:txBody>
                    <a:bodyPr/>
                    <a:lstStyle/>
                    <a:p>
                      <a:pPr marL="171450" indent="-171450">
                        <a:buFont typeface="Arial" panose="020B0604020202020204" pitchFamily="34" charset="0"/>
                        <a:buChar char="•"/>
                      </a:pPr>
                      <a:r>
                        <a:rPr lang="en-IN" sz="1800" dirty="0">
                          <a:solidFill>
                            <a:schemeClr val="tx1"/>
                          </a:solidFill>
                          <a:latin typeface="Times New Roman" panose="02020603050405020304" pitchFamily="18" charset="0"/>
                          <a:cs typeface="Times New Roman" panose="02020603050405020304" pitchFamily="18" charset="0"/>
                        </a:rPr>
                        <a:t>No progress</a:t>
                      </a:r>
                    </a:p>
                    <a:p>
                      <a:pPr marL="171450" indent="-171450">
                        <a:buFont typeface="Arial" panose="020B0604020202020204" pitchFamily="34" charset="0"/>
                        <a:buChar char="•"/>
                      </a:pPr>
                      <a:r>
                        <a:rPr lang="en-IN" sz="1800" dirty="0">
                          <a:solidFill>
                            <a:schemeClr val="tx1"/>
                          </a:solidFill>
                          <a:latin typeface="Times New Roman" panose="02020603050405020304" pitchFamily="18" charset="0"/>
                          <a:cs typeface="Times New Roman" panose="02020603050405020304" pitchFamily="18" charset="0"/>
                        </a:rPr>
                        <a:t>FC not achieved (Due Date 26.01.2024)</a:t>
                      </a:r>
                    </a:p>
                    <a:p>
                      <a:pPr marL="171450" indent="-171450">
                        <a:buFont typeface="Arial" panose="020B0604020202020204" pitchFamily="34" charset="0"/>
                        <a:buChar char="•"/>
                      </a:pPr>
                      <a:r>
                        <a:rPr lang="en-IN" sz="1800" dirty="0">
                          <a:solidFill>
                            <a:schemeClr val="tx1"/>
                          </a:solidFill>
                          <a:latin typeface="Times New Roman" panose="02020603050405020304" pitchFamily="18" charset="0"/>
                          <a:cs typeface="Times New Roman" panose="02020603050405020304" pitchFamily="18" charset="0"/>
                        </a:rPr>
                        <a:t>Revised SCD is 02.12.2025</a:t>
                      </a:r>
                    </a:p>
                  </a:txBody>
                  <a:tcPr anchor="ctr"/>
                </a:tc>
                <a:extLst>
                  <a:ext uri="{0D108BD9-81ED-4DB2-BD59-A6C34878D82A}">
                    <a16:rowId xmlns:a16="http://schemas.microsoft.com/office/drawing/2014/main" xmlns="" val="41473822"/>
                  </a:ext>
                </a:extLst>
              </a:tr>
              <a:tr h="0">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2</a:t>
                      </a:r>
                    </a:p>
                  </a:txBody>
                  <a:tcPr anchor="ctr"/>
                </a:tc>
                <a:tc>
                  <a:txBody>
                    <a:bodyPr/>
                    <a:lstStyle/>
                    <a:p>
                      <a:pPr algn="l"/>
                      <a:r>
                        <a:rPr lang="en-IN" sz="1800" dirty="0">
                          <a:solidFill>
                            <a:schemeClr val="tx1"/>
                          </a:solidFill>
                          <a:latin typeface="Times New Roman" panose="02020603050405020304" pitchFamily="18" charset="0"/>
                          <a:cs typeface="Times New Roman" panose="02020603050405020304" pitchFamily="18" charset="0"/>
                        </a:rPr>
                        <a:t>Scatec India Renewables One Private Limited</a:t>
                      </a:r>
                    </a:p>
                  </a:txBody>
                  <a:tcPr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300</a:t>
                      </a:r>
                    </a:p>
                  </a:txBody>
                  <a:tcPr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0</a:t>
                      </a:r>
                    </a:p>
                  </a:txBody>
                  <a:tcPr anchor="ctr"/>
                </a:tc>
                <a:tc>
                  <a:txBody>
                    <a:bodyPr/>
                    <a:lstStyle/>
                    <a:p>
                      <a:r>
                        <a:rPr lang="en-IN" sz="1800" dirty="0">
                          <a:latin typeface="Times New Roman" panose="02020603050405020304" pitchFamily="18" charset="0"/>
                          <a:cs typeface="Times New Roman" panose="02020603050405020304" pitchFamily="18" charset="0"/>
                        </a:rPr>
                        <a:t>Under litigation</a:t>
                      </a:r>
                    </a:p>
                  </a:txBody>
                  <a:tcPr anchor="ctr"/>
                </a:tc>
                <a:extLst>
                  <a:ext uri="{0D108BD9-81ED-4DB2-BD59-A6C34878D82A}">
                    <a16:rowId xmlns:a16="http://schemas.microsoft.com/office/drawing/2014/main" xmlns="" val="2987842036"/>
                  </a:ext>
                </a:extLst>
              </a:tr>
              <a:tr h="559160">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3</a:t>
                      </a:r>
                    </a:p>
                  </a:txBody>
                  <a:tcPr anchor="ctr"/>
                </a:tc>
                <a:tc>
                  <a:txBody>
                    <a:bodyPr/>
                    <a:lstStyle/>
                    <a:p>
                      <a:pPr algn="l" fontAlgn="ctr"/>
                      <a:r>
                        <a:rPr lang="en-US" sz="1800" b="0" i="0" u="none" strike="noStrike" dirty="0">
                          <a:solidFill>
                            <a:schemeClr val="tx1"/>
                          </a:solidFill>
                          <a:effectLst/>
                          <a:latin typeface="Times New Roman" panose="02020603050405020304" pitchFamily="18" charset="0"/>
                          <a:cs typeface="Times New Roman" panose="02020603050405020304" pitchFamily="18" charset="0"/>
                        </a:rPr>
                        <a:t>Teq Green Power XI </a:t>
                      </a:r>
                      <a:r>
                        <a:rPr lang="en-IN" sz="1800" dirty="0">
                          <a:solidFill>
                            <a:schemeClr val="tx1"/>
                          </a:solidFill>
                          <a:latin typeface="Times New Roman" panose="02020603050405020304" pitchFamily="18" charset="0"/>
                          <a:cs typeface="Times New Roman" panose="02020603050405020304" pitchFamily="18" charset="0"/>
                        </a:rPr>
                        <a:t>Private Limited</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200</a:t>
                      </a:r>
                    </a:p>
                  </a:txBody>
                  <a:tcPr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0</a:t>
                      </a:r>
                    </a:p>
                  </a:txBody>
                  <a:tcPr anchor="ctr"/>
                </a:tc>
                <a:tc>
                  <a:txBody>
                    <a:bodyPr/>
                    <a:lstStyle/>
                    <a:p>
                      <a:pPr marL="171450" indent="-171450">
                        <a:buFont typeface="Arial" panose="020B0604020202020204" pitchFamily="34" charset="0"/>
                        <a:buChar char="•"/>
                      </a:pPr>
                      <a:r>
                        <a:rPr lang="en-IN" sz="1800" dirty="0">
                          <a:solidFill>
                            <a:schemeClr val="tx1"/>
                          </a:solidFill>
                          <a:latin typeface="Times New Roman" panose="02020603050405020304" pitchFamily="18" charset="0"/>
                          <a:cs typeface="Times New Roman" panose="02020603050405020304" pitchFamily="18" charset="0"/>
                        </a:rPr>
                        <a:t>Under dispute in DRC</a:t>
                      </a:r>
                    </a:p>
                    <a:p>
                      <a:pPr marL="171450" indent="-171450">
                        <a:buFont typeface="Arial" panose="020B0604020202020204" pitchFamily="34" charset="0"/>
                        <a:buChar char="•"/>
                      </a:pPr>
                      <a:r>
                        <a:rPr lang="en-IN" sz="1800" dirty="0">
                          <a:solidFill>
                            <a:schemeClr val="tx1"/>
                          </a:solidFill>
                          <a:latin typeface="Times New Roman" panose="02020603050405020304" pitchFamily="18" charset="0"/>
                          <a:cs typeface="Times New Roman" panose="02020603050405020304" pitchFamily="18" charset="0"/>
                        </a:rPr>
                        <a:t>FC not achieved (Due Date 26.01.2024)</a:t>
                      </a:r>
                    </a:p>
                    <a:p>
                      <a:pPr marL="171450" indent="-171450">
                        <a:buFont typeface="Arial" panose="020B0604020202020204" pitchFamily="34" charset="0"/>
                        <a:buChar char="•"/>
                      </a:pPr>
                      <a:r>
                        <a:rPr lang="en-IN" sz="1800" dirty="0">
                          <a:solidFill>
                            <a:schemeClr val="tx1"/>
                          </a:solidFill>
                          <a:latin typeface="Times New Roman" panose="02020603050405020304" pitchFamily="18" charset="0"/>
                          <a:cs typeface="Times New Roman" panose="02020603050405020304" pitchFamily="18" charset="0"/>
                        </a:rPr>
                        <a:t>Revised SCD is 02.12.2025</a:t>
                      </a:r>
                    </a:p>
                  </a:txBody>
                  <a:tcPr anchor="ctr"/>
                </a:tc>
                <a:extLst>
                  <a:ext uri="{0D108BD9-81ED-4DB2-BD59-A6C34878D82A}">
                    <a16:rowId xmlns:a16="http://schemas.microsoft.com/office/drawing/2014/main" xmlns="" val="2848025075"/>
                  </a:ext>
                </a:extLst>
              </a:tr>
              <a:tr h="0">
                <a:tc>
                  <a:txBody>
                    <a:bodyPr/>
                    <a:lstStyle/>
                    <a:p>
                      <a:endParaRPr lang="en-IN" sz="18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IN" sz="1800" b="1" dirty="0">
                          <a:solidFill>
                            <a:schemeClr val="tx1"/>
                          </a:solidFill>
                          <a:latin typeface="Times New Roman" panose="02020603050405020304" pitchFamily="18" charset="0"/>
                          <a:cs typeface="Times New Roman" panose="02020603050405020304" pitchFamily="18" charset="0"/>
                        </a:rPr>
                        <a:t>Total</a:t>
                      </a:r>
                    </a:p>
                  </a:txBody>
                  <a:tcPr anchor="ctr"/>
                </a:tc>
                <a:tc>
                  <a:txBody>
                    <a:bodyPr/>
                    <a:lstStyle/>
                    <a:p>
                      <a:pPr algn="ctr"/>
                      <a:r>
                        <a:rPr lang="en-IN" sz="1800" b="1" dirty="0">
                          <a:solidFill>
                            <a:schemeClr val="tx1"/>
                          </a:solidFill>
                          <a:latin typeface="Times New Roman" panose="02020603050405020304" pitchFamily="18" charset="0"/>
                          <a:cs typeface="Times New Roman" panose="02020603050405020304" pitchFamily="18" charset="0"/>
                        </a:rPr>
                        <a:t>600</a:t>
                      </a:r>
                    </a:p>
                  </a:txBody>
                  <a:tcPr anchor="ctr"/>
                </a:tc>
                <a:tc>
                  <a:txBody>
                    <a:bodyPr/>
                    <a:lstStyle/>
                    <a:p>
                      <a:pPr algn="ctr"/>
                      <a:r>
                        <a:rPr lang="en-IN" sz="1800" b="1" dirty="0">
                          <a:solidFill>
                            <a:schemeClr val="tx1"/>
                          </a:solidFill>
                          <a:latin typeface="Times New Roman" panose="02020603050405020304" pitchFamily="18" charset="0"/>
                          <a:cs typeface="Times New Roman" panose="02020603050405020304" pitchFamily="18" charset="0"/>
                        </a:rPr>
                        <a:t>0</a:t>
                      </a:r>
                    </a:p>
                  </a:txBody>
                  <a:tcPr anchor="ctr"/>
                </a:tc>
                <a:tc>
                  <a:txBody>
                    <a:bodyPr/>
                    <a:lstStyle/>
                    <a:p>
                      <a:endParaRPr lang="en-IN" sz="1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xmlns="" val="3942266177"/>
                  </a:ext>
                </a:extLst>
              </a:tr>
            </a:tbl>
          </a:graphicData>
        </a:graphic>
      </p:graphicFrame>
      <p:sp>
        <p:nvSpPr>
          <p:cNvPr id="4" name="TextBox 3">
            <a:extLst>
              <a:ext uri="{FF2B5EF4-FFF2-40B4-BE49-F238E27FC236}">
                <a16:creationId xmlns:a16="http://schemas.microsoft.com/office/drawing/2014/main" xmlns="" id="{A07A4725-9E6F-A1FB-33A5-39767F0E3744}"/>
              </a:ext>
            </a:extLst>
          </p:cNvPr>
          <p:cNvSpPr txBox="1"/>
          <p:nvPr/>
        </p:nvSpPr>
        <p:spPr>
          <a:xfrm>
            <a:off x="8602133" y="6172200"/>
            <a:ext cx="1261534" cy="369332"/>
          </a:xfrm>
          <a:prstGeom prst="rect">
            <a:avLst/>
          </a:prstGeom>
          <a:noFill/>
        </p:spPr>
        <p:txBody>
          <a:bodyPr wrap="square" rtlCol="0">
            <a:spAutoFit/>
          </a:bodyPr>
          <a:lstStyle/>
          <a:p>
            <a:r>
              <a:rPr lang="en-US" dirty="0">
                <a:hlinkClick r:id="rId3" action="ppaction://hlinksldjump"/>
              </a:rPr>
              <a:t>Back</a:t>
            </a:r>
            <a:endParaRPr lang="en-IN" dirty="0"/>
          </a:p>
        </p:txBody>
      </p:sp>
    </p:spTree>
    <p:extLst>
      <p:ext uri="{BB962C8B-B14F-4D97-AF65-F5344CB8AC3E}">
        <p14:creationId xmlns:p14="http://schemas.microsoft.com/office/powerpoint/2010/main" val="7303685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837593" y="143333"/>
            <a:ext cx="4516813" cy="707886"/>
          </a:xfrm>
          <a:prstGeom prst="rect">
            <a:avLst/>
          </a:prstGeom>
          <a:noFill/>
        </p:spPr>
        <p:txBody>
          <a:bodyPr wrap="none" rtlCol="0">
            <a:spAutoFit/>
          </a:bodyPr>
          <a:lstStyle/>
          <a:p>
            <a:pPr algn="ctr"/>
            <a:r>
              <a:rPr lang="en-IN" sz="2000" b="1" i="1" u="sng" dirty="0">
                <a:latin typeface="Times New Roman" panose="02020603050405020304" pitchFamily="18" charset="0"/>
                <a:cs typeface="Times New Roman" panose="02020603050405020304" pitchFamily="18" charset="0"/>
                <a:hlinkClick r:id="rId2" action="ppaction://hlinkfile"/>
              </a:rPr>
              <a:t>Tranche – 14 (Tariff: Rs. 3.18-3.24/kWh)</a:t>
            </a:r>
            <a:endParaRPr lang="en-IN" sz="2000" b="1" i="1" u="sng" dirty="0">
              <a:latin typeface="Times New Roman" panose="02020603050405020304" pitchFamily="18" charset="0"/>
              <a:cs typeface="Times New Roman" panose="02020603050405020304" pitchFamily="18" charset="0"/>
            </a:endParaRPr>
          </a:p>
          <a:p>
            <a:pPr algn="ctr"/>
            <a:r>
              <a:rPr lang="en-IN" sz="2000" b="1" i="1" u="sng" dirty="0">
                <a:latin typeface="Times New Roman" panose="02020603050405020304" pitchFamily="18" charset="0"/>
                <a:cs typeface="Times New Roman" panose="02020603050405020304" pitchFamily="18" charset="0"/>
              </a:rPr>
              <a:t>Effective date of PPA: 16.11.2023</a:t>
            </a:r>
          </a:p>
        </p:txBody>
      </p:sp>
      <p:graphicFrame>
        <p:nvGraphicFramePr>
          <p:cNvPr id="4" name="Table 3">
            <a:extLst>
              <a:ext uri="{FF2B5EF4-FFF2-40B4-BE49-F238E27FC236}">
                <a16:creationId xmlns:a16="http://schemas.microsoft.com/office/drawing/2014/main" xmlns="" id="{CFC20487-A702-4B5E-F913-B8396FA03084}"/>
              </a:ext>
            </a:extLst>
          </p:cNvPr>
          <p:cNvGraphicFramePr>
            <a:graphicFrameLocks noGrp="1"/>
          </p:cNvGraphicFramePr>
          <p:nvPr>
            <p:extLst>
              <p:ext uri="{D42A27DB-BD31-4B8C-83A1-F6EECF244321}">
                <p14:modId xmlns:p14="http://schemas.microsoft.com/office/powerpoint/2010/main" val="1858995787"/>
              </p:ext>
            </p:extLst>
          </p:nvPr>
        </p:nvGraphicFramePr>
        <p:xfrm>
          <a:off x="355600" y="1063625"/>
          <a:ext cx="11544300" cy="4023360"/>
        </p:xfrm>
        <a:graphic>
          <a:graphicData uri="http://schemas.openxmlformats.org/drawingml/2006/table">
            <a:tbl>
              <a:tblPr firstRow="1" bandRow="1">
                <a:tableStyleId>{5C22544A-7EE6-4342-B048-85BDC9FD1C3A}</a:tableStyleId>
              </a:tblPr>
              <a:tblGrid>
                <a:gridCol w="929965">
                  <a:extLst>
                    <a:ext uri="{9D8B030D-6E8A-4147-A177-3AD203B41FA5}">
                      <a16:colId xmlns:a16="http://schemas.microsoft.com/office/drawing/2014/main" xmlns="" val="4064482732"/>
                    </a:ext>
                  </a:extLst>
                </a:gridCol>
                <a:gridCol w="3672934">
                  <a:extLst>
                    <a:ext uri="{9D8B030D-6E8A-4147-A177-3AD203B41FA5}">
                      <a16:colId xmlns:a16="http://schemas.microsoft.com/office/drawing/2014/main" xmlns="" val="320820394"/>
                    </a:ext>
                  </a:extLst>
                </a:gridCol>
                <a:gridCol w="1159497">
                  <a:extLst>
                    <a:ext uri="{9D8B030D-6E8A-4147-A177-3AD203B41FA5}">
                      <a16:colId xmlns:a16="http://schemas.microsoft.com/office/drawing/2014/main" xmlns="" val="1105387179"/>
                    </a:ext>
                  </a:extLst>
                </a:gridCol>
                <a:gridCol w="1659117">
                  <a:extLst>
                    <a:ext uri="{9D8B030D-6E8A-4147-A177-3AD203B41FA5}">
                      <a16:colId xmlns:a16="http://schemas.microsoft.com/office/drawing/2014/main" xmlns="" val="1761692143"/>
                    </a:ext>
                  </a:extLst>
                </a:gridCol>
                <a:gridCol w="4122787">
                  <a:extLst>
                    <a:ext uri="{9D8B030D-6E8A-4147-A177-3AD203B41FA5}">
                      <a16:colId xmlns:a16="http://schemas.microsoft.com/office/drawing/2014/main" xmlns="" val="1177015039"/>
                    </a:ext>
                  </a:extLst>
                </a:gridCol>
              </a:tblGrid>
              <a:tr h="415574">
                <a:tc>
                  <a:txBody>
                    <a:bodyPr/>
                    <a:lstStyle/>
                    <a:p>
                      <a:pPr algn="ctr"/>
                      <a:r>
                        <a:rPr lang="en-IN" sz="1800" dirty="0">
                          <a:latin typeface="Times New Roman" panose="02020603050405020304" pitchFamily="18" charset="0"/>
                          <a:cs typeface="Times New Roman" panose="02020603050405020304" pitchFamily="18" charset="0"/>
                        </a:rPr>
                        <a:t>Sr. No.</a:t>
                      </a:r>
                    </a:p>
                  </a:txBody>
                  <a:tcPr/>
                </a:tc>
                <a:tc>
                  <a:txBody>
                    <a:bodyPr/>
                    <a:lstStyle/>
                    <a:p>
                      <a:pPr algn="ctr"/>
                      <a:r>
                        <a:rPr lang="en-IN" sz="1800" dirty="0">
                          <a:latin typeface="Times New Roman" panose="02020603050405020304" pitchFamily="18" charset="0"/>
                          <a:cs typeface="Times New Roman" panose="02020603050405020304" pitchFamily="18" charset="0"/>
                        </a:rPr>
                        <a:t>WPD</a:t>
                      </a:r>
                    </a:p>
                  </a:txBody>
                  <a:tcPr/>
                </a:tc>
                <a:tc>
                  <a:txBody>
                    <a:bodyPr/>
                    <a:lstStyle/>
                    <a:p>
                      <a:pPr algn="ctr"/>
                      <a:r>
                        <a:rPr lang="en-IN" sz="1800" dirty="0">
                          <a:latin typeface="Times New Roman" panose="02020603050405020304" pitchFamily="18" charset="0"/>
                          <a:cs typeface="Times New Roman" panose="02020603050405020304" pitchFamily="18" charset="0"/>
                        </a:rPr>
                        <a:t>PPA Capacity </a:t>
                      </a:r>
                    </a:p>
                    <a:p>
                      <a:pPr algn="ctr"/>
                      <a:r>
                        <a:rPr lang="en-IN" sz="1800" dirty="0">
                          <a:latin typeface="Times New Roman" panose="02020603050405020304" pitchFamily="18" charset="0"/>
                          <a:cs typeface="Times New Roman" panose="02020603050405020304" pitchFamily="18" charset="0"/>
                        </a:rPr>
                        <a:t>(MW)</a:t>
                      </a:r>
                    </a:p>
                  </a:txBody>
                  <a:tcPr/>
                </a:tc>
                <a:tc>
                  <a:txBody>
                    <a:bodyPr/>
                    <a:lstStyle/>
                    <a:p>
                      <a:pPr algn="ctr"/>
                      <a:r>
                        <a:rPr lang="en-IN" sz="1800" dirty="0">
                          <a:latin typeface="Times New Roman" panose="02020603050405020304" pitchFamily="18" charset="0"/>
                          <a:cs typeface="Times New Roman" panose="02020603050405020304" pitchFamily="18" charset="0"/>
                        </a:rPr>
                        <a:t>Commissioned Capacity</a:t>
                      </a:r>
                    </a:p>
                    <a:p>
                      <a:pPr algn="ctr"/>
                      <a:r>
                        <a:rPr lang="en-IN" sz="1800" dirty="0">
                          <a:latin typeface="Times New Roman" panose="02020603050405020304" pitchFamily="18" charset="0"/>
                          <a:cs typeface="Times New Roman" panose="02020603050405020304" pitchFamily="18" charset="0"/>
                        </a:rPr>
                        <a:t>(MW)</a:t>
                      </a:r>
                    </a:p>
                  </a:txBody>
                  <a:tcPr/>
                </a:tc>
                <a:tc>
                  <a:txBody>
                    <a:bodyPr/>
                    <a:lstStyle/>
                    <a:p>
                      <a:pPr algn="ctr"/>
                      <a:r>
                        <a:rPr lang="en-IN" sz="1800" dirty="0">
                          <a:latin typeface="Times New Roman" panose="02020603050405020304" pitchFamily="18" charset="0"/>
                          <a:cs typeface="Times New Roman" panose="02020603050405020304" pitchFamily="18" charset="0"/>
                        </a:rPr>
                        <a:t>Remarks</a:t>
                      </a:r>
                    </a:p>
                  </a:txBody>
                  <a:tcPr/>
                </a:tc>
                <a:extLst>
                  <a:ext uri="{0D108BD9-81ED-4DB2-BD59-A6C34878D82A}">
                    <a16:rowId xmlns:a16="http://schemas.microsoft.com/office/drawing/2014/main" xmlns="" val="2851679557"/>
                  </a:ext>
                </a:extLst>
              </a:tr>
              <a:tr h="249344">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1</a:t>
                      </a:r>
                    </a:p>
                  </a:txBody>
                  <a:tcPr anchor="ctr"/>
                </a:tc>
                <a:tc>
                  <a:txBody>
                    <a:bodyPr/>
                    <a:lstStyle/>
                    <a:p>
                      <a:r>
                        <a:rPr lang="en-IN" sz="1800" dirty="0">
                          <a:solidFill>
                            <a:schemeClr val="tx1"/>
                          </a:solidFill>
                          <a:latin typeface="Times New Roman" panose="02020603050405020304" pitchFamily="18" charset="0"/>
                          <a:cs typeface="Times New Roman" panose="02020603050405020304" pitchFamily="18" charset="0"/>
                        </a:rPr>
                        <a:t>Green Prairie Energy Private Limited</a:t>
                      </a:r>
                    </a:p>
                  </a:txBody>
                  <a:tcPr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190</a:t>
                      </a:r>
                    </a:p>
                  </a:txBody>
                  <a:tcPr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0</a:t>
                      </a:r>
                    </a:p>
                  </a:txBody>
                  <a:tcPr anchor="ctr"/>
                </a:tc>
                <a:tc>
                  <a:txBody>
                    <a:bodyPr/>
                    <a:lstStyle/>
                    <a:p>
                      <a:pPr marL="0" indent="0">
                        <a:buFont typeface="Arial" panose="020B0604020202020204" pitchFamily="34" charset="0"/>
                        <a:buNone/>
                      </a:pPr>
                      <a:r>
                        <a:rPr lang="en-IN" sz="1800" dirty="0">
                          <a:solidFill>
                            <a:schemeClr val="tx1"/>
                          </a:solidFill>
                          <a:latin typeface="Times New Roman" panose="02020603050405020304" pitchFamily="18" charset="0"/>
                          <a:cs typeface="Times New Roman" panose="02020603050405020304" pitchFamily="18" charset="0"/>
                        </a:rPr>
                        <a:t>WPD failed to execute PPA.</a:t>
                      </a:r>
                    </a:p>
                  </a:txBody>
                  <a:tcPr anchor="ctr"/>
                </a:tc>
                <a:extLst>
                  <a:ext uri="{0D108BD9-81ED-4DB2-BD59-A6C34878D82A}">
                    <a16:rowId xmlns:a16="http://schemas.microsoft.com/office/drawing/2014/main" xmlns="" val="41473822"/>
                  </a:ext>
                </a:extLst>
              </a:tr>
              <a:tr h="249344">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2</a:t>
                      </a:r>
                    </a:p>
                  </a:txBody>
                  <a:tcPr anchor="ctr"/>
                </a:tc>
                <a:tc>
                  <a:txBody>
                    <a:bodyPr/>
                    <a:lstStyle/>
                    <a:p>
                      <a:r>
                        <a:rPr lang="en-IN" sz="1800" dirty="0">
                          <a:solidFill>
                            <a:schemeClr val="tx1"/>
                          </a:solidFill>
                          <a:latin typeface="Times New Roman" panose="02020603050405020304" pitchFamily="18" charset="0"/>
                          <a:cs typeface="Times New Roman" panose="02020603050405020304" pitchFamily="18" charset="0"/>
                        </a:rPr>
                        <a:t>Apraava Energy Private Limited</a:t>
                      </a:r>
                    </a:p>
                  </a:txBody>
                  <a:tcPr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300</a:t>
                      </a:r>
                    </a:p>
                  </a:txBody>
                  <a:tcPr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0</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dirty="0">
                          <a:solidFill>
                            <a:schemeClr val="tx1"/>
                          </a:solidFill>
                          <a:latin typeface="Times New Roman" panose="02020603050405020304" pitchFamily="18" charset="0"/>
                          <a:cs typeface="Times New Roman" panose="02020603050405020304" pitchFamily="18" charset="0"/>
                        </a:rPr>
                        <a:t>FC not achieved (Due Date 16.06.2024)</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dirty="0">
                          <a:solidFill>
                            <a:schemeClr val="tx1"/>
                          </a:solidFill>
                          <a:latin typeface="Times New Roman" panose="02020603050405020304" pitchFamily="18" charset="0"/>
                          <a:cs typeface="Times New Roman" panose="02020603050405020304" pitchFamily="18" charset="0"/>
                        </a:rPr>
                        <a:t>Revised SCD is 27.12.2025</a:t>
                      </a:r>
                    </a:p>
                    <a:p>
                      <a:pPr marL="171450" indent="-171450">
                        <a:buFont typeface="Arial" panose="020B0604020202020204" pitchFamily="34" charset="0"/>
                        <a:buChar char="•"/>
                      </a:pPr>
                      <a:r>
                        <a:rPr lang="en-IN" sz="1800" dirty="0">
                          <a:solidFill>
                            <a:schemeClr val="tx1"/>
                          </a:solidFill>
                          <a:latin typeface="Times New Roman" panose="02020603050405020304" pitchFamily="18" charset="0"/>
                          <a:cs typeface="Times New Roman" panose="02020603050405020304" pitchFamily="18" charset="0"/>
                        </a:rPr>
                        <a:t>WPD’s request for extension in FC and SCD is under review (referred to MNRE)</a:t>
                      </a:r>
                    </a:p>
                  </a:txBody>
                  <a:tcPr anchor="ctr"/>
                </a:tc>
                <a:extLst>
                  <a:ext uri="{0D108BD9-81ED-4DB2-BD59-A6C34878D82A}">
                    <a16:rowId xmlns:a16="http://schemas.microsoft.com/office/drawing/2014/main" xmlns="" val="2987842036"/>
                  </a:ext>
                </a:extLst>
              </a:tr>
              <a:tr h="249344">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3</a:t>
                      </a:r>
                    </a:p>
                  </a:txBody>
                  <a:tcPr anchor="ctr"/>
                </a:tc>
                <a:tc>
                  <a:txBody>
                    <a:bodyPr/>
                    <a:lstStyle/>
                    <a:p>
                      <a:pPr algn="l" fontAlgn="ctr"/>
                      <a:r>
                        <a:rPr lang="en-US" sz="1800" b="0" i="0" u="none" strike="noStrike" dirty="0">
                          <a:solidFill>
                            <a:schemeClr val="tx1"/>
                          </a:solidFill>
                          <a:effectLst/>
                          <a:latin typeface="Times New Roman" panose="02020603050405020304" pitchFamily="18" charset="0"/>
                          <a:cs typeface="Times New Roman" panose="02020603050405020304" pitchFamily="18" charset="0"/>
                        </a:rPr>
                        <a:t>SJVN Green Energy Limited</a:t>
                      </a:r>
                    </a:p>
                  </a:txBody>
                  <a:tcPr marL="6350" marR="6350" marT="6350" marB="0"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200</a:t>
                      </a:r>
                    </a:p>
                  </a:txBody>
                  <a:tcPr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0</a:t>
                      </a:r>
                    </a:p>
                  </a:txBody>
                  <a:tcPr anchor="ctr"/>
                </a:tc>
                <a:tc>
                  <a:txBody>
                    <a:bodyPr/>
                    <a:lstStyle/>
                    <a:p>
                      <a:pPr marL="171450" indent="-171450">
                        <a:buFont typeface="Arial" panose="020B0604020202020204" pitchFamily="34" charset="0"/>
                        <a:buChar char="•"/>
                      </a:pPr>
                      <a:r>
                        <a:rPr lang="en-IN" sz="1800" dirty="0">
                          <a:solidFill>
                            <a:schemeClr val="tx1"/>
                          </a:solidFill>
                          <a:latin typeface="Times New Roman" panose="02020603050405020304" pitchFamily="18" charset="0"/>
                          <a:cs typeface="Times New Roman" panose="02020603050405020304" pitchFamily="18" charset="0"/>
                        </a:rPr>
                        <a:t>No progress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dirty="0">
                          <a:solidFill>
                            <a:schemeClr val="tx1"/>
                          </a:solidFill>
                          <a:latin typeface="Times New Roman" panose="02020603050405020304" pitchFamily="18" charset="0"/>
                          <a:cs typeface="Times New Roman" panose="02020603050405020304" pitchFamily="18" charset="0"/>
                        </a:rPr>
                        <a:t>FC not achieved (Due Date 16.06.2024)</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dirty="0">
                          <a:solidFill>
                            <a:schemeClr val="tx1"/>
                          </a:solidFill>
                          <a:latin typeface="Times New Roman" panose="02020603050405020304" pitchFamily="18" charset="0"/>
                          <a:cs typeface="Times New Roman" panose="02020603050405020304" pitchFamily="18" charset="0"/>
                        </a:rPr>
                        <a:t>Revised SCD is 27.12.2025</a:t>
                      </a:r>
                    </a:p>
                  </a:txBody>
                  <a:tcPr anchor="ctr"/>
                </a:tc>
                <a:extLst>
                  <a:ext uri="{0D108BD9-81ED-4DB2-BD59-A6C34878D82A}">
                    <a16:rowId xmlns:a16="http://schemas.microsoft.com/office/drawing/2014/main" xmlns="" val="2848025075"/>
                  </a:ext>
                </a:extLst>
              </a:tr>
              <a:tr h="308083">
                <a:tc>
                  <a:txBody>
                    <a:bodyPr/>
                    <a:lstStyle/>
                    <a:p>
                      <a:endParaRPr lang="en-IN" sz="1800" b="1"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IN" sz="1800" b="1" dirty="0">
                          <a:solidFill>
                            <a:schemeClr val="tx1"/>
                          </a:solidFill>
                          <a:latin typeface="Times New Roman" panose="02020603050405020304" pitchFamily="18" charset="0"/>
                          <a:cs typeface="Times New Roman" panose="02020603050405020304" pitchFamily="18" charset="0"/>
                        </a:rPr>
                        <a:t>Total</a:t>
                      </a:r>
                    </a:p>
                  </a:txBody>
                  <a:tcPr anchor="ctr"/>
                </a:tc>
                <a:tc>
                  <a:txBody>
                    <a:bodyPr/>
                    <a:lstStyle/>
                    <a:p>
                      <a:pPr algn="ctr"/>
                      <a:r>
                        <a:rPr lang="en-IN" sz="1800" b="1" dirty="0">
                          <a:solidFill>
                            <a:schemeClr val="tx1"/>
                          </a:solidFill>
                          <a:latin typeface="Times New Roman" panose="02020603050405020304" pitchFamily="18" charset="0"/>
                          <a:cs typeface="Times New Roman" panose="02020603050405020304" pitchFamily="18" charset="0"/>
                        </a:rPr>
                        <a:t>690</a:t>
                      </a:r>
                    </a:p>
                  </a:txBody>
                  <a:tcPr anchor="ctr"/>
                </a:tc>
                <a:tc>
                  <a:txBody>
                    <a:bodyPr/>
                    <a:lstStyle/>
                    <a:p>
                      <a:pPr algn="ctr"/>
                      <a:r>
                        <a:rPr lang="en-IN" sz="1800" b="1" dirty="0">
                          <a:solidFill>
                            <a:schemeClr val="tx1"/>
                          </a:solidFill>
                          <a:latin typeface="Times New Roman" panose="02020603050405020304" pitchFamily="18" charset="0"/>
                          <a:cs typeface="Times New Roman" panose="02020603050405020304" pitchFamily="18" charset="0"/>
                        </a:rPr>
                        <a:t>0</a:t>
                      </a:r>
                    </a:p>
                  </a:txBody>
                  <a:tcPr anchor="ctr"/>
                </a:tc>
                <a:tc>
                  <a:txBody>
                    <a:bodyPr/>
                    <a:lstStyle/>
                    <a:p>
                      <a:endParaRPr lang="en-IN" sz="1800"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xmlns="" val="3942266177"/>
                  </a:ext>
                </a:extLst>
              </a:tr>
            </a:tbl>
          </a:graphicData>
        </a:graphic>
      </p:graphicFrame>
      <p:sp>
        <p:nvSpPr>
          <p:cNvPr id="3" name="TextBox 2">
            <a:extLst>
              <a:ext uri="{FF2B5EF4-FFF2-40B4-BE49-F238E27FC236}">
                <a16:creationId xmlns:a16="http://schemas.microsoft.com/office/drawing/2014/main" xmlns="" id="{1CFDBB37-1B75-4306-DB38-36E20A7390FC}"/>
              </a:ext>
            </a:extLst>
          </p:cNvPr>
          <p:cNvSpPr txBox="1"/>
          <p:nvPr/>
        </p:nvSpPr>
        <p:spPr>
          <a:xfrm>
            <a:off x="8602133" y="6172200"/>
            <a:ext cx="1261534" cy="369332"/>
          </a:xfrm>
          <a:prstGeom prst="rect">
            <a:avLst/>
          </a:prstGeom>
          <a:noFill/>
        </p:spPr>
        <p:txBody>
          <a:bodyPr wrap="square" rtlCol="0">
            <a:spAutoFit/>
          </a:bodyPr>
          <a:lstStyle/>
          <a:p>
            <a:r>
              <a:rPr lang="en-US" dirty="0">
                <a:hlinkClick r:id="rId3" action="ppaction://hlinksldjump"/>
              </a:rPr>
              <a:t>Back</a:t>
            </a:r>
            <a:endParaRPr lang="en-IN" dirty="0"/>
          </a:p>
        </p:txBody>
      </p:sp>
    </p:spTree>
    <p:extLst>
      <p:ext uri="{BB962C8B-B14F-4D97-AF65-F5344CB8AC3E}">
        <p14:creationId xmlns:p14="http://schemas.microsoft.com/office/powerpoint/2010/main" val="32866360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49D4CE1E-09C3-3A6B-4292-189A9D38C21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xmlns="" id="{3D194F22-DE34-7672-3019-D082CD250F3B}"/>
              </a:ext>
            </a:extLst>
          </p:cNvPr>
          <p:cNvSpPr txBox="1"/>
          <p:nvPr/>
        </p:nvSpPr>
        <p:spPr>
          <a:xfrm>
            <a:off x="3965833" y="143333"/>
            <a:ext cx="4260333" cy="707886"/>
          </a:xfrm>
          <a:prstGeom prst="rect">
            <a:avLst/>
          </a:prstGeom>
          <a:noFill/>
        </p:spPr>
        <p:txBody>
          <a:bodyPr wrap="none" rtlCol="0">
            <a:spAutoFit/>
          </a:bodyPr>
          <a:lstStyle/>
          <a:p>
            <a:pPr algn="ctr"/>
            <a:r>
              <a:rPr lang="en-IN" sz="2000" b="1" i="1" u="sng" dirty="0">
                <a:latin typeface="Times New Roman" panose="02020603050405020304" pitchFamily="18" charset="0"/>
                <a:cs typeface="Times New Roman" panose="02020603050405020304" pitchFamily="18" charset="0"/>
                <a:hlinkClick r:id="rId2" action="ppaction://hlinkfile"/>
              </a:rPr>
              <a:t>Tranche – 16 (Tariff: Rs. 3.6-3.7/kWh)</a:t>
            </a:r>
            <a:endParaRPr lang="en-IN" sz="2000" b="1" i="1" u="sng" dirty="0">
              <a:latin typeface="Times New Roman" panose="02020603050405020304" pitchFamily="18" charset="0"/>
              <a:cs typeface="Times New Roman" panose="02020603050405020304" pitchFamily="18" charset="0"/>
            </a:endParaRPr>
          </a:p>
          <a:p>
            <a:pPr algn="ctr"/>
            <a:r>
              <a:rPr lang="en-IN" sz="2000" b="1" i="1" u="sng" dirty="0">
                <a:latin typeface="Times New Roman" panose="02020603050405020304" pitchFamily="18" charset="0"/>
                <a:cs typeface="Times New Roman" panose="02020603050405020304" pitchFamily="18" charset="0"/>
              </a:rPr>
              <a:t>Effective date of PPA: 13.06.2024</a:t>
            </a:r>
          </a:p>
        </p:txBody>
      </p:sp>
      <p:graphicFrame>
        <p:nvGraphicFramePr>
          <p:cNvPr id="4" name="Table 3">
            <a:extLst>
              <a:ext uri="{FF2B5EF4-FFF2-40B4-BE49-F238E27FC236}">
                <a16:creationId xmlns:a16="http://schemas.microsoft.com/office/drawing/2014/main" xmlns="" id="{180568B9-04BC-5602-BA7B-DC5E346C667B}"/>
              </a:ext>
            </a:extLst>
          </p:cNvPr>
          <p:cNvGraphicFramePr>
            <a:graphicFrameLocks noGrp="1"/>
          </p:cNvGraphicFramePr>
          <p:nvPr>
            <p:extLst>
              <p:ext uri="{D42A27DB-BD31-4B8C-83A1-F6EECF244321}">
                <p14:modId xmlns:p14="http://schemas.microsoft.com/office/powerpoint/2010/main" val="4265195406"/>
              </p:ext>
            </p:extLst>
          </p:nvPr>
        </p:nvGraphicFramePr>
        <p:xfrm>
          <a:off x="355600" y="1063625"/>
          <a:ext cx="11544300" cy="3108960"/>
        </p:xfrm>
        <a:graphic>
          <a:graphicData uri="http://schemas.openxmlformats.org/drawingml/2006/table">
            <a:tbl>
              <a:tblPr firstRow="1" bandRow="1">
                <a:tableStyleId>{5C22544A-7EE6-4342-B048-85BDC9FD1C3A}</a:tableStyleId>
              </a:tblPr>
              <a:tblGrid>
                <a:gridCol w="929965">
                  <a:extLst>
                    <a:ext uri="{9D8B030D-6E8A-4147-A177-3AD203B41FA5}">
                      <a16:colId xmlns:a16="http://schemas.microsoft.com/office/drawing/2014/main" xmlns="" val="4064482732"/>
                    </a:ext>
                  </a:extLst>
                </a:gridCol>
                <a:gridCol w="3896035">
                  <a:extLst>
                    <a:ext uri="{9D8B030D-6E8A-4147-A177-3AD203B41FA5}">
                      <a16:colId xmlns:a16="http://schemas.microsoft.com/office/drawing/2014/main" xmlns="" val="320820394"/>
                    </a:ext>
                  </a:extLst>
                </a:gridCol>
                <a:gridCol w="1346200">
                  <a:extLst>
                    <a:ext uri="{9D8B030D-6E8A-4147-A177-3AD203B41FA5}">
                      <a16:colId xmlns:a16="http://schemas.microsoft.com/office/drawing/2014/main" xmlns="" val="1105387179"/>
                    </a:ext>
                  </a:extLst>
                </a:gridCol>
                <a:gridCol w="1739900">
                  <a:extLst>
                    <a:ext uri="{9D8B030D-6E8A-4147-A177-3AD203B41FA5}">
                      <a16:colId xmlns:a16="http://schemas.microsoft.com/office/drawing/2014/main" xmlns="" val="1761692143"/>
                    </a:ext>
                  </a:extLst>
                </a:gridCol>
                <a:gridCol w="3632200">
                  <a:extLst>
                    <a:ext uri="{9D8B030D-6E8A-4147-A177-3AD203B41FA5}">
                      <a16:colId xmlns:a16="http://schemas.microsoft.com/office/drawing/2014/main" xmlns="" val="1177015039"/>
                    </a:ext>
                  </a:extLst>
                </a:gridCol>
              </a:tblGrid>
              <a:tr h="415574">
                <a:tc>
                  <a:txBody>
                    <a:bodyPr/>
                    <a:lstStyle/>
                    <a:p>
                      <a:pPr algn="ctr"/>
                      <a:r>
                        <a:rPr lang="en-IN" sz="1800" dirty="0">
                          <a:latin typeface="Times New Roman" panose="02020603050405020304" pitchFamily="18" charset="0"/>
                          <a:cs typeface="Times New Roman" panose="02020603050405020304" pitchFamily="18" charset="0"/>
                        </a:rPr>
                        <a:t>Sr. No.</a:t>
                      </a:r>
                    </a:p>
                  </a:txBody>
                  <a:tcPr/>
                </a:tc>
                <a:tc>
                  <a:txBody>
                    <a:bodyPr/>
                    <a:lstStyle/>
                    <a:p>
                      <a:pPr algn="ctr"/>
                      <a:r>
                        <a:rPr lang="en-IN" sz="1800" dirty="0">
                          <a:latin typeface="Times New Roman" panose="02020603050405020304" pitchFamily="18" charset="0"/>
                          <a:cs typeface="Times New Roman" panose="02020603050405020304" pitchFamily="18" charset="0"/>
                        </a:rPr>
                        <a:t>WPD</a:t>
                      </a:r>
                    </a:p>
                  </a:txBody>
                  <a:tcPr/>
                </a:tc>
                <a:tc>
                  <a:txBody>
                    <a:bodyPr/>
                    <a:lstStyle/>
                    <a:p>
                      <a:pPr algn="ctr"/>
                      <a:r>
                        <a:rPr lang="en-IN" sz="1800" dirty="0">
                          <a:latin typeface="Times New Roman" panose="02020603050405020304" pitchFamily="18" charset="0"/>
                          <a:cs typeface="Times New Roman" panose="02020603050405020304" pitchFamily="18" charset="0"/>
                        </a:rPr>
                        <a:t>PPA Capacity </a:t>
                      </a:r>
                    </a:p>
                    <a:p>
                      <a:pPr algn="ctr"/>
                      <a:r>
                        <a:rPr lang="en-IN" sz="1800" dirty="0">
                          <a:latin typeface="Times New Roman" panose="02020603050405020304" pitchFamily="18" charset="0"/>
                          <a:cs typeface="Times New Roman" panose="02020603050405020304" pitchFamily="18" charset="0"/>
                        </a:rPr>
                        <a:t>(MW)</a:t>
                      </a:r>
                    </a:p>
                  </a:txBody>
                  <a:tcPr/>
                </a:tc>
                <a:tc>
                  <a:txBody>
                    <a:bodyPr/>
                    <a:lstStyle/>
                    <a:p>
                      <a:pPr algn="ctr"/>
                      <a:r>
                        <a:rPr lang="en-IN" sz="1800" dirty="0">
                          <a:latin typeface="Times New Roman" panose="02020603050405020304" pitchFamily="18" charset="0"/>
                          <a:cs typeface="Times New Roman" panose="02020603050405020304" pitchFamily="18" charset="0"/>
                        </a:rPr>
                        <a:t>Commissioned Capacity</a:t>
                      </a:r>
                    </a:p>
                    <a:p>
                      <a:pPr algn="ctr"/>
                      <a:r>
                        <a:rPr lang="en-IN" sz="1800" dirty="0">
                          <a:latin typeface="Times New Roman" panose="02020603050405020304" pitchFamily="18" charset="0"/>
                          <a:cs typeface="Times New Roman" panose="02020603050405020304" pitchFamily="18" charset="0"/>
                        </a:rPr>
                        <a:t>(MW)</a:t>
                      </a:r>
                    </a:p>
                  </a:txBody>
                  <a:tcPr/>
                </a:tc>
                <a:tc>
                  <a:txBody>
                    <a:bodyPr/>
                    <a:lstStyle/>
                    <a:p>
                      <a:pPr algn="ctr"/>
                      <a:r>
                        <a:rPr lang="en-IN" sz="1800" dirty="0">
                          <a:latin typeface="Times New Roman" panose="02020603050405020304" pitchFamily="18" charset="0"/>
                          <a:cs typeface="Times New Roman" panose="02020603050405020304" pitchFamily="18" charset="0"/>
                        </a:rPr>
                        <a:t>Remarks</a:t>
                      </a:r>
                    </a:p>
                  </a:txBody>
                  <a:tcPr/>
                </a:tc>
                <a:extLst>
                  <a:ext uri="{0D108BD9-81ED-4DB2-BD59-A6C34878D82A}">
                    <a16:rowId xmlns:a16="http://schemas.microsoft.com/office/drawing/2014/main" xmlns="" val="2851679557"/>
                  </a:ext>
                </a:extLst>
              </a:tr>
              <a:tr h="249344">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1</a:t>
                      </a:r>
                    </a:p>
                  </a:txBody>
                  <a:tcPr anchor="ctr"/>
                </a:tc>
                <a:tc>
                  <a:txBody>
                    <a:bodyPr/>
                    <a:lstStyle/>
                    <a:p>
                      <a:r>
                        <a:rPr lang="en-IN" sz="1800" dirty="0">
                          <a:solidFill>
                            <a:schemeClr val="tx1"/>
                          </a:solidFill>
                          <a:latin typeface="Times New Roman" panose="02020603050405020304" pitchFamily="18" charset="0"/>
                          <a:cs typeface="Times New Roman" panose="02020603050405020304" pitchFamily="18" charset="0"/>
                        </a:rPr>
                        <a:t>Torrent Solar Power Private Limited</a:t>
                      </a:r>
                    </a:p>
                  </a:txBody>
                  <a:tcPr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100</a:t>
                      </a:r>
                    </a:p>
                  </a:txBody>
                  <a:tcPr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0</a:t>
                      </a:r>
                    </a:p>
                  </a:txBody>
                  <a:tcPr anchor="ctr"/>
                </a:tc>
                <a:tc rowSpan="5">
                  <a:txBody>
                    <a:bodyPr/>
                    <a:lstStyle/>
                    <a:p>
                      <a:pPr marL="0" indent="0">
                        <a:buFont typeface="Arial" panose="020B0604020202020204" pitchFamily="34" charset="0"/>
                        <a:buNone/>
                      </a:pPr>
                      <a:r>
                        <a:rPr lang="en-IN" sz="1800" dirty="0">
                          <a:solidFill>
                            <a:schemeClr val="tx1"/>
                          </a:solidFill>
                          <a:latin typeface="Times New Roman" panose="02020603050405020304" pitchFamily="18" charset="0"/>
                          <a:cs typeface="Times New Roman" panose="02020603050405020304" pitchFamily="18" charset="0"/>
                        </a:rPr>
                        <a:t>Under execution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800" dirty="0">
                          <a:solidFill>
                            <a:schemeClr val="tx1"/>
                          </a:solidFill>
                          <a:latin typeface="Times New Roman" panose="02020603050405020304" pitchFamily="18" charset="0"/>
                          <a:cs typeface="Times New Roman" panose="02020603050405020304" pitchFamily="18" charset="0"/>
                        </a:rPr>
                        <a:t>(Revised SCD is 19.06.2026)</a:t>
                      </a:r>
                    </a:p>
                  </a:txBody>
                  <a:tcPr anchor="ctr"/>
                </a:tc>
                <a:extLst>
                  <a:ext uri="{0D108BD9-81ED-4DB2-BD59-A6C34878D82A}">
                    <a16:rowId xmlns:a16="http://schemas.microsoft.com/office/drawing/2014/main" xmlns="" val="41473822"/>
                  </a:ext>
                </a:extLst>
              </a:tr>
              <a:tr h="249344">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2</a:t>
                      </a:r>
                    </a:p>
                  </a:txBody>
                  <a:tcPr anchor="ctr"/>
                </a:tc>
                <a:tc>
                  <a:txBody>
                    <a:bodyPr/>
                    <a:lstStyle/>
                    <a:p>
                      <a:r>
                        <a:rPr lang="en-US" sz="1800" dirty="0">
                          <a:solidFill>
                            <a:schemeClr val="tx1"/>
                          </a:solidFill>
                          <a:latin typeface="Times New Roman" panose="02020603050405020304" pitchFamily="18" charset="0"/>
                          <a:cs typeface="Times New Roman" panose="02020603050405020304" pitchFamily="18" charset="0"/>
                        </a:rPr>
                        <a:t>JSW Renew Energy Eight </a:t>
                      </a:r>
                      <a:r>
                        <a:rPr lang="en-IN" sz="1800" dirty="0">
                          <a:solidFill>
                            <a:schemeClr val="tx1"/>
                          </a:solidFill>
                          <a:latin typeface="Times New Roman" panose="02020603050405020304" pitchFamily="18" charset="0"/>
                          <a:cs typeface="Times New Roman" panose="02020603050405020304" pitchFamily="18" charset="0"/>
                        </a:rPr>
                        <a:t>Limited</a:t>
                      </a:r>
                    </a:p>
                  </a:txBody>
                  <a:tcPr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700</a:t>
                      </a:r>
                    </a:p>
                  </a:txBody>
                  <a:tcPr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0</a:t>
                      </a:r>
                    </a:p>
                  </a:txBody>
                  <a:tcPr anchor="ctr"/>
                </a:tc>
                <a:tc vMerge="1">
                  <a:txBody>
                    <a:bodyPr/>
                    <a:lstStyle/>
                    <a:p>
                      <a:endParaRPr/>
                    </a:p>
                  </a:txBody>
                  <a:tcPr anchor="ctr"/>
                </a:tc>
                <a:extLst>
                  <a:ext uri="{0D108BD9-81ED-4DB2-BD59-A6C34878D82A}">
                    <a16:rowId xmlns:a16="http://schemas.microsoft.com/office/drawing/2014/main" xmlns="" val="2987842036"/>
                  </a:ext>
                </a:extLst>
              </a:tr>
              <a:tr h="249344">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3</a:t>
                      </a:r>
                    </a:p>
                  </a:txBody>
                  <a:tcPr anchor="ctr"/>
                </a:tc>
                <a:tc>
                  <a:txBody>
                    <a:bodyPr/>
                    <a:lstStyle/>
                    <a:p>
                      <a:r>
                        <a:rPr lang="en-US" sz="1800" dirty="0">
                          <a:solidFill>
                            <a:schemeClr val="tx1"/>
                          </a:solidFill>
                          <a:latin typeface="Times New Roman" panose="02020603050405020304" pitchFamily="18" charset="0"/>
                          <a:cs typeface="Times New Roman" panose="02020603050405020304" pitchFamily="18" charset="0"/>
                        </a:rPr>
                        <a:t>JSW Renew Energy Four </a:t>
                      </a:r>
                      <a:r>
                        <a:rPr lang="en-IN" sz="1800" dirty="0">
                          <a:solidFill>
                            <a:schemeClr val="tx1"/>
                          </a:solidFill>
                          <a:latin typeface="Times New Roman" panose="02020603050405020304" pitchFamily="18" charset="0"/>
                          <a:cs typeface="Times New Roman" panose="02020603050405020304" pitchFamily="18" charset="0"/>
                        </a:rPr>
                        <a:t>Limited</a:t>
                      </a:r>
                    </a:p>
                  </a:txBody>
                  <a:tcPr marL="6350" marR="6350" marT="6350" marB="0"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150</a:t>
                      </a:r>
                    </a:p>
                  </a:txBody>
                  <a:tcPr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0</a:t>
                      </a:r>
                    </a:p>
                  </a:txBody>
                  <a:tcPr anchor="ctr"/>
                </a:tc>
                <a:tc vMerge="1">
                  <a:txBody>
                    <a:bodyPr/>
                    <a:lstStyle/>
                    <a:p>
                      <a:endParaRPr/>
                    </a:p>
                  </a:txBody>
                  <a:tcPr anchor="ctr"/>
                </a:tc>
                <a:extLst>
                  <a:ext uri="{0D108BD9-81ED-4DB2-BD59-A6C34878D82A}">
                    <a16:rowId xmlns:a16="http://schemas.microsoft.com/office/drawing/2014/main" xmlns="" val="2848025075"/>
                  </a:ext>
                </a:extLst>
              </a:tr>
              <a:tr h="249344">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latin typeface="Times New Roman" panose="02020603050405020304" pitchFamily="18" charset="0"/>
                          <a:cs typeface="Times New Roman" panose="02020603050405020304" pitchFamily="18" charset="0"/>
                        </a:rPr>
                        <a:t>JSW Renew Energy Four </a:t>
                      </a:r>
                      <a:r>
                        <a:rPr lang="en-IN" sz="1800" dirty="0">
                          <a:solidFill>
                            <a:schemeClr val="tx1"/>
                          </a:solidFill>
                          <a:latin typeface="Times New Roman" panose="02020603050405020304" pitchFamily="18" charset="0"/>
                          <a:cs typeface="Times New Roman" panose="02020603050405020304" pitchFamily="18" charset="0"/>
                        </a:rPr>
                        <a:t>Limited</a:t>
                      </a:r>
                    </a:p>
                  </a:txBody>
                  <a:tcPr marL="6350" marR="6350" marT="6350" marB="0"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175</a:t>
                      </a:r>
                    </a:p>
                  </a:txBody>
                  <a:tcPr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0</a:t>
                      </a:r>
                    </a:p>
                  </a:txBody>
                  <a:tcPr anchor="ctr"/>
                </a:tc>
                <a:tc vMerge="1">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800"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xmlns="" val="3933081323"/>
                  </a:ext>
                </a:extLst>
              </a:tr>
              <a:tr h="249344">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5</a:t>
                      </a:r>
                    </a:p>
                  </a:txBody>
                  <a:tcPr anchor="ctr"/>
                </a:tc>
                <a:tc>
                  <a:txBody>
                    <a:bodyPr/>
                    <a:lstStyle/>
                    <a:p>
                      <a:r>
                        <a:rPr lang="en-IN" sz="1800" dirty="0">
                          <a:solidFill>
                            <a:schemeClr val="tx1"/>
                          </a:solidFill>
                          <a:latin typeface="Times New Roman" panose="02020603050405020304" pitchFamily="18" charset="0"/>
                          <a:cs typeface="Times New Roman" panose="02020603050405020304" pitchFamily="18" charset="0"/>
                        </a:rPr>
                        <a:t>Powerica Limited</a:t>
                      </a:r>
                    </a:p>
                  </a:txBody>
                  <a:tcPr marL="6350" marR="6350" marT="6350" marB="0"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50</a:t>
                      </a:r>
                    </a:p>
                  </a:txBody>
                  <a:tcPr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0</a:t>
                      </a:r>
                    </a:p>
                  </a:txBody>
                  <a:tcPr anchor="ctr"/>
                </a:tc>
                <a:tc vMerge="1">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800"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xmlns="" val="458228651"/>
                  </a:ext>
                </a:extLst>
              </a:tr>
              <a:tr h="308083">
                <a:tc>
                  <a:txBody>
                    <a:bodyPr/>
                    <a:lstStyle/>
                    <a:p>
                      <a:endParaRPr lang="en-IN" sz="1800" b="1"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IN" sz="1800" b="1" dirty="0">
                          <a:solidFill>
                            <a:schemeClr val="tx1"/>
                          </a:solidFill>
                          <a:latin typeface="Times New Roman" panose="02020603050405020304" pitchFamily="18" charset="0"/>
                          <a:cs typeface="Times New Roman" panose="02020603050405020304" pitchFamily="18" charset="0"/>
                        </a:rPr>
                        <a:t>Total</a:t>
                      </a:r>
                    </a:p>
                  </a:txBody>
                  <a:tcPr anchor="ctr"/>
                </a:tc>
                <a:tc>
                  <a:txBody>
                    <a:bodyPr/>
                    <a:lstStyle/>
                    <a:p>
                      <a:pPr algn="ctr"/>
                      <a:r>
                        <a:rPr lang="en-IN" sz="1800" b="1" dirty="0">
                          <a:solidFill>
                            <a:schemeClr val="tx1"/>
                          </a:solidFill>
                          <a:latin typeface="Times New Roman" panose="02020603050405020304" pitchFamily="18" charset="0"/>
                          <a:cs typeface="Times New Roman" panose="02020603050405020304" pitchFamily="18" charset="0"/>
                        </a:rPr>
                        <a:t>1175</a:t>
                      </a:r>
                    </a:p>
                  </a:txBody>
                  <a:tcPr anchor="ctr"/>
                </a:tc>
                <a:tc>
                  <a:txBody>
                    <a:bodyPr/>
                    <a:lstStyle/>
                    <a:p>
                      <a:pPr algn="ctr"/>
                      <a:r>
                        <a:rPr lang="en-IN" sz="1800" b="1" dirty="0">
                          <a:solidFill>
                            <a:schemeClr val="tx1"/>
                          </a:solidFill>
                          <a:latin typeface="Times New Roman" panose="02020603050405020304" pitchFamily="18" charset="0"/>
                          <a:cs typeface="Times New Roman" panose="02020603050405020304" pitchFamily="18" charset="0"/>
                        </a:rPr>
                        <a:t>0</a:t>
                      </a:r>
                    </a:p>
                  </a:txBody>
                  <a:tcPr anchor="ctr"/>
                </a:tc>
                <a:tc>
                  <a:txBody>
                    <a:bodyPr/>
                    <a:lstStyle/>
                    <a:p>
                      <a:endParaRPr lang="en-IN" sz="1800"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xmlns="" val="3942266177"/>
                  </a:ext>
                </a:extLst>
              </a:tr>
            </a:tbl>
          </a:graphicData>
        </a:graphic>
      </p:graphicFrame>
      <p:sp>
        <p:nvSpPr>
          <p:cNvPr id="3" name="TextBox 2">
            <a:extLst>
              <a:ext uri="{FF2B5EF4-FFF2-40B4-BE49-F238E27FC236}">
                <a16:creationId xmlns:a16="http://schemas.microsoft.com/office/drawing/2014/main" xmlns="" id="{566AB5CF-EEFE-10B4-8F95-93D55DFDD534}"/>
              </a:ext>
            </a:extLst>
          </p:cNvPr>
          <p:cNvSpPr txBox="1"/>
          <p:nvPr/>
        </p:nvSpPr>
        <p:spPr>
          <a:xfrm>
            <a:off x="8602133" y="6172200"/>
            <a:ext cx="1261534" cy="369332"/>
          </a:xfrm>
          <a:prstGeom prst="rect">
            <a:avLst/>
          </a:prstGeom>
          <a:noFill/>
        </p:spPr>
        <p:txBody>
          <a:bodyPr wrap="square" rtlCol="0">
            <a:spAutoFit/>
          </a:bodyPr>
          <a:lstStyle/>
          <a:p>
            <a:r>
              <a:rPr lang="en-US" dirty="0">
                <a:hlinkClick r:id="rId3" action="ppaction://hlinksldjump"/>
              </a:rPr>
              <a:t>Back</a:t>
            </a:r>
            <a:endParaRPr lang="en-IN" dirty="0"/>
          </a:p>
        </p:txBody>
      </p:sp>
    </p:spTree>
    <p:extLst>
      <p:ext uri="{BB962C8B-B14F-4D97-AF65-F5344CB8AC3E}">
        <p14:creationId xmlns:p14="http://schemas.microsoft.com/office/powerpoint/2010/main" val="41779262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2EEEBE63-4473-E95E-2C1D-CB2D8EDBCB30}"/>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xmlns="" id="{06EA24C8-A500-637F-F9F5-5A12502EF4F3}"/>
              </a:ext>
            </a:extLst>
          </p:cNvPr>
          <p:cNvSpPr txBox="1"/>
          <p:nvPr/>
        </p:nvSpPr>
        <p:spPr>
          <a:xfrm>
            <a:off x="3837593" y="143333"/>
            <a:ext cx="4516814" cy="707886"/>
          </a:xfrm>
          <a:prstGeom prst="rect">
            <a:avLst/>
          </a:prstGeom>
          <a:noFill/>
        </p:spPr>
        <p:txBody>
          <a:bodyPr wrap="none" rtlCol="0">
            <a:spAutoFit/>
          </a:bodyPr>
          <a:lstStyle/>
          <a:p>
            <a:pPr algn="ctr"/>
            <a:r>
              <a:rPr lang="en-IN" sz="2000" b="1" i="1" u="sng" dirty="0">
                <a:latin typeface="Times New Roman" panose="02020603050405020304" pitchFamily="18" charset="0"/>
                <a:cs typeface="Times New Roman" panose="02020603050405020304" pitchFamily="18" charset="0"/>
                <a:hlinkClick r:id="rId2" action="ppaction://hlinkfile"/>
              </a:rPr>
              <a:t>Tranche – 17 (Tariff: Rs. 3.81-3.82/kWh)</a:t>
            </a:r>
            <a:endParaRPr lang="en-IN" sz="2000" b="1" i="1" u="sng" dirty="0">
              <a:latin typeface="Times New Roman" panose="02020603050405020304" pitchFamily="18" charset="0"/>
              <a:cs typeface="Times New Roman" panose="02020603050405020304" pitchFamily="18" charset="0"/>
            </a:endParaRPr>
          </a:p>
          <a:p>
            <a:pPr algn="ctr"/>
            <a:r>
              <a:rPr lang="en-IN" sz="2000" b="1" i="1" u="sng" dirty="0">
                <a:latin typeface="Times New Roman" panose="02020603050405020304" pitchFamily="18" charset="0"/>
                <a:cs typeface="Times New Roman" panose="02020603050405020304" pitchFamily="18" charset="0"/>
              </a:rPr>
              <a:t>Effective date of PPA: 01.03.2025</a:t>
            </a:r>
          </a:p>
        </p:txBody>
      </p:sp>
      <p:graphicFrame>
        <p:nvGraphicFramePr>
          <p:cNvPr id="4" name="Table 3">
            <a:extLst>
              <a:ext uri="{FF2B5EF4-FFF2-40B4-BE49-F238E27FC236}">
                <a16:creationId xmlns:a16="http://schemas.microsoft.com/office/drawing/2014/main" xmlns="" id="{06955273-3DC1-5EA3-9D51-922ED772FD13}"/>
              </a:ext>
            </a:extLst>
          </p:cNvPr>
          <p:cNvGraphicFramePr>
            <a:graphicFrameLocks noGrp="1"/>
          </p:cNvGraphicFramePr>
          <p:nvPr>
            <p:extLst>
              <p:ext uri="{D42A27DB-BD31-4B8C-83A1-F6EECF244321}">
                <p14:modId xmlns:p14="http://schemas.microsoft.com/office/powerpoint/2010/main" val="4246995802"/>
              </p:ext>
            </p:extLst>
          </p:nvPr>
        </p:nvGraphicFramePr>
        <p:xfrm>
          <a:off x="355600" y="1063625"/>
          <a:ext cx="11544300" cy="2286000"/>
        </p:xfrm>
        <a:graphic>
          <a:graphicData uri="http://schemas.openxmlformats.org/drawingml/2006/table">
            <a:tbl>
              <a:tblPr firstRow="1" bandRow="1">
                <a:tableStyleId>{5C22544A-7EE6-4342-B048-85BDC9FD1C3A}</a:tableStyleId>
              </a:tblPr>
              <a:tblGrid>
                <a:gridCol w="929965">
                  <a:extLst>
                    <a:ext uri="{9D8B030D-6E8A-4147-A177-3AD203B41FA5}">
                      <a16:colId xmlns:a16="http://schemas.microsoft.com/office/drawing/2014/main" xmlns="" val="4064482732"/>
                    </a:ext>
                  </a:extLst>
                </a:gridCol>
                <a:gridCol w="3896035">
                  <a:extLst>
                    <a:ext uri="{9D8B030D-6E8A-4147-A177-3AD203B41FA5}">
                      <a16:colId xmlns:a16="http://schemas.microsoft.com/office/drawing/2014/main" xmlns="" val="320820394"/>
                    </a:ext>
                  </a:extLst>
                </a:gridCol>
                <a:gridCol w="1346200">
                  <a:extLst>
                    <a:ext uri="{9D8B030D-6E8A-4147-A177-3AD203B41FA5}">
                      <a16:colId xmlns:a16="http://schemas.microsoft.com/office/drawing/2014/main" xmlns="" val="1105387179"/>
                    </a:ext>
                  </a:extLst>
                </a:gridCol>
                <a:gridCol w="1739900">
                  <a:extLst>
                    <a:ext uri="{9D8B030D-6E8A-4147-A177-3AD203B41FA5}">
                      <a16:colId xmlns:a16="http://schemas.microsoft.com/office/drawing/2014/main" xmlns="" val="1761692143"/>
                    </a:ext>
                  </a:extLst>
                </a:gridCol>
                <a:gridCol w="3632200">
                  <a:extLst>
                    <a:ext uri="{9D8B030D-6E8A-4147-A177-3AD203B41FA5}">
                      <a16:colId xmlns:a16="http://schemas.microsoft.com/office/drawing/2014/main" xmlns="" val="1177015039"/>
                    </a:ext>
                  </a:extLst>
                </a:gridCol>
              </a:tblGrid>
              <a:tr h="415574">
                <a:tc>
                  <a:txBody>
                    <a:bodyPr/>
                    <a:lstStyle/>
                    <a:p>
                      <a:pPr algn="ctr"/>
                      <a:r>
                        <a:rPr lang="en-IN" sz="1800" dirty="0">
                          <a:latin typeface="Times New Roman" panose="02020603050405020304" pitchFamily="18" charset="0"/>
                          <a:cs typeface="Times New Roman" panose="02020603050405020304" pitchFamily="18" charset="0"/>
                        </a:rPr>
                        <a:t>Sr. No.</a:t>
                      </a:r>
                    </a:p>
                  </a:txBody>
                  <a:tcPr/>
                </a:tc>
                <a:tc>
                  <a:txBody>
                    <a:bodyPr/>
                    <a:lstStyle/>
                    <a:p>
                      <a:pPr algn="ctr"/>
                      <a:r>
                        <a:rPr lang="en-IN" sz="1800" dirty="0">
                          <a:latin typeface="Times New Roman" panose="02020603050405020304" pitchFamily="18" charset="0"/>
                          <a:cs typeface="Times New Roman" panose="02020603050405020304" pitchFamily="18" charset="0"/>
                        </a:rPr>
                        <a:t>WPD</a:t>
                      </a:r>
                    </a:p>
                  </a:txBody>
                  <a:tcPr/>
                </a:tc>
                <a:tc>
                  <a:txBody>
                    <a:bodyPr/>
                    <a:lstStyle/>
                    <a:p>
                      <a:pPr algn="ctr"/>
                      <a:r>
                        <a:rPr lang="en-IN" sz="1800" dirty="0">
                          <a:latin typeface="Times New Roman" panose="02020603050405020304" pitchFamily="18" charset="0"/>
                          <a:cs typeface="Times New Roman" panose="02020603050405020304" pitchFamily="18" charset="0"/>
                        </a:rPr>
                        <a:t>PPA Capacity </a:t>
                      </a:r>
                    </a:p>
                    <a:p>
                      <a:pPr algn="ctr"/>
                      <a:r>
                        <a:rPr lang="en-IN" sz="1800" dirty="0">
                          <a:latin typeface="Times New Roman" panose="02020603050405020304" pitchFamily="18" charset="0"/>
                          <a:cs typeface="Times New Roman" panose="02020603050405020304" pitchFamily="18" charset="0"/>
                        </a:rPr>
                        <a:t>(MW)</a:t>
                      </a:r>
                    </a:p>
                  </a:txBody>
                  <a:tcPr/>
                </a:tc>
                <a:tc>
                  <a:txBody>
                    <a:bodyPr/>
                    <a:lstStyle/>
                    <a:p>
                      <a:pPr algn="ctr"/>
                      <a:r>
                        <a:rPr lang="en-IN" sz="1800" dirty="0">
                          <a:latin typeface="Times New Roman" panose="02020603050405020304" pitchFamily="18" charset="0"/>
                          <a:cs typeface="Times New Roman" panose="02020603050405020304" pitchFamily="18" charset="0"/>
                        </a:rPr>
                        <a:t>Commissioned Capacity</a:t>
                      </a:r>
                    </a:p>
                    <a:p>
                      <a:pPr algn="ctr"/>
                      <a:r>
                        <a:rPr lang="en-IN" sz="1800" dirty="0">
                          <a:latin typeface="Times New Roman" panose="02020603050405020304" pitchFamily="18" charset="0"/>
                          <a:cs typeface="Times New Roman" panose="02020603050405020304" pitchFamily="18" charset="0"/>
                        </a:rPr>
                        <a:t>(MW)</a:t>
                      </a:r>
                    </a:p>
                  </a:txBody>
                  <a:tcPr/>
                </a:tc>
                <a:tc>
                  <a:txBody>
                    <a:bodyPr/>
                    <a:lstStyle/>
                    <a:p>
                      <a:pPr algn="ctr"/>
                      <a:r>
                        <a:rPr lang="en-IN" sz="1800" dirty="0">
                          <a:latin typeface="Times New Roman" panose="02020603050405020304" pitchFamily="18" charset="0"/>
                          <a:cs typeface="Times New Roman" panose="02020603050405020304" pitchFamily="18" charset="0"/>
                        </a:rPr>
                        <a:t>Remarks</a:t>
                      </a:r>
                    </a:p>
                  </a:txBody>
                  <a:tcPr/>
                </a:tc>
                <a:extLst>
                  <a:ext uri="{0D108BD9-81ED-4DB2-BD59-A6C34878D82A}">
                    <a16:rowId xmlns:a16="http://schemas.microsoft.com/office/drawing/2014/main" xmlns="" val="2851679557"/>
                  </a:ext>
                </a:extLst>
              </a:tr>
              <a:tr h="249344">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1</a:t>
                      </a:r>
                    </a:p>
                  </a:txBody>
                  <a:tcPr anchor="ctr"/>
                </a:tc>
                <a:tc>
                  <a:txBody>
                    <a:bodyPr/>
                    <a:lstStyle/>
                    <a:p>
                      <a:r>
                        <a:rPr lang="en-IN" sz="1800" dirty="0">
                          <a:solidFill>
                            <a:schemeClr val="tx1"/>
                          </a:solidFill>
                          <a:latin typeface="Times New Roman" panose="02020603050405020304" pitchFamily="18" charset="0"/>
                          <a:cs typeface="Times New Roman" panose="02020603050405020304" pitchFamily="18" charset="0"/>
                        </a:rPr>
                        <a:t>Powerica Limited</a:t>
                      </a:r>
                    </a:p>
                  </a:txBody>
                  <a:tcPr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50</a:t>
                      </a:r>
                    </a:p>
                  </a:txBody>
                  <a:tcPr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0</a:t>
                      </a:r>
                    </a:p>
                  </a:txBody>
                  <a:tcPr anchor="ctr"/>
                </a:tc>
                <a:tc>
                  <a:txBody>
                    <a:bodyPr/>
                    <a:lstStyle/>
                    <a:p>
                      <a:pPr marL="0" indent="0">
                        <a:buFont typeface="Arial" panose="020B0604020202020204" pitchFamily="34" charset="0"/>
                        <a:buNone/>
                      </a:pPr>
                      <a:r>
                        <a:rPr lang="en-IN" sz="1800" dirty="0">
                          <a:solidFill>
                            <a:schemeClr val="tx1"/>
                          </a:solidFill>
                          <a:latin typeface="Times New Roman" panose="02020603050405020304" pitchFamily="18" charset="0"/>
                          <a:cs typeface="Times New Roman" panose="02020603050405020304" pitchFamily="18" charset="0"/>
                        </a:rPr>
                        <a:t>Under execution.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800" dirty="0">
                          <a:solidFill>
                            <a:schemeClr val="tx1"/>
                          </a:solidFill>
                          <a:latin typeface="Times New Roman" panose="02020603050405020304" pitchFamily="18" charset="0"/>
                          <a:cs typeface="Times New Roman" panose="02020603050405020304" pitchFamily="18" charset="0"/>
                        </a:rPr>
                        <a:t>(Revised SCD is 01.09.2027)</a:t>
                      </a:r>
                    </a:p>
                  </a:txBody>
                  <a:tcPr anchor="ctr"/>
                </a:tc>
                <a:extLst>
                  <a:ext uri="{0D108BD9-81ED-4DB2-BD59-A6C34878D82A}">
                    <a16:rowId xmlns:a16="http://schemas.microsoft.com/office/drawing/2014/main" xmlns="" val="41473822"/>
                  </a:ext>
                </a:extLst>
              </a:tr>
              <a:tr h="249344">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2</a:t>
                      </a:r>
                    </a:p>
                  </a:txBody>
                  <a:tcPr anchor="ctr"/>
                </a:tc>
                <a:tc>
                  <a:txBody>
                    <a:bodyPr/>
                    <a:lstStyle/>
                    <a:p>
                      <a:r>
                        <a:rPr lang="en-US" sz="1800" dirty="0">
                          <a:solidFill>
                            <a:schemeClr val="tx1"/>
                          </a:solidFill>
                          <a:latin typeface="Times New Roman" panose="02020603050405020304" pitchFamily="18" charset="0"/>
                          <a:cs typeface="Times New Roman" panose="02020603050405020304" pitchFamily="18" charset="0"/>
                        </a:rPr>
                        <a:t>Adyant Renewables Private </a:t>
                      </a:r>
                      <a:r>
                        <a:rPr lang="en-IN" sz="1800" dirty="0">
                          <a:solidFill>
                            <a:schemeClr val="tx1"/>
                          </a:solidFill>
                          <a:latin typeface="Times New Roman" panose="02020603050405020304" pitchFamily="18" charset="0"/>
                          <a:cs typeface="Times New Roman" panose="02020603050405020304" pitchFamily="18" charset="0"/>
                        </a:rPr>
                        <a:t>Limited</a:t>
                      </a:r>
                    </a:p>
                  </a:txBody>
                  <a:tcPr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50</a:t>
                      </a:r>
                    </a:p>
                  </a:txBody>
                  <a:tcPr anchor="ct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0</a:t>
                      </a:r>
                    </a:p>
                  </a:txBody>
                  <a:tcPr anchor="ctr"/>
                </a:tc>
                <a:tc>
                  <a:txBody>
                    <a:bodyPr/>
                    <a:lstStyle/>
                    <a:p>
                      <a:pPr marL="0" indent="0">
                        <a:buFont typeface="Arial" panose="020B0604020202020204" pitchFamily="34" charset="0"/>
                        <a:buNone/>
                      </a:pPr>
                      <a:r>
                        <a:rPr lang="en-IN" sz="1800" dirty="0">
                          <a:solidFill>
                            <a:schemeClr val="tx1"/>
                          </a:solidFill>
                          <a:latin typeface="Times New Roman" panose="02020603050405020304" pitchFamily="18" charset="0"/>
                          <a:cs typeface="Times New Roman" panose="02020603050405020304" pitchFamily="18" charset="0"/>
                        </a:rPr>
                        <a:t>Tariff not adopted by CERC.</a:t>
                      </a:r>
                    </a:p>
                  </a:txBody>
                  <a:tcPr anchor="ctr"/>
                </a:tc>
                <a:extLst>
                  <a:ext uri="{0D108BD9-81ED-4DB2-BD59-A6C34878D82A}">
                    <a16:rowId xmlns:a16="http://schemas.microsoft.com/office/drawing/2014/main" xmlns="" val="2987842036"/>
                  </a:ext>
                </a:extLst>
              </a:tr>
              <a:tr h="308083">
                <a:tc>
                  <a:txBody>
                    <a:bodyPr/>
                    <a:lstStyle/>
                    <a:p>
                      <a:endParaRPr lang="en-IN" sz="1800" b="1"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IN" sz="1800" b="1" dirty="0">
                          <a:solidFill>
                            <a:schemeClr val="tx1"/>
                          </a:solidFill>
                          <a:latin typeface="Times New Roman" panose="02020603050405020304" pitchFamily="18" charset="0"/>
                          <a:cs typeface="Times New Roman" panose="02020603050405020304" pitchFamily="18" charset="0"/>
                        </a:rPr>
                        <a:t>Total</a:t>
                      </a:r>
                    </a:p>
                  </a:txBody>
                  <a:tcPr anchor="ctr"/>
                </a:tc>
                <a:tc>
                  <a:txBody>
                    <a:bodyPr/>
                    <a:lstStyle/>
                    <a:p>
                      <a:pPr algn="ctr"/>
                      <a:r>
                        <a:rPr lang="en-IN" sz="1800" b="1" dirty="0">
                          <a:solidFill>
                            <a:schemeClr val="tx1"/>
                          </a:solidFill>
                          <a:latin typeface="Times New Roman" panose="02020603050405020304" pitchFamily="18" charset="0"/>
                          <a:cs typeface="Times New Roman" panose="02020603050405020304" pitchFamily="18" charset="0"/>
                        </a:rPr>
                        <a:t>100</a:t>
                      </a:r>
                    </a:p>
                  </a:txBody>
                  <a:tcPr anchor="ctr"/>
                </a:tc>
                <a:tc>
                  <a:txBody>
                    <a:bodyPr/>
                    <a:lstStyle/>
                    <a:p>
                      <a:pPr algn="ctr"/>
                      <a:r>
                        <a:rPr lang="en-IN" sz="1800" b="1" dirty="0">
                          <a:solidFill>
                            <a:schemeClr val="tx1"/>
                          </a:solidFill>
                          <a:latin typeface="Times New Roman" panose="02020603050405020304" pitchFamily="18" charset="0"/>
                          <a:cs typeface="Times New Roman" panose="02020603050405020304" pitchFamily="18" charset="0"/>
                        </a:rPr>
                        <a:t>0</a:t>
                      </a:r>
                    </a:p>
                  </a:txBody>
                  <a:tcPr anchor="ctr"/>
                </a:tc>
                <a:tc>
                  <a:txBody>
                    <a:bodyPr/>
                    <a:lstStyle/>
                    <a:p>
                      <a:endParaRPr lang="en-IN" sz="1800"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xmlns="" val="3942266177"/>
                  </a:ext>
                </a:extLst>
              </a:tr>
            </a:tbl>
          </a:graphicData>
        </a:graphic>
      </p:graphicFrame>
      <p:sp>
        <p:nvSpPr>
          <p:cNvPr id="3" name="TextBox 2">
            <a:extLst>
              <a:ext uri="{FF2B5EF4-FFF2-40B4-BE49-F238E27FC236}">
                <a16:creationId xmlns:a16="http://schemas.microsoft.com/office/drawing/2014/main" xmlns="" id="{04075DAF-33C1-9A4C-E22C-71E7B958CB31}"/>
              </a:ext>
            </a:extLst>
          </p:cNvPr>
          <p:cNvSpPr txBox="1"/>
          <p:nvPr/>
        </p:nvSpPr>
        <p:spPr>
          <a:xfrm>
            <a:off x="8602133" y="6172200"/>
            <a:ext cx="1261534" cy="369332"/>
          </a:xfrm>
          <a:prstGeom prst="rect">
            <a:avLst/>
          </a:prstGeom>
          <a:noFill/>
        </p:spPr>
        <p:txBody>
          <a:bodyPr wrap="square" rtlCol="0">
            <a:spAutoFit/>
          </a:bodyPr>
          <a:lstStyle/>
          <a:p>
            <a:r>
              <a:rPr lang="en-US" dirty="0">
                <a:hlinkClick r:id="rId3" action="ppaction://hlinksldjump"/>
              </a:rPr>
              <a:t>Back</a:t>
            </a:r>
            <a:endParaRPr lang="en-IN" dirty="0"/>
          </a:p>
        </p:txBody>
      </p:sp>
    </p:spTree>
    <p:extLst>
      <p:ext uri="{BB962C8B-B14F-4D97-AF65-F5344CB8AC3E}">
        <p14:creationId xmlns:p14="http://schemas.microsoft.com/office/powerpoint/2010/main" val="39881201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C70AB10C-E080-6D7A-4220-AD79AD0ED15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F0D1727-61AF-E2AD-B01B-A9B5FD6E4254}"/>
              </a:ext>
            </a:extLst>
          </p:cNvPr>
          <p:cNvSpPr>
            <a:spLocks noGrp="1"/>
          </p:cNvSpPr>
          <p:nvPr>
            <p:ph idx="1"/>
          </p:nvPr>
        </p:nvSpPr>
        <p:spPr>
          <a:xfrm>
            <a:off x="159434" y="877987"/>
            <a:ext cx="11873132" cy="5853399"/>
          </a:xfrm>
        </p:spPr>
        <p:txBody>
          <a:bodyPr>
            <a:normAutofit/>
          </a:bodyPr>
          <a:lstStyle/>
          <a:p>
            <a:pPr marL="0" indent="0">
              <a:buNone/>
            </a:pPr>
            <a:endParaRPr lang="en-US" sz="2400" i="1" u="sng" dirty="0">
              <a:solidFill>
                <a:schemeClr val="accent1">
                  <a:lumMod val="75000"/>
                </a:schemeClr>
              </a:solidFill>
              <a:latin typeface="Arial" panose="020B0604020202020204" pitchFamily="34" charset="0"/>
            </a:endParaRPr>
          </a:p>
          <a:p>
            <a:pPr marL="0" indent="0" algn="just">
              <a:lnSpc>
                <a:spcPct val="150000"/>
              </a:lnSpc>
              <a:spcBef>
                <a:spcPts val="600"/>
              </a:spcBef>
              <a:spcAft>
                <a:spcPts val="600"/>
              </a:spcAft>
              <a:buNone/>
            </a:pPr>
            <a:endParaRPr lang="en-US" sz="2000" dirty="0">
              <a:solidFill>
                <a:srgbClr val="000000"/>
              </a:solidFill>
              <a:latin typeface="Arial" panose="020B0604020202020204" pitchFamily="34" charset="0"/>
            </a:endParaRPr>
          </a:p>
          <a:p>
            <a:pPr marL="0" indent="0" algn="just">
              <a:lnSpc>
                <a:spcPct val="150000"/>
              </a:lnSpc>
              <a:spcBef>
                <a:spcPts val="600"/>
              </a:spcBef>
              <a:spcAft>
                <a:spcPts val="600"/>
              </a:spcAft>
              <a:buNone/>
            </a:pPr>
            <a:endParaRPr lang="en-US" sz="2000" dirty="0">
              <a:solidFill>
                <a:srgbClr val="000000"/>
              </a:solidFill>
              <a:latin typeface="Arial" panose="020B0604020202020204" pitchFamily="34" charset="0"/>
            </a:endParaRPr>
          </a:p>
          <a:p>
            <a:pPr marL="0" indent="0" algn="just">
              <a:lnSpc>
                <a:spcPct val="150000"/>
              </a:lnSpc>
              <a:spcBef>
                <a:spcPts val="600"/>
              </a:spcBef>
              <a:spcAft>
                <a:spcPts val="600"/>
              </a:spcAft>
              <a:buNone/>
            </a:pPr>
            <a:endParaRPr lang="en-US" sz="2000" dirty="0">
              <a:solidFill>
                <a:srgbClr val="000000"/>
              </a:solidFill>
              <a:latin typeface="Arial" panose="020B0604020202020204" pitchFamily="34" charset="0"/>
            </a:endParaRPr>
          </a:p>
          <a:p>
            <a:pPr marL="0" indent="0" algn="just">
              <a:lnSpc>
                <a:spcPct val="150000"/>
              </a:lnSpc>
              <a:spcBef>
                <a:spcPts val="600"/>
              </a:spcBef>
              <a:spcAft>
                <a:spcPts val="600"/>
              </a:spcAft>
              <a:buNone/>
            </a:pPr>
            <a:endParaRPr lang="en-US" sz="2000" dirty="0">
              <a:solidFill>
                <a:srgbClr val="000000"/>
              </a:solidFill>
              <a:latin typeface="Arial" panose="020B0604020202020204" pitchFamily="34" charset="0"/>
            </a:endParaRPr>
          </a:p>
          <a:p>
            <a:pPr marL="0" indent="0" algn="just">
              <a:lnSpc>
                <a:spcPct val="150000"/>
              </a:lnSpc>
              <a:spcBef>
                <a:spcPts val="600"/>
              </a:spcBef>
              <a:spcAft>
                <a:spcPts val="600"/>
              </a:spcAft>
              <a:buNone/>
            </a:pPr>
            <a:endParaRPr lang="en-US" sz="2400" i="1" u="sng" dirty="0">
              <a:solidFill>
                <a:schemeClr val="accent1">
                  <a:lumMod val="75000"/>
                </a:schemeClr>
              </a:solidFill>
              <a:latin typeface="Arial" panose="020B0604020202020204" pitchFamily="34" charset="0"/>
            </a:endParaRPr>
          </a:p>
          <a:p>
            <a:pPr marL="0" indent="0" algn="just">
              <a:lnSpc>
                <a:spcPct val="150000"/>
              </a:lnSpc>
              <a:spcBef>
                <a:spcPts val="600"/>
              </a:spcBef>
              <a:spcAft>
                <a:spcPts val="600"/>
              </a:spcAft>
              <a:buNone/>
            </a:pPr>
            <a:endParaRPr lang="en-US" sz="2000" dirty="0">
              <a:solidFill>
                <a:srgbClr val="000000"/>
              </a:solidFill>
              <a:latin typeface="Arial" panose="020B0604020202020204" pitchFamily="34" charset="0"/>
            </a:endParaRPr>
          </a:p>
          <a:p>
            <a:pPr marL="0" indent="0" algn="just">
              <a:lnSpc>
                <a:spcPct val="150000"/>
              </a:lnSpc>
              <a:spcBef>
                <a:spcPts val="600"/>
              </a:spcBef>
              <a:spcAft>
                <a:spcPts val="600"/>
              </a:spcAft>
              <a:buNone/>
            </a:pPr>
            <a:endParaRPr lang="en-US" sz="2000" dirty="0">
              <a:solidFill>
                <a:srgbClr val="000000"/>
              </a:solidFill>
              <a:latin typeface="Arial" panose="020B0604020202020204" pitchFamily="34" charset="0"/>
            </a:endParaRPr>
          </a:p>
          <a:p>
            <a:pPr marL="0" indent="0" algn="just">
              <a:buNone/>
            </a:pPr>
            <a:endParaRPr lang="en-US" dirty="0">
              <a:solidFill>
                <a:srgbClr val="000000"/>
              </a:solidFill>
              <a:latin typeface="Arial" panose="020B0604020202020204" pitchFamily="34" charset="0"/>
            </a:endParaRPr>
          </a:p>
        </p:txBody>
      </p:sp>
      <p:sp>
        <p:nvSpPr>
          <p:cNvPr id="4" name="TextBox 3">
            <a:extLst>
              <a:ext uri="{FF2B5EF4-FFF2-40B4-BE49-F238E27FC236}">
                <a16:creationId xmlns:a16="http://schemas.microsoft.com/office/drawing/2014/main" xmlns="" id="{E54F640F-31D7-E9FC-9F23-A0EA9578D59C}"/>
              </a:ext>
            </a:extLst>
          </p:cNvPr>
          <p:cNvSpPr txBox="1"/>
          <p:nvPr/>
        </p:nvSpPr>
        <p:spPr>
          <a:xfrm>
            <a:off x="159434" y="262155"/>
            <a:ext cx="12192000" cy="523220"/>
          </a:xfrm>
          <a:prstGeom prst="rect">
            <a:avLst/>
          </a:prstGeom>
          <a:noFill/>
        </p:spPr>
        <p:txBody>
          <a:bodyPr wrap="square" rtlCol="0">
            <a:spAutoFit/>
          </a:bodyPr>
          <a:lstStyle/>
          <a:p>
            <a:r>
              <a:rPr lang="en-US" sz="2800" dirty="0">
                <a:ln w="0"/>
                <a:solidFill>
                  <a:schemeClr val="accent1"/>
                </a:solidFill>
                <a:effectLst>
                  <a:outerShdw blurRad="38100" dist="25400" dir="5400000" algn="ctr" rotWithShape="0">
                    <a:srgbClr val="6E747A">
                      <a:alpha val="43000"/>
                    </a:srgbClr>
                  </a:outerShdw>
                </a:effectLst>
              </a:rPr>
              <a:t>I</a:t>
            </a:r>
            <a:r>
              <a:rPr lang="en-IN" sz="2800" dirty="0">
                <a:ln w="0"/>
                <a:solidFill>
                  <a:schemeClr val="accent1"/>
                </a:solidFill>
                <a:effectLst>
                  <a:outerShdw blurRad="38100" dist="25400" dir="5400000" algn="ctr" rotWithShape="0">
                    <a:srgbClr val="6E747A">
                      <a:alpha val="43000"/>
                    </a:srgbClr>
                  </a:outerShdw>
                </a:effectLst>
              </a:rPr>
              <a:t>STS WIND POWER PROJECTS – </a:t>
            </a:r>
            <a:r>
              <a:rPr lang="en-US" sz="2800" dirty="0">
                <a:ln w="0"/>
                <a:solidFill>
                  <a:schemeClr val="accent1"/>
                </a:solidFill>
                <a:effectLst>
                  <a:outerShdw blurRad="38100" dist="25400" dir="5400000" algn="ctr" rotWithShape="0">
                    <a:srgbClr val="6E747A">
                      <a:alpha val="43000"/>
                    </a:srgbClr>
                  </a:outerShdw>
                </a:effectLst>
              </a:rPr>
              <a:t>Terminated Capacity</a:t>
            </a:r>
            <a:endParaRPr lang="en-GB" sz="2800" dirty="0">
              <a:ln w="0"/>
              <a:solidFill>
                <a:schemeClr val="accent1"/>
              </a:solidFill>
              <a:effectLst>
                <a:outerShdw blurRad="38100" dist="25400" dir="5400000" algn="ctr" rotWithShape="0">
                  <a:srgbClr val="6E747A">
                    <a:alpha val="43000"/>
                  </a:srgbClr>
                </a:outerShdw>
              </a:effectLst>
            </a:endParaRPr>
          </a:p>
        </p:txBody>
      </p:sp>
      <p:cxnSp>
        <p:nvCxnSpPr>
          <p:cNvPr id="6" name="Straight Connector 5">
            <a:extLst>
              <a:ext uri="{FF2B5EF4-FFF2-40B4-BE49-F238E27FC236}">
                <a16:creationId xmlns:a16="http://schemas.microsoft.com/office/drawing/2014/main" xmlns="" id="{F3B084E7-E4D1-9E2E-8D8E-7E2B50C0D6DF}"/>
              </a:ext>
            </a:extLst>
          </p:cNvPr>
          <p:cNvCxnSpPr/>
          <p:nvPr/>
        </p:nvCxnSpPr>
        <p:spPr>
          <a:xfrm>
            <a:off x="0" y="844062"/>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7" name="Table 6">
            <a:extLst>
              <a:ext uri="{FF2B5EF4-FFF2-40B4-BE49-F238E27FC236}">
                <a16:creationId xmlns:a16="http://schemas.microsoft.com/office/drawing/2014/main" xmlns="" id="{1D7D2E28-5359-7522-E6B1-06F84F0BCAF5}"/>
              </a:ext>
            </a:extLst>
          </p:cNvPr>
          <p:cNvGraphicFramePr>
            <a:graphicFrameLocks noGrp="1"/>
          </p:cNvGraphicFramePr>
          <p:nvPr>
            <p:extLst>
              <p:ext uri="{D42A27DB-BD31-4B8C-83A1-F6EECF244321}">
                <p14:modId xmlns:p14="http://schemas.microsoft.com/office/powerpoint/2010/main" val="1624786278"/>
              </p:ext>
            </p:extLst>
          </p:nvPr>
        </p:nvGraphicFramePr>
        <p:xfrm>
          <a:off x="159434" y="902749"/>
          <a:ext cx="11873132" cy="5550411"/>
        </p:xfrm>
        <a:graphic>
          <a:graphicData uri="http://schemas.openxmlformats.org/drawingml/2006/table">
            <a:tbl>
              <a:tblPr firstRow="1" firstCol="1" bandRow="1">
                <a:tableStyleId>{5C22544A-7EE6-4342-B048-85BDC9FD1C3A}</a:tableStyleId>
              </a:tblPr>
              <a:tblGrid>
                <a:gridCol w="1452800">
                  <a:extLst>
                    <a:ext uri="{9D8B030D-6E8A-4147-A177-3AD203B41FA5}">
                      <a16:colId xmlns:a16="http://schemas.microsoft.com/office/drawing/2014/main" xmlns="" val="1250168329"/>
                    </a:ext>
                  </a:extLst>
                </a:gridCol>
                <a:gridCol w="806115">
                  <a:extLst>
                    <a:ext uri="{9D8B030D-6E8A-4147-A177-3AD203B41FA5}">
                      <a16:colId xmlns:a16="http://schemas.microsoft.com/office/drawing/2014/main" xmlns="" val="1001609873"/>
                    </a:ext>
                  </a:extLst>
                </a:gridCol>
                <a:gridCol w="4020551">
                  <a:extLst>
                    <a:ext uri="{9D8B030D-6E8A-4147-A177-3AD203B41FA5}">
                      <a16:colId xmlns:a16="http://schemas.microsoft.com/office/drawing/2014/main" xmlns="" val="4106092788"/>
                    </a:ext>
                  </a:extLst>
                </a:gridCol>
                <a:gridCol w="1524000">
                  <a:extLst>
                    <a:ext uri="{9D8B030D-6E8A-4147-A177-3AD203B41FA5}">
                      <a16:colId xmlns:a16="http://schemas.microsoft.com/office/drawing/2014/main" xmlns="" val="666863305"/>
                    </a:ext>
                  </a:extLst>
                </a:gridCol>
                <a:gridCol w="1181100">
                  <a:extLst>
                    <a:ext uri="{9D8B030D-6E8A-4147-A177-3AD203B41FA5}">
                      <a16:colId xmlns:a16="http://schemas.microsoft.com/office/drawing/2014/main" xmlns="" val="4229572982"/>
                    </a:ext>
                  </a:extLst>
                </a:gridCol>
                <a:gridCol w="1765300">
                  <a:extLst>
                    <a:ext uri="{9D8B030D-6E8A-4147-A177-3AD203B41FA5}">
                      <a16:colId xmlns:a16="http://schemas.microsoft.com/office/drawing/2014/main" xmlns="" val="3477274156"/>
                    </a:ext>
                  </a:extLst>
                </a:gridCol>
                <a:gridCol w="1123266">
                  <a:extLst>
                    <a:ext uri="{9D8B030D-6E8A-4147-A177-3AD203B41FA5}">
                      <a16:colId xmlns:a16="http://schemas.microsoft.com/office/drawing/2014/main" xmlns="" val="2409257564"/>
                    </a:ext>
                  </a:extLst>
                </a:gridCol>
              </a:tblGrid>
              <a:tr h="419935">
                <a:tc>
                  <a:txBody>
                    <a:bodyPr/>
                    <a:lstStyle/>
                    <a:p>
                      <a:pPr algn="ctr" fontAlgn="ctr"/>
                      <a:r>
                        <a:rPr lang="en-IN" sz="1200" u="none" strike="noStrike" dirty="0">
                          <a:effectLst/>
                        </a:rPr>
                        <a:t>Status</a:t>
                      </a:r>
                      <a:endParaRPr lang="en-IN" sz="1200" b="1" i="0" u="none" strike="noStrike" dirty="0">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dirty="0">
                          <a:effectLst/>
                        </a:rPr>
                        <a:t>Tranche</a:t>
                      </a:r>
                      <a:endParaRPr lang="en-IN" sz="1200" b="1" i="0" u="none" strike="noStrike" dirty="0">
                        <a:solidFill>
                          <a:srgbClr val="000000"/>
                        </a:solidFill>
                        <a:effectLst/>
                        <a:latin typeface="Aptos Narrow" panose="020B0004020202020204" pitchFamily="34" charset="0"/>
                      </a:endParaRPr>
                    </a:p>
                  </a:txBody>
                  <a:tcPr marL="2290" marR="2290" marT="2290" marB="0" anchor="ctr"/>
                </a:tc>
                <a:tc>
                  <a:txBody>
                    <a:bodyPr/>
                    <a:lstStyle/>
                    <a:p>
                      <a:pPr algn="ctr" fontAlgn="ctr"/>
                      <a:r>
                        <a:rPr lang="en-US" sz="1200" u="none" strike="noStrike" dirty="0">
                          <a:effectLst/>
                        </a:rPr>
                        <a:t>WPD</a:t>
                      </a:r>
                      <a:endParaRPr lang="en-US" sz="1200" b="1" i="0" u="none" strike="noStrike" dirty="0">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dirty="0">
                          <a:effectLst/>
                        </a:rPr>
                        <a:t>State</a:t>
                      </a:r>
                      <a:endParaRPr lang="en-IN" sz="1200" b="1" i="0" u="none" strike="noStrike" dirty="0">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dirty="0">
                          <a:effectLst/>
                        </a:rPr>
                        <a:t>PPA Capacity</a:t>
                      </a:r>
                      <a:br>
                        <a:rPr lang="en-IN" sz="1200" u="none" strike="noStrike" dirty="0">
                          <a:effectLst/>
                        </a:rPr>
                      </a:br>
                      <a:r>
                        <a:rPr lang="en-IN" sz="1200" u="none" strike="noStrike" dirty="0">
                          <a:effectLst/>
                        </a:rPr>
                        <a:t>(MW)</a:t>
                      </a:r>
                      <a:endParaRPr lang="en-IN" sz="1200" b="1" i="0" u="none" strike="noStrike" dirty="0">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dirty="0">
                          <a:effectLst/>
                        </a:rPr>
                        <a:t>Commissioned Capacity</a:t>
                      </a:r>
                      <a:br>
                        <a:rPr lang="en-IN" sz="1200" u="none" strike="noStrike" dirty="0">
                          <a:effectLst/>
                        </a:rPr>
                      </a:br>
                      <a:r>
                        <a:rPr lang="en-IN" sz="1200" u="none" strike="noStrike" dirty="0">
                          <a:effectLst/>
                        </a:rPr>
                        <a:t>(MW)</a:t>
                      </a:r>
                      <a:endParaRPr lang="en-IN" sz="1200" b="1" i="0" u="none" strike="noStrike" dirty="0">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dirty="0">
                          <a:effectLst/>
                        </a:rPr>
                        <a:t>Terminated</a:t>
                      </a:r>
                      <a:br>
                        <a:rPr lang="en-IN" sz="1200" u="none" strike="noStrike" dirty="0">
                          <a:effectLst/>
                        </a:rPr>
                      </a:br>
                      <a:r>
                        <a:rPr lang="en-IN" sz="1200" u="none" strike="noStrike" dirty="0">
                          <a:effectLst/>
                        </a:rPr>
                        <a:t>(MW)</a:t>
                      </a:r>
                      <a:endParaRPr lang="en-IN" sz="1200" b="1" i="0" u="none" strike="noStrike" dirty="0">
                        <a:solidFill>
                          <a:srgbClr val="000000"/>
                        </a:solidFill>
                        <a:effectLst/>
                        <a:latin typeface="Aptos Narrow" panose="020B0004020202020204" pitchFamily="34" charset="0"/>
                      </a:endParaRPr>
                    </a:p>
                  </a:txBody>
                  <a:tcPr marL="2290" marR="2290" marT="2290" marB="0" anchor="ctr"/>
                </a:tc>
                <a:extLst>
                  <a:ext uri="{0D108BD9-81ED-4DB2-BD59-A6C34878D82A}">
                    <a16:rowId xmlns:a16="http://schemas.microsoft.com/office/drawing/2014/main" xmlns="" val="4123478905"/>
                  </a:ext>
                </a:extLst>
              </a:tr>
              <a:tr h="413719">
                <a:tc rowSpan="3">
                  <a:txBody>
                    <a:bodyPr/>
                    <a:lstStyle/>
                    <a:p>
                      <a:pPr algn="ctr" fontAlgn="ctr"/>
                      <a:r>
                        <a:rPr lang="en-US" sz="1200" u="none" strike="noStrike" dirty="0">
                          <a:effectLst/>
                        </a:rPr>
                        <a:t>CAPACITY NOT INSTALLED BY WPD</a:t>
                      </a:r>
                    </a:p>
                  </a:txBody>
                  <a:tcPr marL="2290" marR="2290" marT="2290" marB="0" anchor="ctr"/>
                </a:tc>
                <a:tc>
                  <a:txBody>
                    <a:bodyPr/>
                    <a:lstStyle/>
                    <a:p>
                      <a:pPr algn="ctr" fontAlgn="ctr"/>
                      <a:r>
                        <a:rPr lang="en-IN" sz="1200" u="none" strike="noStrike" dirty="0">
                          <a:effectLst/>
                        </a:rPr>
                        <a:t>I</a:t>
                      </a:r>
                      <a:endParaRPr lang="en-IN" sz="1200" b="0" i="0" u="none" strike="noStrike" dirty="0">
                        <a:solidFill>
                          <a:srgbClr val="000000"/>
                        </a:solidFill>
                        <a:effectLst/>
                        <a:latin typeface="Aptos Narrow" panose="020B0004020202020204" pitchFamily="34" charset="0"/>
                      </a:endParaRPr>
                    </a:p>
                  </a:txBody>
                  <a:tcPr marL="2290" marR="2290" marT="2290" marB="0" anchor="ctr"/>
                </a:tc>
                <a:tc>
                  <a:txBody>
                    <a:bodyPr/>
                    <a:lstStyle/>
                    <a:p>
                      <a:pPr algn="ctr" fontAlgn="ctr"/>
                      <a:r>
                        <a:rPr lang="en-US" sz="1200" u="none" strike="noStrike" dirty="0">
                          <a:effectLst/>
                        </a:rPr>
                        <a:t>Wind Four Renergy </a:t>
                      </a:r>
                      <a:r>
                        <a:rPr lang="en-IN" sz="1200" u="none" strike="noStrike" dirty="0">
                          <a:effectLst/>
                        </a:rPr>
                        <a:t>Pvt Ltd </a:t>
                      </a:r>
                    </a:p>
                    <a:p>
                      <a:pPr algn="ctr" fontAlgn="ctr"/>
                      <a:r>
                        <a:rPr lang="en-US" sz="1200" b="0" i="0" u="none" strike="noStrike" dirty="0">
                          <a:solidFill>
                            <a:srgbClr val="000000"/>
                          </a:solidFill>
                          <a:effectLst/>
                          <a:latin typeface="Aptos Narrow" panose="020B0004020202020204" pitchFamily="34" charset="0"/>
                        </a:rPr>
                        <a:t>(SPV of M/s Inox)</a:t>
                      </a:r>
                    </a:p>
                  </a:txBody>
                  <a:tcPr marL="2290" marR="2290" marT="2290" marB="0" anchor="ctr"/>
                </a:tc>
                <a:tc>
                  <a:txBody>
                    <a:bodyPr/>
                    <a:lstStyle/>
                    <a:p>
                      <a:pPr algn="ctr" fontAlgn="ctr"/>
                      <a:r>
                        <a:rPr lang="en-IN" sz="1200" u="none" strike="noStrike">
                          <a:effectLst/>
                        </a:rPr>
                        <a:t>Gujarat</a:t>
                      </a:r>
                      <a:endParaRPr lang="en-IN" sz="1200" b="0" i="0" u="none" strike="noStrike">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dirty="0">
                          <a:effectLst/>
                        </a:rPr>
                        <a:t>50</a:t>
                      </a:r>
                      <a:endParaRPr lang="en-IN" sz="1200" b="0" i="0" u="none" strike="noStrike" dirty="0">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a:effectLst/>
                        </a:rPr>
                        <a:t>0</a:t>
                      </a:r>
                      <a:endParaRPr lang="en-IN" sz="1200" b="0" i="0" u="none" strike="noStrike">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a:effectLst/>
                        </a:rPr>
                        <a:t>50</a:t>
                      </a:r>
                      <a:endParaRPr lang="en-IN" sz="1200" b="0" i="0" u="none" strike="noStrike">
                        <a:solidFill>
                          <a:srgbClr val="000000"/>
                        </a:solidFill>
                        <a:effectLst/>
                        <a:latin typeface="Aptos Narrow" panose="020B0004020202020204" pitchFamily="34" charset="0"/>
                      </a:endParaRPr>
                    </a:p>
                  </a:txBody>
                  <a:tcPr marL="2290" marR="2290" marT="2290" marB="0" anchor="ctr"/>
                </a:tc>
                <a:extLst>
                  <a:ext uri="{0D108BD9-81ED-4DB2-BD59-A6C34878D82A}">
                    <a16:rowId xmlns:a16="http://schemas.microsoft.com/office/drawing/2014/main" xmlns="" val="666345626"/>
                  </a:ext>
                </a:extLst>
              </a:tr>
              <a:tr h="208263">
                <a:tc vMerge="1">
                  <a:txBody>
                    <a:bodyPr/>
                    <a:lstStyle/>
                    <a:p>
                      <a:endParaRPr/>
                    </a:p>
                  </a:txBody>
                  <a:tcPr marL="2290" marR="2290" marT="2290" marB="0" anchor="ctr"/>
                </a:tc>
                <a:tc>
                  <a:txBody>
                    <a:bodyPr/>
                    <a:lstStyle/>
                    <a:p>
                      <a:pPr algn="ctr" fontAlgn="ctr"/>
                      <a:r>
                        <a:rPr lang="en-IN" sz="1200" u="none" strike="noStrike">
                          <a:effectLst/>
                        </a:rPr>
                        <a:t>II</a:t>
                      </a:r>
                      <a:endParaRPr lang="en-IN" sz="1200" b="0" i="0" u="none" strike="noStrike">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dirty="0">
                          <a:effectLst/>
                        </a:rPr>
                        <a:t>ReNew Power Pvt Ltd</a:t>
                      </a:r>
                      <a:endParaRPr lang="en-IN" sz="1200" b="0" i="0" u="none" strike="noStrike" dirty="0">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a:effectLst/>
                        </a:rPr>
                        <a:t>Gujarat</a:t>
                      </a:r>
                      <a:endParaRPr lang="en-IN" sz="1200" b="0" i="0" u="none" strike="noStrike">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a:effectLst/>
                        </a:rPr>
                        <a:t>250</a:t>
                      </a:r>
                      <a:endParaRPr lang="en-IN" sz="1200" b="0" i="0" u="none" strike="noStrike">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dirty="0">
                          <a:effectLst/>
                        </a:rPr>
                        <a:t>230.1</a:t>
                      </a:r>
                      <a:endParaRPr lang="en-IN" sz="1200" b="0" i="0" u="none" strike="noStrike" dirty="0">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a:effectLst/>
                        </a:rPr>
                        <a:t>19.9</a:t>
                      </a:r>
                      <a:endParaRPr lang="en-IN" sz="1200" b="0" i="0" u="none" strike="noStrike">
                        <a:solidFill>
                          <a:srgbClr val="000000"/>
                        </a:solidFill>
                        <a:effectLst/>
                        <a:latin typeface="Aptos Narrow" panose="020B0004020202020204" pitchFamily="34" charset="0"/>
                      </a:endParaRPr>
                    </a:p>
                  </a:txBody>
                  <a:tcPr marL="2290" marR="2290" marT="2290" marB="0" anchor="ctr"/>
                </a:tc>
                <a:extLst>
                  <a:ext uri="{0D108BD9-81ED-4DB2-BD59-A6C34878D82A}">
                    <a16:rowId xmlns:a16="http://schemas.microsoft.com/office/drawing/2014/main" xmlns="" val="3365238231"/>
                  </a:ext>
                </a:extLst>
              </a:tr>
              <a:tr h="413719">
                <a:tc vMerge="1">
                  <a:txBody>
                    <a:bodyPr/>
                    <a:lstStyle/>
                    <a:p>
                      <a:endParaRPr dirty="0"/>
                    </a:p>
                  </a:txBody>
                  <a:tcPr marL="2290" marR="2290" marT="2290" marB="0" anchor="ctr"/>
                </a:tc>
                <a:tc>
                  <a:txBody>
                    <a:bodyPr/>
                    <a:lstStyle/>
                    <a:p>
                      <a:pPr algn="ctr" fontAlgn="ctr"/>
                      <a:r>
                        <a:rPr lang="en-IN" sz="1200" u="none" strike="noStrike">
                          <a:effectLst/>
                        </a:rPr>
                        <a:t>II</a:t>
                      </a:r>
                      <a:endParaRPr lang="en-IN" sz="1200" b="0" i="0" u="none" strike="noStrike">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dirty="0">
                          <a:effectLst/>
                        </a:rPr>
                        <a:t>Inox Clean Energy Ltd </a:t>
                      </a:r>
                    </a:p>
                    <a:p>
                      <a:pPr algn="ctr" fontAlgn="ctr"/>
                      <a:r>
                        <a:rPr lang="en-US" sz="1200" b="0" i="0" u="none" strike="noStrike" dirty="0">
                          <a:solidFill>
                            <a:srgbClr val="000000"/>
                          </a:solidFill>
                          <a:effectLst/>
                          <a:latin typeface="Aptos Narrow" panose="020B0004020202020204" pitchFamily="34" charset="0"/>
                        </a:rPr>
                        <a:t>(SPV of M/s Inox)</a:t>
                      </a:r>
                    </a:p>
                  </a:txBody>
                  <a:tcPr marL="2290" marR="2290" marT="2290" marB="0" anchor="ctr"/>
                </a:tc>
                <a:tc>
                  <a:txBody>
                    <a:bodyPr/>
                    <a:lstStyle/>
                    <a:p>
                      <a:pPr algn="ctr" fontAlgn="ctr"/>
                      <a:r>
                        <a:rPr lang="en-IN" sz="1200" u="none" strike="noStrike">
                          <a:effectLst/>
                        </a:rPr>
                        <a:t>Gujarat</a:t>
                      </a:r>
                      <a:endParaRPr lang="en-IN" sz="1200" b="0" i="0" u="none" strike="noStrike">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a:effectLst/>
                        </a:rPr>
                        <a:t>50</a:t>
                      </a:r>
                      <a:endParaRPr lang="en-IN" sz="1200" b="0" i="0" u="none" strike="noStrike">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dirty="0">
                          <a:effectLst/>
                        </a:rPr>
                        <a:t>30</a:t>
                      </a:r>
                      <a:endParaRPr lang="en-IN" sz="1200" b="0" i="0" u="none" strike="noStrike" dirty="0">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a:effectLst/>
                        </a:rPr>
                        <a:t>20</a:t>
                      </a:r>
                      <a:endParaRPr lang="en-IN" sz="1200" b="0" i="0" u="none" strike="noStrike">
                        <a:solidFill>
                          <a:srgbClr val="000000"/>
                        </a:solidFill>
                        <a:effectLst/>
                        <a:latin typeface="Aptos Narrow" panose="020B0004020202020204" pitchFamily="34" charset="0"/>
                      </a:endParaRPr>
                    </a:p>
                  </a:txBody>
                  <a:tcPr marL="2290" marR="2290" marT="2290" marB="0" anchor="ctr"/>
                </a:tc>
                <a:extLst>
                  <a:ext uri="{0D108BD9-81ED-4DB2-BD59-A6C34878D82A}">
                    <a16:rowId xmlns:a16="http://schemas.microsoft.com/office/drawing/2014/main" xmlns="" val="3657626678"/>
                  </a:ext>
                </a:extLst>
              </a:tr>
              <a:tr h="413719">
                <a:tc rowSpan="4">
                  <a:txBody>
                    <a:bodyPr/>
                    <a:lstStyle/>
                    <a:p>
                      <a:pPr algn="ctr" fontAlgn="ctr"/>
                      <a:r>
                        <a:rPr lang="en-IN" sz="1200" u="none" strike="noStrike" dirty="0">
                          <a:effectLst/>
                        </a:rPr>
                        <a:t>UNILATERALLY TERMINATED</a:t>
                      </a:r>
                    </a:p>
                  </a:txBody>
                  <a:tcPr marL="2290" marR="2290" marT="2290" marB="0" anchor="ctr"/>
                </a:tc>
                <a:tc>
                  <a:txBody>
                    <a:bodyPr/>
                    <a:lstStyle/>
                    <a:p>
                      <a:pPr algn="ctr" fontAlgn="ctr"/>
                      <a:r>
                        <a:rPr lang="en-IN" sz="1200" u="none" strike="noStrike">
                          <a:effectLst/>
                        </a:rPr>
                        <a:t>II</a:t>
                      </a:r>
                      <a:endParaRPr lang="en-IN" sz="1200" b="0" i="0" u="none" strike="noStrike">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dirty="0">
                          <a:effectLst/>
                        </a:rPr>
                        <a:t>Haroda Wind Energy Pvt Ltd </a:t>
                      </a:r>
                    </a:p>
                    <a:p>
                      <a:pPr algn="ctr" fontAlgn="ctr"/>
                      <a:r>
                        <a:rPr lang="en-US" sz="1200" b="0" i="0" u="none" strike="noStrike" dirty="0">
                          <a:solidFill>
                            <a:srgbClr val="000000"/>
                          </a:solidFill>
                          <a:effectLst/>
                          <a:latin typeface="Aptos Narrow" panose="020B0004020202020204" pitchFamily="34" charset="0"/>
                        </a:rPr>
                        <a:t>(SPV of M/s Inox)</a:t>
                      </a:r>
                    </a:p>
                  </a:txBody>
                  <a:tcPr marL="2290" marR="2290" marT="2290" marB="0" anchor="ctr"/>
                </a:tc>
                <a:tc>
                  <a:txBody>
                    <a:bodyPr/>
                    <a:lstStyle/>
                    <a:p>
                      <a:pPr algn="ctr" fontAlgn="ctr"/>
                      <a:r>
                        <a:rPr lang="en-IN" sz="1200" u="none" strike="noStrike">
                          <a:effectLst/>
                        </a:rPr>
                        <a:t>Gujarat</a:t>
                      </a:r>
                      <a:endParaRPr lang="en-IN" sz="1200" b="0" i="0" u="none" strike="noStrike">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a:effectLst/>
                        </a:rPr>
                        <a:t>50</a:t>
                      </a:r>
                      <a:endParaRPr lang="en-IN" sz="1200" b="0" i="0" u="none" strike="noStrike">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a:effectLst/>
                        </a:rPr>
                        <a:t>0</a:t>
                      </a:r>
                      <a:endParaRPr lang="en-IN" sz="1200" b="0" i="0" u="none" strike="noStrike">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dirty="0">
                          <a:effectLst/>
                        </a:rPr>
                        <a:t>50</a:t>
                      </a:r>
                      <a:endParaRPr lang="en-IN" sz="1200" b="0" i="0" u="none" strike="noStrike" dirty="0">
                        <a:solidFill>
                          <a:srgbClr val="000000"/>
                        </a:solidFill>
                        <a:effectLst/>
                        <a:latin typeface="Aptos Narrow" panose="020B0004020202020204" pitchFamily="34" charset="0"/>
                      </a:endParaRPr>
                    </a:p>
                  </a:txBody>
                  <a:tcPr marL="2290" marR="2290" marT="2290" marB="0" anchor="ctr"/>
                </a:tc>
                <a:extLst>
                  <a:ext uri="{0D108BD9-81ED-4DB2-BD59-A6C34878D82A}">
                    <a16:rowId xmlns:a16="http://schemas.microsoft.com/office/drawing/2014/main" xmlns="" val="2776974059"/>
                  </a:ext>
                </a:extLst>
              </a:tr>
              <a:tr h="413719">
                <a:tc vMerge="1">
                  <a:txBody>
                    <a:bodyPr/>
                    <a:lstStyle/>
                    <a:p>
                      <a:endParaRPr/>
                    </a:p>
                  </a:txBody>
                  <a:tcPr marL="2290" marR="2290" marT="2290" marB="0" anchor="ctr"/>
                </a:tc>
                <a:tc>
                  <a:txBody>
                    <a:bodyPr/>
                    <a:lstStyle/>
                    <a:p>
                      <a:pPr algn="ctr" fontAlgn="ctr"/>
                      <a:r>
                        <a:rPr lang="en-IN" sz="1200" u="none" strike="noStrike">
                          <a:effectLst/>
                        </a:rPr>
                        <a:t>II</a:t>
                      </a:r>
                      <a:endParaRPr lang="en-IN" sz="1200" b="0" i="0" u="none" strike="noStrike">
                        <a:solidFill>
                          <a:srgbClr val="000000"/>
                        </a:solidFill>
                        <a:effectLst/>
                        <a:latin typeface="Aptos Narrow" panose="020B0004020202020204" pitchFamily="34" charset="0"/>
                      </a:endParaRPr>
                    </a:p>
                  </a:txBody>
                  <a:tcPr marL="2290" marR="2290" marT="2290" marB="0" anchor="ctr"/>
                </a:tc>
                <a:tc>
                  <a:txBody>
                    <a:bodyPr/>
                    <a:lstStyle/>
                    <a:p>
                      <a:pPr algn="ctr" fontAlgn="ctr"/>
                      <a:r>
                        <a:rPr lang="en-US" sz="1200" u="none" strike="noStrike" dirty="0">
                          <a:effectLst/>
                        </a:rPr>
                        <a:t>Khatiyu Wind Energy </a:t>
                      </a:r>
                      <a:r>
                        <a:rPr lang="en-IN" sz="1200" u="none" strike="noStrike" dirty="0">
                          <a:effectLst/>
                        </a:rPr>
                        <a:t>Pvt Ltd </a:t>
                      </a:r>
                    </a:p>
                    <a:p>
                      <a:pPr algn="ctr" fontAlgn="ctr"/>
                      <a:r>
                        <a:rPr lang="en-US" sz="1200" b="0" i="0" u="none" strike="noStrike" dirty="0">
                          <a:solidFill>
                            <a:srgbClr val="000000"/>
                          </a:solidFill>
                          <a:effectLst/>
                          <a:latin typeface="Aptos Narrow" panose="020B0004020202020204" pitchFamily="34" charset="0"/>
                        </a:rPr>
                        <a:t>(SPV of M/s Inox)</a:t>
                      </a:r>
                    </a:p>
                  </a:txBody>
                  <a:tcPr marL="2290" marR="2290" marT="2290" marB="0" anchor="ctr"/>
                </a:tc>
                <a:tc>
                  <a:txBody>
                    <a:bodyPr/>
                    <a:lstStyle/>
                    <a:p>
                      <a:pPr algn="ctr" fontAlgn="ctr"/>
                      <a:r>
                        <a:rPr lang="en-IN" sz="1200" u="none" strike="noStrike">
                          <a:effectLst/>
                        </a:rPr>
                        <a:t>Gujarat</a:t>
                      </a:r>
                      <a:endParaRPr lang="en-IN" sz="1200" b="0" i="0" u="none" strike="noStrike">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a:effectLst/>
                        </a:rPr>
                        <a:t>50</a:t>
                      </a:r>
                      <a:endParaRPr lang="en-IN" sz="1200" b="0" i="0" u="none" strike="noStrike">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a:effectLst/>
                        </a:rPr>
                        <a:t>0</a:t>
                      </a:r>
                      <a:endParaRPr lang="en-IN" sz="1200" b="0" i="0" u="none" strike="noStrike">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dirty="0">
                          <a:effectLst/>
                        </a:rPr>
                        <a:t>50</a:t>
                      </a:r>
                      <a:endParaRPr lang="en-IN" sz="1200" b="0" i="0" u="none" strike="noStrike" dirty="0">
                        <a:solidFill>
                          <a:srgbClr val="000000"/>
                        </a:solidFill>
                        <a:effectLst/>
                        <a:latin typeface="Aptos Narrow" panose="020B0004020202020204" pitchFamily="34" charset="0"/>
                      </a:endParaRPr>
                    </a:p>
                  </a:txBody>
                  <a:tcPr marL="2290" marR="2290" marT="2290" marB="0" anchor="ctr"/>
                </a:tc>
                <a:extLst>
                  <a:ext uri="{0D108BD9-81ED-4DB2-BD59-A6C34878D82A}">
                    <a16:rowId xmlns:a16="http://schemas.microsoft.com/office/drawing/2014/main" xmlns="" val="2149051079"/>
                  </a:ext>
                </a:extLst>
              </a:tr>
              <a:tr h="413719">
                <a:tc vMerge="1">
                  <a:txBody>
                    <a:bodyPr/>
                    <a:lstStyle/>
                    <a:p>
                      <a:endParaRPr/>
                    </a:p>
                  </a:txBody>
                  <a:tcPr marL="2290" marR="2290" marT="2290" marB="0" anchor="ctr"/>
                </a:tc>
                <a:tc>
                  <a:txBody>
                    <a:bodyPr/>
                    <a:lstStyle/>
                    <a:p>
                      <a:pPr algn="ctr" fontAlgn="ctr"/>
                      <a:r>
                        <a:rPr lang="en-IN" sz="1200" u="none" strike="noStrike">
                          <a:effectLst/>
                        </a:rPr>
                        <a:t>II</a:t>
                      </a:r>
                      <a:endParaRPr lang="en-IN" sz="1200" b="0" i="0" u="none" strike="noStrike">
                        <a:solidFill>
                          <a:srgbClr val="000000"/>
                        </a:solidFill>
                        <a:effectLst/>
                        <a:latin typeface="Aptos Narrow" panose="020B0004020202020204" pitchFamily="34" charset="0"/>
                      </a:endParaRPr>
                    </a:p>
                  </a:txBody>
                  <a:tcPr marL="2290" marR="2290" marT="2290" marB="0" anchor="ctr"/>
                </a:tc>
                <a:tc>
                  <a:txBody>
                    <a:bodyPr/>
                    <a:lstStyle/>
                    <a:p>
                      <a:pPr algn="ctr" fontAlgn="ctr"/>
                      <a:r>
                        <a:rPr lang="en-US" sz="1200" u="none" strike="noStrike" dirty="0">
                          <a:effectLst/>
                        </a:rPr>
                        <a:t>Vigodi Wind Energy </a:t>
                      </a:r>
                      <a:r>
                        <a:rPr lang="en-IN" sz="1200" u="none" strike="noStrike" dirty="0">
                          <a:effectLst/>
                        </a:rPr>
                        <a:t>Pvt Ltd </a:t>
                      </a:r>
                    </a:p>
                    <a:p>
                      <a:pPr algn="ctr" fontAlgn="ctr"/>
                      <a:r>
                        <a:rPr lang="en-US" sz="1200" b="0" i="0" u="none" strike="noStrike" dirty="0">
                          <a:solidFill>
                            <a:srgbClr val="000000"/>
                          </a:solidFill>
                          <a:effectLst/>
                          <a:latin typeface="Aptos Narrow" panose="020B0004020202020204" pitchFamily="34" charset="0"/>
                        </a:rPr>
                        <a:t>(SPV of M/s Inox)</a:t>
                      </a:r>
                    </a:p>
                  </a:txBody>
                  <a:tcPr marL="2290" marR="2290" marT="2290" marB="0" anchor="ctr"/>
                </a:tc>
                <a:tc>
                  <a:txBody>
                    <a:bodyPr/>
                    <a:lstStyle/>
                    <a:p>
                      <a:pPr algn="ctr" fontAlgn="ctr"/>
                      <a:r>
                        <a:rPr lang="en-IN" sz="1200" u="none" strike="noStrike">
                          <a:effectLst/>
                        </a:rPr>
                        <a:t>Gujarat</a:t>
                      </a:r>
                      <a:endParaRPr lang="en-IN" sz="1200" b="0" i="0" u="none" strike="noStrike">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a:effectLst/>
                        </a:rPr>
                        <a:t>50</a:t>
                      </a:r>
                      <a:endParaRPr lang="en-IN" sz="1200" b="0" i="0" u="none" strike="noStrike">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a:effectLst/>
                        </a:rPr>
                        <a:t>0</a:t>
                      </a:r>
                      <a:endParaRPr lang="en-IN" sz="1200" b="0" i="0" u="none" strike="noStrike">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dirty="0">
                          <a:effectLst/>
                        </a:rPr>
                        <a:t>50</a:t>
                      </a:r>
                      <a:endParaRPr lang="en-IN" sz="1200" b="0" i="0" u="none" strike="noStrike" dirty="0">
                        <a:solidFill>
                          <a:srgbClr val="000000"/>
                        </a:solidFill>
                        <a:effectLst/>
                        <a:latin typeface="Aptos Narrow" panose="020B0004020202020204" pitchFamily="34" charset="0"/>
                      </a:endParaRPr>
                    </a:p>
                  </a:txBody>
                  <a:tcPr marL="2290" marR="2290" marT="2290" marB="0" anchor="ctr"/>
                </a:tc>
                <a:extLst>
                  <a:ext uri="{0D108BD9-81ED-4DB2-BD59-A6C34878D82A}">
                    <a16:rowId xmlns:a16="http://schemas.microsoft.com/office/drawing/2014/main" xmlns="" val="571083683"/>
                  </a:ext>
                </a:extLst>
              </a:tr>
              <a:tr h="70758">
                <a:tc vMerge="1">
                  <a:txBody>
                    <a:bodyPr/>
                    <a:lstStyle/>
                    <a:p>
                      <a:endParaRPr dirty="0"/>
                    </a:p>
                  </a:txBody>
                  <a:tcPr marL="2290" marR="2290" marT="2290" marB="0" anchor="ctr"/>
                </a:tc>
                <a:tc>
                  <a:txBody>
                    <a:bodyPr/>
                    <a:lstStyle/>
                    <a:p>
                      <a:pPr algn="ctr" fontAlgn="ctr"/>
                      <a:r>
                        <a:rPr lang="en-IN" sz="1200" u="none" strike="noStrike">
                          <a:effectLst/>
                        </a:rPr>
                        <a:t>II</a:t>
                      </a:r>
                      <a:endParaRPr lang="en-IN" sz="1200" b="0" i="0" u="none" strike="noStrike">
                        <a:solidFill>
                          <a:srgbClr val="000000"/>
                        </a:solidFill>
                        <a:effectLst/>
                        <a:latin typeface="Aptos Narrow" panose="020B0004020202020204" pitchFamily="34" charset="0"/>
                      </a:endParaRPr>
                    </a:p>
                  </a:txBody>
                  <a:tcPr marL="2290" marR="2290" marT="2290" marB="0" anchor="ctr"/>
                </a:tc>
                <a:tc>
                  <a:txBody>
                    <a:bodyPr/>
                    <a:lstStyle/>
                    <a:p>
                      <a:pPr algn="ctr" fontAlgn="ctr"/>
                      <a:r>
                        <a:rPr lang="en-US" sz="1200" u="none" strike="noStrike" dirty="0">
                          <a:effectLst/>
                        </a:rPr>
                        <a:t>Ravapar Wind Energy </a:t>
                      </a:r>
                      <a:r>
                        <a:rPr lang="en-IN" sz="1200" u="none" strike="noStrike" dirty="0">
                          <a:effectLst/>
                        </a:rPr>
                        <a:t>Pvt Ltd </a:t>
                      </a:r>
                    </a:p>
                    <a:p>
                      <a:pPr algn="ctr" fontAlgn="ctr"/>
                      <a:r>
                        <a:rPr lang="en-US" sz="1200" b="0" i="0" u="none" strike="noStrike" dirty="0">
                          <a:solidFill>
                            <a:srgbClr val="000000"/>
                          </a:solidFill>
                          <a:effectLst/>
                          <a:latin typeface="Aptos Narrow" panose="020B0004020202020204" pitchFamily="34" charset="0"/>
                        </a:rPr>
                        <a:t>(SPV of M/s Inox)</a:t>
                      </a:r>
                    </a:p>
                  </a:txBody>
                  <a:tcPr marL="2290" marR="2290" marT="2290" marB="0" anchor="ctr"/>
                </a:tc>
                <a:tc>
                  <a:txBody>
                    <a:bodyPr/>
                    <a:lstStyle/>
                    <a:p>
                      <a:pPr algn="ctr" fontAlgn="ctr"/>
                      <a:r>
                        <a:rPr lang="en-IN" sz="1200" u="none" strike="noStrike">
                          <a:effectLst/>
                        </a:rPr>
                        <a:t>Gujarat</a:t>
                      </a:r>
                      <a:endParaRPr lang="en-IN" sz="1200" b="0" i="0" u="none" strike="noStrike">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a:effectLst/>
                        </a:rPr>
                        <a:t>50</a:t>
                      </a:r>
                      <a:endParaRPr lang="en-IN" sz="1200" b="0" i="0" u="none" strike="noStrike">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a:effectLst/>
                        </a:rPr>
                        <a:t>0</a:t>
                      </a:r>
                      <a:endParaRPr lang="en-IN" sz="1200" b="0" i="0" u="none" strike="noStrike">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dirty="0">
                          <a:effectLst/>
                        </a:rPr>
                        <a:t>50</a:t>
                      </a:r>
                      <a:endParaRPr lang="en-IN" sz="1200" b="0" i="0" u="none" strike="noStrike" dirty="0">
                        <a:solidFill>
                          <a:srgbClr val="000000"/>
                        </a:solidFill>
                        <a:effectLst/>
                        <a:latin typeface="Aptos Narrow" panose="020B0004020202020204" pitchFamily="34" charset="0"/>
                      </a:endParaRPr>
                    </a:p>
                  </a:txBody>
                  <a:tcPr marL="2290" marR="2290" marT="2290" marB="0" anchor="ctr"/>
                </a:tc>
                <a:extLst>
                  <a:ext uri="{0D108BD9-81ED-4DB2-BD59-A6C34878D82A}">
                    <a16:rowId xmlns:a16="http://schemas.microsoft.com/office/drawing/2014/main" xmlns="" val="3251793755"/>
                  </a:ext>
                </a:extLst>
              </a:tr>
              <a:tr h="126939">
                <a:tc rowSpan="8">
                  <a:txBody>
                    <a:bodyPr/>
                    <a:lstStyle/>
                    <a:p>
                      <a:pPr algn="ctr" fontAlgn="ctr"/>
                      <a:r>
                        <a:rPr lang="en-US" sz="1200" u="none" strike="noStrike" dirty="0">
                          <a:effectLst/>
                        </a:rPr>
                        <a:t>CAPACITY NOT INSTALLED BY WPD</a:t>
                      </a:r>
                    </a:p>
                  </a:txBody>
                  <a:tcPr marL="2290" marR="2290" marT="2290" marB="0" anchor="ctr"/>
                </a:tc>
                <a:tc>
                  <a:txBody>
                    <a:bodyPr/>
                    <a:lstStyle/>
                    <a:p>
                      <a:pPr algn="ctr" fontAlgn="ctr"/>
                      <a:r>
                        <a:rPr lang="en-IN" sz="1200" u="none" strike="noStrike">
                          <a:effectLst/>
                        </a:rPr>
                        <a:t>IV</a:t>
                      </a:r>
                      <a:endParaRPr lang="en-IN" sz="1200" b="0" i="0" u="none" strike="noStrike">
                        <a:solidFill>
                          <a:srgbClr val="000000"/>
                        </a:solidFill>
                        <a:effectLst/>
                        <a:latin typeface="Aptos Narrow" panose="020B0004020202020204" pitchFamily="34" charset="0"/>
                      </a:endParaRPr>
                    </a:p>
                  </a:txBody>
                  <a:tcPr marL="2290" marR="2290" marT="2290" marB="0" anchor="ctr"/>
                </a:tc>
                <a:tc>
                  <a:txBody>
                    <a:bodyPr/>
                    <a:lstStyle/>
                    <a:p>
                      <a:pPr algn="ctr" fontAlgn="ctr"/>
                      <a:r>
                        <a:rPr lang="en-US" sz="1200" u="none" strike="noStrike" dirty="0">
                          <a:effectLst/>
                        </a:rPr>
                        <a:t>Adani Wind Energy Kutchh Two Ltd</a:t>
                      </a:r>
                      <a:endParaRPr lang="en-US" sz="1200" b="0" i="0" u="none" strike="noStrike" dirty="0">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a:effectLst/>
                        </a:rPr>
                        <a:t>Gujarat</a:t>
                      </a:r>
                      <a:endParaRPr lang="en-IN" sz="1200" b="0" i="0" u="none" strike="noStrike">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dirty="0">
                          <a:effectLst/>
                        </a:rPr>
                        <a:t>300</a:t>
                      </a:r>
                      <a:endParaRPr lang="en-IN" sz="1200" b="0" i="0" u="none" strike="noStrike" dirty="0">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a:effectLst/>
                        </a:rPr>
                        <a:t>0</a:t>
                      </a:r>
                      <a:endParaRPr lang="en-IN" sz="1200" b="0" i="0" u="none" strike="noStrike">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a:effectLst/>
                        </a:rPr>
                        <a:t>300</a:t>
                      </a:r>
                      <a:endParaRPr lang="en-IN" sz="1200" b="0" i="0" u="none" strike="noStrike">
                        <a:solidFill>
                          <a:srgbClr val="000000"/>
                        </a:solidFill>
                        <a:effectLst/>
                        <a:latin typeface="Aptos Narrow" panose="020B0004020202020204" pitchFamily="34" charset="0"/>
                      </a:endParaRPr>
                    </a:p>
                  </a:txBody>
                  <a:tcPr marL="2290" marR="2290" marT="2290" marB="0" anchor="ctr"/>
                </a:tc>
                <a:extLst>
                  <a:ext uri="{0D108BD9-81ED-4DB2-BD59-A6C34878D82A}">
                    <a16:rowId xmlns:a16="http://schemas.microsoft.com/office/drawing/2014/main" xmlns="" val="750619798"/>
                  </a:ext>
                </a:extLst>
              </a:tr>
              <a:tr h="208263">
                <a:tc vMerge="1">
                  <a:txBody>
                    <a:bodyPr/>
                    <a:lstStyle/>
                    <a:p>
                      <a:endParaRPr/>
                    </a:p>
                  </a:txBody>
                  <a:tcPr marL="2290" marR="2290" marT="2290" marB="0" anchor="ctr"/>
                </a:tc>
                <a:tc>
                  <a:txBody>
                    <a:bodyPr/>
                    <a:lstStyle/>
                    <a:p>
                      <a:pPr algn="ctr" fontAlgn="ctr"/>
                      <a:r>
                        <a:rPr lang="en-IN" sz="1200" u="none" strike="noStrike">
                          <a:effectLst/>
                        </a:rPr>
                        <a:t>IV</a:t>
                      </a:r>
                      <a:endParaRPr lang="en-IN" sz="1200" b="0" i="0" u="none" strike="noStrike">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dirty="0" err="1">
                          <a:effectLst/>
                        </a:rPr>
                        <a:t>Avikiran</a:t>
                      </a:r>
                      <a:r>
                        <a:rPr lang="en-IN" sz="1200" u="none" strike="noStrike" dirty="0">
                          <a:effectLst/>
                        </a:rPr>
                        <a:t> Solar India Pvt Ltd</a:t>
                      </a:r>
                      <a:endParaRPr lang="en-IN" sz="1200" b="0" i="0" u="none" strike="noStrike" dirty="0">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a:effectLst/>
                        </a:rPr>
                        <a:t>Gujarat</a:t>
                      </a:r>
                      <a:endParaRPr lang="en-IN" sz="1200" b="0" i="0" u="none" strike="noStrike">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a:effectLst/>
                        </a:rPr>
                        <a:t>285</a:t>
                      </a:r>
                      <a:endParaRPr lang="en-IN" sz="1200" b="0" i="0" u="none" strike="noStrike">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a:effectLst/>
                        </a:rPr>
                        <a:t>165.9</a:t>
                      </a:r>
                      <a:endParaRPr lang="en-IN" sz="1200" b="0" i="0" u="none" strike="noStrike">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dirty="0">
                          <a:effectLst/>
                        </a:rPr>
                        <a:t>117</a:t>
                      </a:r>
                      <a:endParaRPr lang="en-IN" sz="1200" b="0" i="0" u="none" strike="noStrike" dirty="0">
                        <a:solidFill>
                          <a:srgbClr val="000000"/>
                        </a:solidFill>
                        <a:effectLst/>
                        <a:latin typeface="Aptos Narrow" panose="020B0004020202020204" pitchFamily="34" charset="0"/>
                      </a:endParaRPr>
                    </a:p>
                  </a:txBody>
                  <a:tcPr marL="2290" marR="2290" marT="2290" marB="0" anchor="ctr"/>
                </a:tc>
                <a:extLst>
                  <a:ext uri="{0D108BD9-81ED-4DB2-BD59-A6C34878D82A}">
                    <a16:rowId xmlns:a16="http://schemas.microsoft.com/office/drawing/2014/main" xmlns="" val="3554401251"/>
                  </a:ext>
                </a:extLst>
              </a:tr>
              <a:tr h="0">
                <a:tc vMerge="1">
                  <a:txBody>
                    <a:bodyPr/>
                    <a:lstStyle/>
                    <a:p>
                      <a:endParaRPr/>
                    </a:p>
                  </a:txBody>
                  <a:tcPr marL="2290" marR="2290" marT="2290" marB="0" anchor="ctr"/>
                </a:tc>
                <a:tc>
                  <a:txBody>
                    <a:bodyPr/>
                    <a:lstStyle/>
                    <a:p>
                      <a:pPr algn="ctr" fontAlgn="ctr"/>
                      <a:r>
                        <a:rPr lang="en-IN" sz="1200" u="none" strike="noStrike">
                          <a:effectLst/>
                        </a:rPr>
                        <a:t>IV</a:t>
                      </a:r>
                      <a:endParaRPr lang="en-IN" sz="1200" b="0" i="0" u="none" strike="noStrike">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dirty="0">
                          <a:effectLst/>
                        </a:rPr>
                        <a:t>Vivid Solaire Energy Pvt Ltd</a:t>
                      </a:r>
                      <a:endParaRPr lang="en-IN" sz="1200" b="0" i="0" u="none" strike="noStrike" dirty="0">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a:effectLst/>
                        </a:rPr>
                        <a:t>Tamil Nadu</a:t>
                      </a:r>
                      <a:endParaRPr lang="en-IN" sz="1200" b="0" i="0" u="none" strike="noStrike">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a:effectLst/>
                        </a:rPr>
                        <a:t>200</a:t>
                      </a:r>
                      <a:endParaRPr lang="en-IN" sz="1200" b="0" i="0" u="none" strike="noStrike">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a:effectLst/>
                        </a:rPr>
                        <a:t>168</a:t>
                      </a:r>
                      <a:endParaRPr lang="en-IN" sz="1200" b="0" i="0" u="none" strike="noStrike">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dirty="0">
                          <a:effectLst/>
                        </a:rPr>
                        <a:t>32</a:t>
                      </a:r>
                      <a:endParaRPr lang="en-IN" sz="1200" b="0" i="0" u="none" strike="noStrike" dirty="0">
                        <a:solidFill>
                          <a:srgbClr val="000000"/>
                        </a:solidFill>
                        <a:effectLst/>
                        <a:latin typeface="Aptos Narrow" panose="020B0004020202020204" pitchFamily="34" charset="0"/>
                      </a:endParaRPr>
                    </a:p>
                  </a:txBody>
                  <a:tcPr marL="2290" marR="2290" marT="2290" marB="0" anchor="ctr"/>
                </a:tc>
                <a:extLst>
                  <a:ext uri="{0D108BD9-81ED-4DB2-BD59-A6C34878D82A}">
                    <a16:rowId xmlns:a16="http://schemas.microsoft.com/office/drawing/2014/main" xmlns="" val="2327029765"/>
                  </a:ext>
                </a:extLst>
              </a:tr>
              <a:tr h="0">
                <a:tc vMerge="1">
                  <a:txBody>
                    <a:bodyPr/>
                    <a:lstStyle/>
                    <a:p>
                      <a:endParaRPr/>
                    </a:p>
                  </a:txBody>
                  <a:tcPr marL="2290" marR="2290" marT="2290" marB="0" anchor="ctr"/>
                </a:tc>
                <a:tc>
                  <a:txBody>
                    <a:bodyPr/>
                    <a:lstStyle/>
                    <a:p>
                      <a:pPr algn="ctr" fontAlgn="ctr"/>
                      <a:r>
                        <a:rPr lang="en-IN" sz="1200" u="none" strike="noStrike">
                          <a:effectLst/>
                        </a:rPr>
                        <a:t>IV</a:t>
                      </a:r>
                      <a:endParaRPr lang="en-IN" sz="1200" b="0" i="0" u="none" strike="noStrike">
                        <a:solidFill>
                          <a:srgbClr val="000000"/>
                        </a:solidFill>
                        <a:effectLst/>
                        <a:latin typeface="Aptos Narrow" panose="020B0004020202020204" pitchFamily="34" charset="0"/>
                      </a:endParaRPr>
                    </a:p>
                  </a:txBody>
                  <a:tcPr marL="2290" marR="2290" marT="2290" marB="0" anchor="ctr"/>
                </a:tc>
                <a:tc>
                  <a:txBody>
                    <a:bodyPr/>
                    <a:lstStyle/>
                    <a:p>
                      <a:pPr algn="ctr" fontAlgn="ctr"/>
                      <a:r>
                        <a:rPr lang="en-US" sz="1200" u="none" strike="noStrike" dirty="0">
                          <a:effectLst/>
                        </a:rPr>
                        <a:t>Continuum Power Trading (TN) Pvt Ltd</a:t>
                      </a:r>
                      <a:endParaRPr lang="en-US" sz="1200" b="0" i="0" u="none" strike="noStrike" dirty="0">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a:effectLst/>
                        </a:rPr>
                        <a:t>Gujarat</a:t>
                      </a:r>
                      <a:endParaRPr lang="en-IN" sz="1200" b="0" i="0" u="none" strike="noStrike">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a:effectLst/>
                        </a:rPr>
                        <a:t>250</a:t>
                      </a:r>
                      <a:endParaRPr lang="en-IN" sz="1200" b="0" i="0" u="none" strike="noStrike">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a:effectLst/>
                        </a:rPr>
                        <a:t>88</a:t>
                      </a:r>
                      <a:endParaRPr lang="en-IN" sz="1200" b="0" i="0" u="none" strike="noStrike">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a:effectLst/>
                        </a:rPr>
                        <a:t>124</a:t>
                      </a:r>
                      <a:endParaRPr lang="en-IN" sz="1200" b="0" i="0" u="none" strike="noStrike">
                        <a:solidFill>
                          <a:srgbClr val="000000"/>
                        </a:solidFill>
                        <a:effectLst/>
                        <a:latin typeface="Aptos Narrow" panose="020B0004020202020204" pitchFamily="34" charset="0"/>
                      </a:endParaRPr>
                    </a:p>
                  </a:txBody>
                  <a:tcPr marL="2290" marR="2290" marT="2290" marB="0" anchor="ctr"/>
                </a:tc>
                <a:extLst>
                  <a:ext uri="{0D108BD9-81ED-4DB2-BD59-A6C34878D82A}">
                    <a16:rowId xmlns:a16="http://schemas.microsoft.com/office/drawing/2014/main" xmlns="" val="4235177584"/>
                  </a:ext>
                </a:extLst>
              </a:tr>
              <a:tr h="96058">
                <a:tc vMerge="1">
                  <a:txBody>
                    <a:bodyPr/>
                    <a:lstStyle/>
                    <a:p>
                      <a:endParaRPr/>
                    </a:p>
                  </a:txBody>
                  <a:tcPr marL="2290" marR="2290" marT="2290" marB="0" anchor="ctr"/>
                </a:tc>
                <a:tc>
                  <a:txBody>
                    <a:bodyPr/>
                    <a:lstStyle/>
                    <a:p>
                      <a:pPr algn="ctr" fontAlgn="ctr"/>
                      <a:r>
                        <a:rPr lang="en-IN" sz="1200" u="none" strike="noStrike">
                          <a:effectLst/>
                        </a:rPr>
                        <a:t>V</a:t>
                      </a:r>
                      <a:endParaRPr lang="en-IN" sz="1200" b="0" i="0" u="none" strike="noStrike">
                        <a:solidFill>
                          <a:srgbClr val="000000"/>
                        </a:solidFill>
                        <a:effectLst/>
                        <a:latin typeface="Aptos Narrow" panose="020B0004020202020204" pitchFamily="34" charset="0"/>
                      </a:endParaRPr>
                    </a:p>
                  </a:txBody>
                  <a:tcPr marL="2290" marR="2290" marT="2290" marB="0" anchor="ctr"/>
                </a:tc>
                <a:tc>
                  <a:txBody>
                    <a:bodyPr/>
                    <a:lstStyle/>
                    <a:p>
                      <a:pPr algn="ctr" fontAlgn="ctr"/>
                      <a:r>
                        <a:rPr lang="en-US" sz="1200" u="none" strike="noStrike" dirty="0">
                          <a:effectLst/>
                        </a:rPr>
                        <a:t>Adani Wind Energy Kutchh Four Ltd</a:t>
                      </a:r>
                      <a:endParaRPr lang="en-US" sz="1200" b="0" i="0" u="none" strike="noStrike" dirty="0">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dirty="0">
                          <a:effectLst/>
                        </a:rPr>
                        <a:t>Gujarat</a:t>
                      </a:r>
                      <a:endParaRPr lang="en-IN" sz="1200" b="0" i="0" u="none" strike="noStrike" dirty="0">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a:effectLst/>
                        </a:rPr>
                        <a:t>300</a:t>
                      </a:r>
                      <a:endParaRPr lang="en-IN" sz="1200" b="0" i="0" u="none" strike="noStrike">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a:effectLst/>
                        </a:rPr>
                        <a:t>0</a:t>
                      </a:r>
                      <a:endParaRPr lang="en-IN" sz="1200" b="0" i="0" u="none" strike="noStrike">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dirty="0">
                          <a:effectLst/>
                        </a:rPr>
                        <a:t>300</a:t>
                      </a:r>
                      <a:endParaRPr lang="en-IN" sz="1200" b="0" i="0" u="none" strike="noStrike" dirty="0">
                        <a:solidFill>
                          <a:srgbClr val="000000"/>
                        </a:solidFill>
                        <a:effectLst/>
                        <a:latin typeface="Aptos Narrow" panose="020B0004020202020204" pitchFamily="34" charset="0"/>
                      </a:endParaRPr>
                    </a:p>
                  </a:txBody>
                  <a:tcPr marL="2290" marR="2290" marT="2290" marB="0" anchor="ctr"/>
                </a:tc>
                <a:extLst>
                  <a:ext uri="{0D108BD9-81ED-4DB2-BD59-A6C34878D82A}">
                    <a16:rowId xmlns:a16="http://schemas.microsoft.com/office/drawing/2014/main" xmlns="" val="3466968"/>
                  </a:ext>
                </a:extLst>
              </a:tr>
              <a:tr h="90995">
                <a:tc vMerge="1">
                  <a:txBody>
                    <a:bodyPr/>
                    <a:lstStyle/>
                    <a:p>
                      <a:endParaRPr/>
                    </a:p>
                  </a:txBody>
                  <a:tcPr marL="2290" marR="2290" marT="2290" marB="0" anchor="ctr"/>
                </a:tc>
                <a:tc>
                  <a:txBody>
                    <a:bodyPr/>
                    <a:lstStyle/>
                    <a:p>
                      <a:pPr algn="ctr" fontAlgn="ctr"/>
                      <a:r>
                        <a:rPr lang="en-IN" sz="1200" u="none" strike="noStrike">
                          <a:effectLst/>
                        </a:rPr>
                        <a:t>V</a:t>
                      </a:r>
                      <a:endParaRPr lang="en-IN" sz="1200" b="0" i="0" u="none" strike="noStrike">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dirty="0">
                          <a:effectLst/>
                        </a:rPr>
                        <a:t>Netra Wind Private Limited </a:t>
                      </a:r>
                      <a:endParaRPr lang="en-IN" sz="1200" b="0" i="0" u="none" strike="noStrike" dirty="0">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a:effectLst/>
                        </a:rPr>
                        <a:t>Gujarat</a:t>
                      </a:r>
                      <a:endParaRPr lang="en-IN" sz="1200" b="0" i="0" u="none" strike="noStrike">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a:effectLst/>
                        </a:rPr>
                        <a:t>300</a:t>
                      </a:r>
                      <a:endParaRPr lang="en-IN" sz="1200" b="0" i="0" u="none" strike="noStrike">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a:effectLst/>
                        </a:rPr>
                        <a:t>206.5</a:t>
                      </a:r>
                      <a:endParaRPr lang="en-IN" sz="1200" b="0" i="0" u="none" strike="noStrike">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a:effectLst/>
                        </a:rPr>
                        <a:t>93.5</a:t>
                      </a:r>
                      <a:endParaRPr lang="en-IN" sz="1200" b="0" i="0" u="none" strike="noStrike">
                        <a:solidFill>
                          <a:srgbClr val="000000"/>
                        </a:solidFill>
                        <a:effectLst/>
                        <a:latin typeface="Aptos Narrow" panose="020B0004020202020204" pitchFamily="34" charset="0"/>
                      </a:endParaRPr>
                    </a:p>
                  </a:txBody>
                  <a:tcPr marL="2290" marR="2290" marT="2290" marB="0" anchor="ctr"/>
                </a:tc>
                <a:extLst>
                  <a:ext uri="{0D108BD9-81ED-4DB2-BD59-A6C34878D82A}">
                    <a16:rowId xmlns:a16="http://schemas.microsoft.com/office/drawing/2014/main" xmlns="" val="1867053962"/>
                  </a:ext>
                </a:extLst>
              </a:tr>
              <a:tr h="218793">
                <a:tc vMerge="1">
                  <a:txBody>
                    <a:bodyPr/>
                    <a:lstStyle/>
                    <a:p>
                      <a:endParaRPr/>
                    </a:p>
                  </a:txBody>
                  <a:tcPr marL="2290" marR="2290" marT="2290" marB="0" anchor="ctr"/>
                </a:tc>
                <a:tc>
                  <a:txBody>
                    <a:bodyPr/>
                    <a:lstStyle/>
                    <a:p>
                      <a:pPr algn="ctr" fontAlgn="ctr"/>
                      <a:r>
                        <a:rPr lang="en-IN" sz="1200" u="none" strike="noStrike">
                          <a:effectLst/>
                        </a:rPr>
                        <a:t>VI</a:t>
                      </a:r>
                      <a:endParaRPr lang="en-IN" sz="1200" b="0" i="0" u="none" strike="noStrike">
                        <a:solidFill>
                          <a:srgbClr val="000000"/>
                        </a:solidFill>
                        <a:effectLst/>
                        <a:latin typeface="Aptos Narrow" panose="020B0004020202020204" pitchFamily="34" charset="0"/>
                      </a:endParaRPr>
                    </a:p>
                  </a:txBody>
                  <a:tcPr marL="2290" marR="2290" marT="2290" marB="0" anchor="ctr"/>
                </a:tc>
                <a:tc>
                  <a:txBody>
                    <a:bodyPr/>
                    <a:lstStyle/>
                    <a:p>
                      <a:pPr algn="ctr" fontAlgn="ctr"/>
                      <a:r>
                        <a:rPr lang="en-US" sz="1200" u="none" strike="noStrike" dirty="0">
                          <a:effectLst/>
                        </a:rPr>
                        <a:t>Morjar Windfarm Development Pvt Ltd</a:t>
                      </a:r>
                      <a:endParaRPr lang="en-US" sz="1200" b="0" i="0" u="none" strike="noStrike" dirty="0">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a:effectLst/>
                        </a:rPr>
                        <a:t>Gujarat</a:t>
                      </a:r>
                      <a:endParaRPr lang="en-IN" sz="1200" b="0" i="0" u="none" strike="noStrike">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a:effectLst/>
                        </a:rPr>
                        <a:t>150</a:t>
                      </a:r>
                      <a:endParaRPr lang="en-IN" sz="1200" b="0" i="0" u="none" strike="noStrike">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a:effectLst/>
                        </a:rPr>
                        <a:t>148.5</a:t>
                      </a:r>
                      <a:endParaRPr lang="en-IN" sz="1200" b="0" i="0" u="none" strike="noStrike">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dirty="0">
                          <a:effectLst/>
                        </a:rPr>
                        <a:t>1.5</a:t>
                      </a:r>
                      <a:endParaRPr lang="en-IN" sz="1200" b="0" i="0" u="none" strike="noStrike" dirty="0">
                        <a:solidFill>
                          <a:srgbClr val="000000"/>
                        </a:solidFill>
                        <a:effectLst/>
                        <a:latin typeface="Aptos Narrow" panose="020B0004020202020204" pitchFamily="34" charset="0"/>
                      </a:endParaRPr>
                    </a:p>
                  </a:txBody>
                  <a:tcPr marL="2290" marR="2290" marT="2290" marB="0" anchor="ctr"/>
                </a:tc>
                <a:extLst>
                  <a:ext uri="{0D108BD9-81ED-4DB2-BD59-A6C34878D82A}">
                    <a16:rowId xmlns:a16="http://schemas.microsoft.com/office/drawing/2014/main" xmlns="" val="1951832725"/>
                  </a:ext>
                </a:extLst>
              </a:tr>
              <a:tr h="0">
                <a:tc vMerge="1">
                  <a:txBody>
                    <a:bodyPr/>
                    <a:lstStyle/>
                    <a:p>
                      <a:endParaRPr dirty="0"/>
                    </a:p>
                  </a:txBody>
                  <a:tcPr marL="2290" marR="2290" marT="2290" marB="0" anchor="ctr"/>
                </a:tc>
                <a:tc>
                  <a:txBody>
                    <a:bodyPr/>
                    <a:lstStyle/>
                    <a:p>
                      <a:pPr algn="ctr" fontAlgn="ctr"/>
                      <a:r>
                        <a:rPr lang="en-IN" sz="1200" u="none" strike="noStrike">
                          <a:effectLst/>
                        </a:rPr>
                        <a:t>VI</a:t>
                      </a:r>
                      <a:endParaRPr lang="en-IN" sz="1200" b="0" i="0" u="none" strike="noStrike">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dirty="0">
                          <a:effectLst/>
                        </a:rPr>
                        <a:t>Ostro Kannada Power Pvt Ltd</a:t>
                      </a:r>
                      <a:endParaRPr lang="en-IN" sz="1200" b="0" i="0" u="none" strike="noStrike" dirty="0">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a:effectLst/>
                        </a:rPr>
                        <a:t>Karnataka</a:t>
                      </a:r>
                      <a:endParaRPr lang="en-IN" sz="1200" b="0" i="0" u="none" strike="noStrike">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a:effectLst/>
                        </a:rPr>
                        <a:t>300</a:t>
                      </a:r>
                      <a:endParaRPr lang="en-IN" sz="1200" b="0" i="0" u="none" strike="noStrike">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a:effectLst/>
                        </a:rPr>
                        <a:t>199.5</a:t>
                      </a:r>
                      <a:endParaRPr lang="en-IN" sz="1200" b="0" i="0" u="none" strike="noStrike">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dirty="0">
                          <a:effectLst/>
                        </a:rPr>
                        <a:t>100.5</a:t>
                      </a:r>
                      <a:endParaRPr lang="en-IN" sz="1200" b="0" i="0" u="none" strike="noStrike" dirty="0">
                        <a:solidFill>
                          <a:srgbClr val="000000"/>
                        </a:solidFill>
                        <a:effectLst/>
                        <a:latin typeface="Aptos Narrow" panose="020B0004020202020204" pitchFamily="34" charset="0"/>
                      </a:endParaRPr>
                    </a:p>
                  </a:txBody>
                  <a:tcPr marL="2290" marR="2290" marT="2290" marB="0" anchor="ctr"/>
                </a:tc>
                <a:extLst>
                  <a:ext uri="{0D108BD9-81ED-4DB2-BD59-A6C34878D82A}">
                    <a16:rowId xmlns:a16="http://schemas.microsoft.com/office/drawing/2014/main" xmlns="" val="3917340268"/>
                  </a:ext>
                </a:extLst>
              </a:tr>
              <a:tr h="0">
                <a:tc>
                  <a:txBody>
                    <a:bodyPr/>
                    <a:lstStyle/>
                    <a:p>
                      <a:pPr algn="ctr" fontAlgn="ctr"/>
                      <a:r>
                        <a:rPr lang="en-IN" sz="1200" u="none" strike="noStrike" dirty="0">
                          <a:effectLst/>
                        </a:rPr>
                        <a:t>UNILATERALLY TERMINATED</a:t>
                      </a:r>
                      <a:endParaRPr lang="en-IN" sz="1200" b="0" i="0" u="none" strike="noStrike" dirty="0">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a:effectLst/>
                        </a:rPr>
                        <a:t>VII</a:t>
                      </a:r>
                      <a:endParaRPr lang="en-IN" sz="1200" b="0" i="0" u="none" strike="noStrike">
                        <a:solidFill>
                          <a:srgbClr val="000000"/>
                        </a:solidFill>
                        <a:effectLst/>
                        <a:latin typeface="Aptos Narrow" panose="020B0004020202020204" pitchFamily="34" charset="0"/>
                      </a:endParaRPr>
                    </a:p>
                  </a:txBody>
                  <a:tcPr marL="2290" marR="2290" marT="2290" marB="0" anchor="ctr"/>
                </a:tc>
                <a:tc>
                  <a:txBody>
                    <a:bodyPr/>
                    <a:lstStyle/>
                    <a:p>
                      <a:pPr algn="ctr" fontAlgn="ctr"/>
                      <a:r>
                        <a:rPr lang="de-DE" sz="1200" u="none" strike="noStrike" dirty="0">
                          <a:effectLst/>
                        </a:rPr>
                        <a:t>Sprng Wind Energy Pvt Ltd</a:t>
                      </a:r>
                      <a:endParaRPr lang="de-DE" sz="1200" b="0" i="0" u="none" strike="noStrike" dirty="0">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a:effectLst/>
                        </a:rPr>
                        <a:t>Madhya Pradesh</a:t>
                      </a:r>
                      <a:endParaRPr lang="en-IN" sz="1200" b="0" i="0" u="none" strike="noStrike">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a:effectLst/>
                        </a:rPr>
                        <a:t>100</a:t>
                      </a:r>
                      <a:endParaRPr lang="en-IN" sz="1200" b="0" i="0" u="none" strike="noStrike">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a:effectLst/>
                        </a:rPr>
                        <a:t>0</a:t>
                      </a:r>
                      <a:endParaRPr lang="en-IN" sz="1200" b="0" i="0" u="none" strike="noStrike">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u="none" strike="noStrike" dirty="0">
                          <a:effectLst/>
                        </a:rPr>
                        <a:t>100</a:t>
                      </a:r>
                      <a:endParaRPr lang="en-IN" sz="1200" b="0" i="0" u="none" strike="noStrike" dirty="0">
                        <a:solidFill>
                          <a:srgbClr val="000000"/>
                        </a:solidFill>
                        <a:effectLst/>
                        <a:latin typeface="Aptos Narrow" panose="020B0004020202020204" pitchFamily="34" charset="0"/>
                      </a:endParaRPr>
                    </a:p>
                  </a:txBody>
                  <a:tcPr marL="2290" marR="2290" marT="2290" marB="0" anchor="ctr"/>
                </a:tc>
                <a:extLst>
                  <a:ext uri="{0D108BD9-81ED-4DB2-BD59-A6C34878D82A}">
                    <a16:rowId xmlns:a16="http://schemas.microsoft.com/office/drawing/2014/main" xmlns="" val="327394449"/>
                  </a:ext>
                </a:extLst>
              </a:tr>
              <a:tr h="0">
                <a:tc>
                  <a:txBody>
                    <a:bodyPr/>
                    <a:lstStyle/>
                    <a:p>
                      <a:pPr algn="ctr" fontAlgn="ctr"/>
                      <a:r>
                        <a:rPr lang="en-IN" sz="1200" b="1" u="none" strike="noStrike" kern="1200" dirty="0">
                          <a:solidFill>
                            <a:schemeClr val="lt1"/>
                          </a:solidFill>
                          <a:effectLst/>
                          <a:latin typeface="+mn-lt"/>
                          <a:ea typeface="+mn-ea"/>
                          <a:cs typeface="+mn-cs"/>
                        </a:rPr>
                        <a:t>TARIFF NOT ADOPTED BY CERC</a:t>
                      </a:r>
                    </a:p>
                  </a:txBody>
                  <a:tcPr marL="2290" marR="2290" marT="2290" marB="0" anchor="ctr"/>
                </a:tc>
                <a:tc>
                  <a:txBody>
                    <a:bodyPr/>
                    <a:lstStyle/>
                    <a:p>
                      <a:pPr algn="ctr" fontAlgn="ctr"/>
                      <a:r>
                        <a:rPr lang="en-IN" sz="1200" b="0" i="0" u="none" strike="noStrike" dirty="0">
                          <a:solidFill>
                            <a:srgbClr val="000000"/>
                          </a:solidFill>
                          <a:effectLst/>
                          <a:latin typeface="Aptos Narrow" panose="020B0004020202020204" pitchFamily="34" charset="0"/>
                        </a:rPr>
                        <a:t>XVII</a:t>
                      </a:r>
                    </a:p>
                  </a:txBody>
                  <a:tcPr marL="2290" marR="2290" marT="2290" marB="0" anchor="ctr"/>
                </a:tc>
                <a:tc>
                  <a:txBody>
                    <a:bodyPr/>
                    <a:lstStyle/>
                    <a:p>
                      <a:pPr algn="ctr" fontAlgn="ctr"/>
                      <a:r>
                        <a:rPr lang="de-DE" sz="1200" b="0" i="0" u="none" strike="noStrike" dirty="0">
                          <a:solidFill>
                            <a:srgbClr val="000000"/>
                          </a:solidFill>
                          <a:effectLst/>
                          <a:latin typeface="Aptos Narrow" panose="020B0004020202020204" pitchFamily="34" charset="0"/>
                        </a:rPr>
                        <a:t>Adytant Renewables Pvt Ltd</a:t>
                      </a:r>
                    </a:p>
                  </a:txBody>
                  <a:tcPr marL="2290" marR="2290" marT="2290" marB="0" anchor="ctr"/>
                </a:tc>
                <a:tc>
                  <a:txBody>
                    <a:bodyPr/>
                    <a:lstStyle/>
                    <a:p>
                      <a:pPr algn="ctr" fontAlgn="ctr"/>
                      <a:r>
                        <a:rPr lang="en-IN" sz="1200" b="0" i="0" u="none" strike="noStrike" dirty="0">
                          <a:solidFill>
                            <a:srgbClr val="000000"/>
                          </a:solidFill>
                          <a:effectLst/>
                          <a:latin typeface="Aptos Narrow" panose="020B0004020202020204" pitchFamily="34" charset="0"/>
                        </a:rPr>
                        <a:t>Maharashtra</a:t>
                      </a:r>
                    </a:p>
                  </a:txBody>
                  <a:tcPr marL="2290" marR="2290" marT="2290" marB="0" anchor="ctr"/>
                </a:tc>
                <a:tc>
                  <a:txBody>
                    <a:bodyPr/>
                    <a:lstStyle/>
                    <a:p>
                      <a:pPr algn="ctr" fontAlgn="ctr"/>
                      <a:r>
                        <a:rPr lang="en-IN" sz="1200" b="0" i="0" u="none" strike="noStrike" dirty="0">
                          <a:solidFill>
                            <a:srgbClr val="000000"/>
                          </a:solidFill>
                          <a:effectLst/>
                          <a:latin typeface="Aptos Narrow" panose="020B0004020202020204" pitchFamily="34" charset="0"/>
                        </a:rPr>
                        <a:t>50</a:t>
                      </a:r>
                    </a:p>
                  </a:txBody>
                  <a:tcPr marL="2290" marR="2290" marT="2290" marB="0" anchor="ctr"/>
                </a:tc>
                <a:tc>
                  <a:txBody>
                    <a:bodyPr/>
                    <a:lstStyle/>
                    <a:p>
                      <a:pPr algn="ctr" fontAlgn="ctr"/>
                      <a:r>
                        <a:rPr lang="en-IN" sz="1200" b="0" i="0" u="none" strike="noStrike" dirty="0">
                          <a:solidFill>
                            <a:srgbClr val="000000"/>
                          </a:solidFill>
                          <a:effectLst/>
                          <a:latin typeface="Aptos Narrow" panose="020B0004020202020204" pitchFamily="34" charset="0"/>
                        </a:rPr>
                        <a:t>0</a:t>
                      </a:r>
                    </a:p>
                  </a:txBody>
                  <a:tcPr marL="2290" marR="2290" marT="2290" marB="0" anchor="ctr"/>
                </a:tc>
                <a:tc>
                  <a:txBody>
                    <a:bodyPr/>
                    <a:lstStyle/>
                    <a:p>
                      <a:pPr algn="ctr" fontAlgn="ctr"/>
                      <a:r>
                        <a:rPr lang="en-IN" sz="1200" b="0" i="0" u="none" strike="noStrike" dirty="0">
                          <a:solidFill>
                            <a:srgbClr val="000000"/>
                          </a:solidFill>
                          <a:effectLst/>
                          <a:latin typeface="Aptos Narrow" panose="020B0004020202020204" pitchFamily="34" charset="0"/>
                        </a:rPr>
                        <a:t>50</a:t>
                      </a:r>
                    </a:p>
                  </a:txBody>
                  <a:tcPr marL="2290" marR="2290" marT="2290" marB="0" anchor="ctr"/>
                </a:tc>
                <a:extLst>
                  <a:ext uri="{0D108BD9-81ED-4DB2-BD59-A6C34878D82A}">
                    <a16:rowId xmlns:a16="http://schemas.microsoft.com/office/drawing/2014/main" xmlns="" val="1819136560"/>
                  </a:ext>
                </a:extLst>
              </a:tr>
              <a:tr h="211392">
                <a:tc gridSpan="4">
                  <a:txBody>
                    <a:bodyPr/>
                    <a:lstStyle/>
                    <a:p>
                      <a:pPr algn="ctr" fontAlgn="ctr"/>
                      <a:r>
                        <a:rPr lang="en-IN" sz="1200" u="none" strike="noStrike" dirty="0">
                          <a:effectLst/>
                        </a:rPr>
                        <a:t>TOTAL</a:t>
                      </a:r>
                      <a:endParaRPr lang="en-IN" sz="1200" b="1" i="0" u="none" strike="noStrike" dirty="0">
                        <a:solidFill>
                          <a:srgbClr val="000000"/>
                        </a:solidFill>
                        <a:effectLst/>
                        <a:latin typeface="Aptos Narrow" panose="020B0004020202020204" pitchFamily="34" charset="0"/>
                      </a:endParaRPr>
                    </a:p>
                  </a:txBody>
                  <a:tcPr marL="2290" marR="2290" marT="2290" marB="0" anchor="ct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ctr" fontAlgn="ctr"/>
                      <a:r>
                        <a:rPr lang="en-IN" sz="1200" b="1" u="none" strike="noStrike" dirty="0">
                          <a:effectLst/>
                        </a:rPr>
                        <a:t>2785</a:t>
                      </a:r>
                      <a:endParaRPr lang="en-IN" sz="1200" b="1" i="0" u="none" strike="noStrike" dirty="0">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b="1" u="none" strike="noStrike" dirty="0">
                          <a:effectLst/>
                        </a:rPr>
                        <a:t>1236.5</a:t>
                      </a:r>
                      <a:endParaRPr lang="en-IN" sz="1200" b="1" i="0" u="none" strike="noStrike" dirty="0">
                        <a:solidFill>
                          <a:srgbClr val="000000"/>
                        </a:solidFill>
                        <a:effectLst/>
                        <a:latin typeface="Aptos Narrow" panose="020B0004020202020204" pitchFamily="34" charset="0"/>
                      </a:endParaRPr>
                    </a:p>
                  </a:txBody>
                  <a:tcPr marL="2290" marR="2290" marT="2290" marB="0" anchor="ctr"/>
                </a:tc>
                <a:tc>
                  <a:txBody>
                    <a:bodyPr/>
                    <a:lstStyle/>
                    <a:p>
                      <a:pPr algn="ctr" fontAlgn="ctr"/>
                      <a:r>
                        <a:rPr lang="en-IN" sz="1200" b="1" u="none" strike="noStrike" dirty="0">
                          <a:effectLst/>
                        </a:rPr>
                        <a:t>1508.4</a:t>
                      </a:r>
                      <a:endParaRPr lang="en-IN" sz="1200" b="1" i="0" u="none" strike="noStrike" dirty="0">
                        <a:solidFill>
                          <a:srgbClr val="000000"/>
                        </a:solidFill>
                        <a:effectLst/>
                        <a:latin typeface="Aptos Narrow" panose="020B0004020202020204" pitchFamily="34" charset="0"/>
                      </a:endParaRPr>
                    </a:p>
                  </a:txBody>
                  <a:tcPr marL="2290" marR="2290" marT="2290" marB="0" anchor="ctr"/>
                </a:tc>
                <a:extLst>
                  <a:ext uri="{0D108BD9-81ED-4DB2-BD59-A6C34878D82A}">
                    <a16:rowId xmlns:a16="http://schemas.microsoft.com/office/drawing/2014/main" xmlns="" val="1322518358"/>
                  </a:ext>
                </a:extLst>
              </a:tr>
            </a:tbl>
          </a:graphicData>
        </a:graphic>
      </p:graphicFrame>
      <p:sp>
        <p:nvSpPr>
          <p:cNvPr id="2" name="TextBox 1">
            <a:extLst>
              <a:ext uri="{FF2B5EF4-FFF2-40B4-BE49-F238E27FC236}">
                <a16:creationId xmlns:a16="http://schemas.microsoft.com/office/drawing/2014/main" xmlns="" id="{A2185FDC-E6C3-3130-78C8-2D3749B1312F}"/>
              </a:ext>
            </a:extLst>
          </p:cNvPr>
          <p:cNvSpPr txBox="1"/>
          <p:nvPr/>
        </p:nvSpPr>
        <p:spPr>
          <a:xfrm>
            <a:off x="8790392" y="6453160"/>
            <a:ext cx="1261534" cy="369332"/>
          </a:xfrm>
          <a:prstGeom prst="rect">
            <a:avLst/>
          </a:prstGeom>
          <a:noFill/>
        </p:spPr>
        <p:txBody>
          <a:bodyPr wrap="square" rtlCol="0">
            <a:spAutoFit/>
          </a:bodyPr>
          <a:lstStyle/>
          <a:p>
            <a:r>
              <a:rPr lang="en-US" dirty="0">
                <a:hlinkClick r:id="rId2" action="ppaction://hlinksldjump"/>
              </a:rPr>
              <a:t>Back</a:t>
            </a:r>
            <a:endParaRPr lang="en-IN" dirty="0"/>
          </a:p>
        </p:txBody>
      </p:sp>
    </p:spTree>
    <p:extLst>
      <p:ext uri="{BB962C8B-B14F-4D97-AF65-F5344CB8AC3E}">
        <p14:creationId xmlns:p14="http://schemas.microsoft.com/office/powerpoint/2010/main" val="5798877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F1242A87-D22F-80A3-6D35-422DB40BAFF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7C56189A-319A-9EB9-898B-F04AA8A2E4DA}"/>
              </a:ext>
            </a:extLst>
          </p:cNvPr>
          <p:cNvSpPr>
            <a:spLocks noGrp="1"/>
          </p:cNvSpPr>
          <p:nvPr>
            <p:ph idx="1"/>
          </p:nvPr>
        </p:nvSpPr>
        <p:spPr>
          <a:xfrm>
            <a:off x="159434" y="877987"/>
            <a:ext cx="11873132" cy="5853399"/>
          </a:xfrm>
        </p:spPr>
        <p:txBody>
          <a:bodyPr>
            <a:normAutofit/>
          </a:bodyPr>
          <a:lstStyle/>
          <a:p>
            <a:pPr marL="0" indent="0">
              <a:buNone/>
            </a:pPr>
            <a:endParaRPr lang="en-US" sz="2400" i="1" u="sng" dirty="0">
              <a:solidFill>
                <a:schemeClr val="accent1">
                  <a:lumMod val="75000"/>
                </a:schemeClr>
              </a:solidFill>
              <a:latin typeface="Arial" panose="020B0604020202020204" pitchFamily="34" charset="0"/>
            </a:endParaRPr>
          </a:p>
          <a:p>
            <a:pPr marL="0" indent="0" algn="just">
              <a:lnSpc>
                <a:spcPct val="150000"/>
              </a:lnSpc>
              <a:spcBef>
                <a:spcPts val="600"/>
              </a:spcBef>
              <a:spcAft>
                <a:spcPts val="600"/>
              </a:spcAft>
              <a:buNone/>
            </a:pPr>
            <a:endParaRPr lang="en-US" sz="2000" dirty="0">
              <a:solidFill>
                <a:srgbClr val="000000"/>
              </a:solidFill>
              <a:latin typeface="Arial" panose="020B0604020202020204" pitchFamily="34" charset="0"/>
            </a:endParaRPr>
          </a:p>
          <a:p>
            <a:pPr marL="0" indent="0" algn="just">
              <a:lnSpc>
                <a:spcPct val="150000"/>
              </a:lnSpc>
              <a:spcBef>
                <a:spcPts val="600"/>
              </a:spcBef>
              <a:spcAft>
                <a:spcPts val="600"/>
              </a:spcAft>
              <a:buNone/>
            </a:pPr>
            <a:endParaRPr lang="en-US" sz="2000" dirty="0">
              <a:solidFill>
                <a:srgbClr val="000000"/>
              </a:solidFill>
              <a:latin typeface="Arial" panose="020B0604020202020204" pitchFamily="34" charset="0"/>
            </a:endParaRPr>
          </a:p>
          <a:p>
            <a:pPr marL="0" indent="0" algn="just">
              <a:lnSpc>
                <a:spcPct val="150000"/>
              </a:lnSpc>
              <a:spcBef>
                <a:spcPts val="600"/>
              </a:spcBef>
              <a:spcAft>
                <a:spcPts val="600"/>
              </a:spcAft>
              <a:buNone/>
            </a:pPr>
            <a:endParaRPr lang="en-US" sz="2000" dirty="0">
              <a:solidFill>
                <a:srgbClr val="000000"/>
              </a:solidFill>
              <a:latin typeface="Arial" panose="020B0604020202020204" pitchFamily="34" charset="0"/>
            </a:endParaRPr>
          </a:p>
          <a:p>
            <a:pPr marL="0" indent="0" algn="just">
              <a:lnSpc>
                <a:spcPct val="150000"/>
              </a:lnSpc>
              <a:spcBef>
                <a:spcPts val="600"/>
              </a:spcBef>
              <a:spcAft>
                <a:spcPts val="600"/>
              </a:spcAft>
              <a:buNone/>
            </a:pPr>
            <a:endParaRPr lang="en-US" sz="2000" dirty="0">
              <a:solidFill>
                <a:srgbClr val="000000"/>
              </a:solidFill>
              <a:latin typeface="Arial" panose="020B0604020202020204" pitchFamily="34" charset="0"/>
            </a:endParaRPr>
          </a:p>
          <a:p>
            <a:pPr marL="0" indent="0" algn="just">
              <a:lnSpc>
                <a:spcPct val="150000"/>
              </a:lnSpc>
              <a:spcBef>
                <a:spcPts val="600"/>
              </a:spcBef>
              <a:spcAft>
                <a:spcPts val="600"/>
              </a:spcAft>
              <a:buNone/>
            </a:pPr>
            <a:endParaRPr lang="en-US" sz="2400" i="1" u="sng" dirty="0">
              <a:solidFill>
                <a:schemeClr val="accent1">
                  <a:lumMod val="75000"/>
                </a:schemeClr>
              </a:solidFill>
              <a:latin typeface="Arial" panose="020B0604020202020204" pitchFamily="34" charset="0"/>
            </a:endParaRPr>
          </a:p>
          <a:p>
            <a:pPr marL="0" indent="0" algn="just">
              <a:lnSpc>
                <a:spcPct val="150000"/>
              </a:lnSpc>
              <a:spcBef>
                <a:spcPts val="600"/>
              </a:spcBef>
              <a:spcAft>
                <a:spcPts val="600"/>
              </a:spcAft>
              <a:buNone/>
            </a:pPr>
            <a:endParaRPr lang="en-US" sz="2000" dirty="0">
              <a:solidFill>
                <a:srgbClr val="000000"/>
              </a:solidFill>
              <a:latin typeface="Arial" panose="020B0604020202020204" pitchFamily="34" charset="0"/>
            </a:endParaRPr>
          </a:p>
          <a:p>
            <a:pPr marL="0" indent="0" algn="just">
              <a:lnSpc>
                <a:spcPct val="150000"/>
              </a:lnSpc>
              <a:spcBef>
                <a:spcPts val="600"/>
              </a:spcBef>
              <a:spcAft>
                <a:spcPts val="600"/>
              </a:spcAft>
              <a:buNone/>
            </a:pPr>
            <a:endParaRPr lang="en-US" sz="2000" dirty="0">
              <a:solidFill>
                <a:srgbClr val="000000"/>
              </a:solidFill>
              <a:latin typeface="Arial" panose="020B0604020202020204" pitchFamily="34" charset="0"/>
            </a:endParaRPr>
          </a:p>
          <a:p>
            <a:pPr marL="0" indent="0" algn="just">
              <a:buNone/>
            </a:pPr>
            <a:endParaRPr lang="en-US" dirty="0">
              <a:solidFill>
                <a:srgbClr val="000000"/>
              </a:solidFill>
              <a:latin typeface="Arial" panose="020B0604020202020204" pitchFamily="34" charset="0"/>
            </a:endParaRPr>
          </a:p>
        </p:txBody>
      </p:sp>
      <p:sp>
        <p:nvSpPr>
          <p:cNvPr id="4" name="TextBox 3">
            <a:extLst>
              <a:ext uri="{FF2B5EF4-FFF2-40B4-BE49-F238E27FC236}">
                <a16:creationId xmlns:a16="http://schemas.microsoft.com/office/drawing/2014/main" xmlns="" id="{8500962E-7763-5344-D39B-5F14791EABC6}"/>
              </a:ext>
            </a:extLst>
          </p:cNvPr>
          <p:cNvSpPr txBox="1"/>
          <p:nvPr/>
        </p:nvSpPr>
        <p:spPr>
          <a:xfrm>
            <a:off x="159434" y="262155"/>
            <a:ext cx="12192000" cy="523220"/>
          </a:xfrm>
          <a:prstGeom prst="rect">
            <a:avLst/>
          </a:prstGeom>
          <a:noFill/>
        </p:spPr>
        <p:txBody>
          <a:bodyPr wrap="square" rtlCol="0">
            <a:spAutoFit/>
          </a:bodyPr>
          <a:lstStyle/>
          <a:p>
            <a:r>
              <a:rPr lang="en-US" sz="2800" dirty="0">
                <a:ln w="0"/>
                <a:solidFill>
                  <a:schemeClr val="accent1"/>
                </a:solidFill>
                <a:effectLst>
                  <a:outerShdw blurRad="38100" dist="25400" dir="5400000" algn="ctr" rotWithShape="0">
                    <a:srgbClr val="6E747A">
                      <a:alpha val="43000"/>
                    </a:srgbClr>
                  </a:outerShdw>
                </a:effectLst>
              </a:rPr>
              <a:t>I</a:t>
            </a:r>
            <a:r>
              <a:rPr lang="en-IN" sz="2800" dirty="0">
                <a:ln w="0"/>
                <a:solidFill>
                  <a:schemeClr val="accent1"/>
                </a:solidFill>
                <a:effectLst>
                  <a:outerShdw blurRad="38100" dist="25400" dir="5400000" algn="ctr" rotWithShape="0">
                    <a:srgbClr val="6E747A">
                      <a:alpha val="43000"/>
                    </a:srgbClr>
                  </a:outerShdw>
                </a:effectLst>
              </a:rPr>
              <a:t>STS WIND POWER PROJECTS – </a:t>
            </a:r>
            <a:r>
              <a:rPr lang="en-US" sz="2800" dirty="0">
                <a:ln w="0"/>
                <a:solidFill>
                  <a:schemeClr val="accent1"/>
                </a:solidFill>
                <a:effectLst>
                  <a:outerShdw blurRad="38100" dist="25400" dir="5400000" algn="ctr" rotWithShape="0">
                    <a:srgbClr val="6E747A">
                      <a:alpha val="43000"/>
                    </a:srgbClr>
                  </a:outerShdw>
                </a:effectLst>
              </a:rPr>
              <a:t>Disputed Capacity – Part 1 of 2</a:t>
            </a:r>
            <a:endParaRPr lang="en-GB" sz="2800" dirty="0">
              <a:ln w="0"/>
              <a:solidFill>
                <a:schemeClr val="accent1"/>
              </a:solidFill>
              <a:effectLst>
                <a:outerShdw blurRad="38100" dist="25400" dir="5400000" algn="ctr" rotWithShape="0">
                  <a:srgbClr val="6E747A">
                    <a:alpha val="43000"/>
                  </a:srgbClr>
                </a:outerShdw>
              </a:effectLst>
            </a:endParaRPr>
          </a:p>
        </p:txBody>
      </p:sp>
      <p:cxnSp>
        <p:nvCxnSpPr>
          <p:cNvPr id="6" name="Straight Connector 5">
            <a:extLst>
              <a:ext uri="{FF2B5EF4-FFF2-40B4-BE49-F238E27FC236}">
                <a16:creationId xmlns:a16="http://schemas.microsoft.com/office/drawing/2014/main" xmlns="" id="{30938BF2-D3F5-509B-FEB3-BF5AB30D19C6}"/>
              </a:ext>
            </a:extLst>
          </p:cNvPr>
          <p:cNvCxnSpPr/>
          <p:nvPr/>
        </p:nvCxnSpPr>
        <p:spPr>
          <a:xfrm>
            <a:off x="0" y="844062"/>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2" name="Table 1">
            <a:extLst>
              <a:ext uri="{FF2B5EF4-FFF2-40B4-BE49-F238E27FC236}">
                <a16:creationId xmlns:a16="http://schemas.microsoft.com/office/drawing/2014/main" xmlns="" id="{0BECF754-E221-1EF6-DF74-F2D4AD1CE121}"/>
              </a:ext>
            </a:extLst>
          </p:cNvPr>
          <p:cNvGraphicFramePr>
            <a:graphicFrameLocks noGrp="1"/>
          </p:cNvGraphicFramePr>
          <p:nvPr>
            <p:extLst>
              <p:ext uri="{D42A27DB-BD31-4B8C-83A1-F6EECF244321}">
                <p14:modId xmlns:p14="http://schemas.microsoft.com/office/powerpoint/2010/main" val="1192677830"/>
              </p:ext>
            </p:extLst>
          </p:nvPr>
        </p:nvGraphicFramePr>
        <p:xfrm>
          <a:off x="159434" y="1014481"/>
          <a:ext cx="11873132" cy="5568585"/>
        </p:xfrm>
        <a:graphic>
          <a:graphicData uri="http://schemas.openxmlformats.org/drawingml/2006/table">
            <a:tbl>
              <a:tblPr firstRow="1" lastRow="1" bandRow="1">
                <a:tableStyleId>{5C22544A-7EE6-4342-B048-85BDC9FD1C3A}</a:tableStyleId>
              </a:tblPr>
              <a:tblGrid>
                <a:gridCol w="431116">
                  <a:extLst>
                    <a:ext uri="{9D8B030D-6E8A-4147-A177-3AD203B41FA5}">
                      <a16:colId xmlns:a16="http://schemas.microsoft.com/office/drawing/2014/main" xmlns="" val="3839638492"/>
                    </a:ext>
                  </a:extLst>
                </a:gridCol>
                <a:gridCol w="1206558">
                  <a:extLst>
                    <a:ext uri="{9D8B030D-6E8A-4147-A177-3AD203B41FA5}">
                      <a16:colId xmlns:a16="http://schemas.microsoft.com/office/drawing/2014/main" xmlns="" val="600081952"/>
                    </a:ext>
                  </a:extLst>
                </a:gridCol>
                <a:gridCol w="555567">
                  <a:extLst>
                    <a:ext uri="{9D8B030D-6E8A-4147-A177-3AD203B41FA5}">
                      <a16:colId xmlns:a16="http://schemas.microsoft.com/office/drawing/2014/main" xmlns="" val="3790209724"/>
                    </a:ext>
                  </a:extLst>
                </a:gridCol>
                <a:gridCol w="2295525">
                  <a:extLst>
                    <a:ext uri="{9D8B030D-6E8A-4147-A177-3AD203B41FA5}">
                      <a16:colId xmlns:a16="http://schemas.microsoft.com/office/drawing/2014/main" xmlns="" val="1183445894"/>
                    </a:ext>
                  </a:extLst>
                </a:gridCol>
                <a:gridCol w="1019175">
                  <a:extLst>
                    <a:ext uri="{9D8B030D-6E8A-4147-A177-3AD203B41FA5}">
                      <a16:colId xmlns:a16="http://schemas.microsoft.com/office/drawing/2014/main" xmlns="" val="2553156167"/>
                    </a:ext>
                  </a:extLst>
                </a:gridCol>
                <a:gridCol w="1762125">
                  <a:extLst>
                    <a:ext uri="{9D8B030D-6E8A-4147-A177-3AD203B41FA5}">
                      <a16:colId xmlns:a16="http://schemas.microsoft.com/office/drawing/2014/main" xmlns="" val="2422142169"/>
                    </a:ext>
                  </a:extLst>
                </a:gridCol>
                <a:gridCol w="1162050">
                  <a:extLst>
                    <a:ext uri="{9D8B030D-6E8A-4147-A177-3AD203B41FA5}">
                      <a16:colId xmlns:a16="http://schemas.microsoft.com/office/drawing/2014/main" xmlns="" val="2144348705"/>
                    </a:ext>
                  </a:extLst>
                </a:gridCol>
                <a:gridCol w="3441016">
                  <a:extLst>
                    <a:ext uri="{9D8B030D-6E8A-4147-A177-3AD203B41FA5}">
                      <a16:colId xmlns:a16="http://schemas.microsoft.com/office/drawing/2014/main" xmlns="" val="3010996357"/>
                    </a:ext>
                  </a:extLst>
                </a:gridCol>
              </a:tblGrid>
              <a:tr h="413975">
                <a:tc>
                  <a:txBody>
                    <a:bodyPr/>
                    <a:lstStyle/>
                    <a:p>
                      <a:pPr algn="ctr">
                        <a:lnSpc>
                          <a:spcPct val="115000"/>
                        </a:lnSpc>
                        <a:spcAft>
                          <a:spcPts val="800"/>
                        </a:spcAft>
                      </a:pPr>
                      <a:r>
                        <a:rPr lang="en-GB" sz="1100" kern="100" dirty="0" err="1">
                          <a:effectLst/>
                        </a:rPr>
                        <a:t>Sl</a:t>
                      </a:r>
                      <a:r>
                        <a:rPr lang="en-GB" sz="1100" kern="100" dirty="0">
                          <a:effectLst/>
                        </a:rPr>
                        <a:t> No.</a:t>
                      </a:r>
                      <a:endParaRPr lang="en-IN" sz="11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100" kern="100" dirty="0">
                          <a:effectLst/>
                        </a:rPr>
                        <a:t>Status</a:t>
                      </a:r>
                      <a:endParaRPr lang="en-IN" sz="11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100" kern="100">
                          <a:effectLst/>
                        </a:rPr>
                        <a:t>Tranche</a:t>
                      </a:r>
                      <a:endParaRPr lang="en-IN" sz="1100" kern="10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100" kern="100" dirty="0">
                          <a:effectLst/>
                        </a:rPr>
                        <a:t>PPA-signing Entity</a:t>
                      </a:r>
                      <a:endParaRPr lang="en-IN" sz="11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100" kern="100">
                          <a:effectLst/>
                        </a:rPr>
                        <a:t>PPA Capacity</a:t>
                      </a:r>
                      <a:br>
                        <a:rPr lang="en-GB" sz="1100" kern="100">
                          <a:effectLst/>
                        </a:rPr>
                      </a:br>
                      <a:r>
                        <a:rPr lang="en-GB" sz="1100" kern="100">
                          <a:effectLst/>
                        </a:rPr>
                        <a:t>(MW)</a:t>
                      </a:r>
                      <a:endParaRPr lang="en-IN" sz="1100" kern="10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100" kern="100">
                          <a:effectLst/>
                        </a:rPr>
                        <a:t>Original/ Last Revised SCD</a:t>
                      </a:r>
                      <a:endParaRPr lang="en-IN" sz="1100" kern="10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100" kern="100">
                          <a:effectLst/>
                        </a:rPr>
                        <a:t>Status of LD</a:t>
                      </a:r>
                      <a:endParaRPr lang="en-IN" sz="1100" kern="10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100" kern="100" dirty="0">
                          <a:effectLst/>
                        </a:rPr>
                        <a:t>Petition/ Appeal No. and Date of filing and stage</a:t>
                      </a:r>
                      <a:endParaRPr lang="en-IN" sz="11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extLst>
                  <a:ext uri="{0D108BD9-81ED-4DB2-BD59-A6C34878D82A}">
                    <a16:rowId xmlns:a16="http://schemas.microsoft.com/office/drawing/2014/main" xmlns="" val="3952490575"/>
                  </a:ext>
                </a:extLst>
              </a:tr>
              <a:tr h="413975">
                <a:tc>
                  <a:txBody>
                    <a:bodyPr/>
                    <a:lstStyle/>
                    <a:p>
                      <a:pPr algn="ctr">
                        <a:lnSpc>
                          <a:spcPct val="115000"/>
                        </a:lnSpc>
                        <a:spcAft>
                          <a:spcPts val="800"/>
                        </a:spcAft>
                      </a:pPr>
                      <a:r>
                        <a:rPr lang="en-GB" sz="1100" kern="100">
                          <a:effectLst/>
                        </a:rPr>
                        <a:t>1</a:t>
                      </a:r>
                      <a:endParaRPr lang="en-IN" sz="1100" kern="10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rowSpan="8">
                  <a:txBody>
                    <a:bodyPr/>
                    <a:lstStyle/>
                    <a:p>
                      <a:pPr marL="0" marR="0" lvl="0" indent="0" algn="ctr" defTabSz="914400" rtl="0" eaLnBrk="1" fontAlgn="auto" latinLnBrk="0" hangingPunct="1">
                        <a:lnSpc>
                          <a:spcPct val="115000"/>
                        </a:lnSpc>
                        <a:spcBef>
                          <a:spcPts val="0"/>
                        </a:spcBef>
                        <a:spcAft>
                          <a:spcPts val="800"/>
                        </a:spcAft>
                        <a:buClrTx/>
                        <a:buSzTx/>
                        <a:buFontTx/>
                        <a:buNone/>
                        <a:tabLst/>
                        <a:defRPr/>
                      </a:pPr>
                      <a:r>
                        <a:rPr lang="en-IN" sz="1100" u="none" strike="noStrike" dirty="0">
                          <a:effectLst/>
                        </a:rPr>
                        <a:t>UNILATERALLY TERMINATED AND UNDER LITIGATION WITH EXPIRED PROJECT TIMELINES</a:t>
                      </a:r>
                    </a:p>
                  </a:txBody>
                  <a:tcPr marL="32096" marR="32096" marT="0" marB="0" anchor="ctr"/>
                </a:tc>
                <a:tc>
                  <a:txBody>
                    <a:bodyPr/>
                    <a:lstStyle/>
                    <a:p>
                      <a:pPr algn="ctr">
                        <a:lnSpc>
                          <a:spcPct val="115000"/>
                        </a:lnSpc>
                        <a:spcAft>
                          <a:spcPts val="800"/>
                        </a:spcAft>
                      </a:pPr>
                      <a:r>
                        <a:rPr lang="en-GB" sz="1100" kern="100">
                          <a:effectLst/>
                        </a:rPr>
                        <a:t>III</a:t>
                      </a:r>
                      <a:endParaRPr lang="en-IN" sz="1100" kern="10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100" kern="100" dirty="0">
                          <a:effectLst/>
                        </a:rPr>
                        <a:t>Adani Green Energy (MP) Ltd</a:t>
                      </a:r>
                      <a:endParaRPr lang="en-IN" sz="11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100" kern="100" dirty="0">
                          <a:effectLst/>
                        </a:rPr>
                        <a:t>250</a:t>
                      </a:r>
                      <a:endParaRPr lang="en-IN" sz="11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100" kern="100" dirty="0">
                          <a:effectLst/>
                        </a:rPr>
                        <a:t>24.11.2019/ Nil</a:t>
                      </a:r>
                      <a:endParaRPr lang="en-IN" sz="11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100" kern="100">
                          <a:effectLst/>
                        </a:rPr>
                        <a:t>Recovered</a:t>
                      </a:r>
                      <a:endParaRPr lang="en-IN" sz="1100" kern="10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100" kern="100" dirty="0">
                          <a:effectLst/>
                        </a:rPr>
                        <a:t>Appeal No. 299/ 2024 in APTEL/ 26.06.2024/ Hearing ongoing</a:t>
                      </a:r>
                      <a:endParaRPr lang="en-IN" sz="11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extLst>
                  <a:ext uri="{0D108BD9-81ED-4DB2-BD59-A6C34878D82A}">
                    <a16:rowId xmlns:a16="http://schemas.microsoft.com/office/drawing/2014/main" xmlns="" val="3245184826"/>
                  </a:ext>
                </a:extLst>
              </a:tr>
              <a:tr h="413975">
                <a:tc>
                  <a:txBody>
                    <a:bodyPr/>
                    <a:lstStyle/>
                    <a:p>
                      <a:pPr algn="ctr">
                        <a:lnSpc>
                          <a:spcPct val="115000"/>
                        </a:lnSpc>
                        <a:spcAft>
                          <a:spcPts val="800"/>
                        </a:spcAft>
                      </a:pPr>
                      <a:r>
                        <a:rPr lang="en-GB" sz="1100" kern="100">
                          <a:effectLst/>
                        </a:rPr>
                        <a:t>2</a:t>
                      </a:r>
                      <a:endParaRPr lang="en-IN" sz="1100" kern="10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vMerge="1">
                  <a:txBody>
                    <a:bodyPr/>
                    <a:lstStyle/>
                    <a:p>
                      <a:endParaRPr/>
                    </a:p>
                  </a:txBody>
                  <a:tcPr marL="32096" marR="32096" marT="0" marB="0" anchor="ctr"/>
                </a:tc>
                <a:tc>
                  <a:txBody>
                    <a:bodyPr/>
                    <a:lstStyle/>
                    <a:p>
                      <a:pPr algn="ctr">
                        <a:lnSpc>
                          <a:spcPct val="115000"/>
                        </a:lnSpc>
                        <a:spcAft>
                          <a:spcPts val="800"/>
                        </a:spcAft>
                      </a:pPr>
                      <a:r>
                        <a:rPr lang="en-GB" sz="1100" kern="100">
                          <a:effectLst/>
                        </a:rPr>
                        <a:t>III</a:t>
                      </a:r>
                      <a:endParaRPr lang="en-IN" sz="1100" kern="10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100" kern="100">
                          <a:effectLst/>
                        </a:rPr>
                        <a:t>ReNew Wind Energy (AP2) Pvt Ltd</a:t>
                      </a:r>
                      <a:endParaRPr lang="en-IN" sz="1100" kern="10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100" kern="100" dirty="0">
                          <a:effectLst/>
                        </a:rPr>
                        <a:t>100</a:t>
                      </a:r>
                      <a:endParaRPr lang="en-IN" sz="11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100" kern="100" dirty="0">
                          <a:effectLst/>
                        </a:rPr>
                        <a:t>24.11.2019/ 31.08.2021</a:t>
                      </a:r>
                      <a:endParaRPr lang="en-IN" sz="11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100" kern="100">
                          <a:effectLst/>
                        </a:rPr>
                        <a:t>Stayed by CERC</a:t>
                      </a:r>
                      <a:endParaRPr lang="en-IN" sz="1100" kern="10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100" kern="100" dirty="0">
                          <a:effectLst/>
                        </a:rPr>
                        <a:t>Petition No. 56/MP/2022 in CERC / 06.02.2022/ Hearing ongoing</a:t>
                      </a:r>
                      <a:endParaRPr lang="en-IN" sz="11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extLst>
                  <a:ext uri="{0D108BD9-81ED-4DB2-BD59-A6C34878D82A}">
                    <a16:rowId xmlns:a16="http://schemas.microsoft.com/office/drawing/2014/main" xmlns="" val="2785726980"/>
                  </a:ext>
                </a:extLst>
              </a:tr>
              <a:tr h="413975">
                <a:tc>
                  <a:txBody>
                    <a:bodyPr/>
                    <a:lstStyle/>
                    <a:p>
                      <a:pPr algn="ctr">
                        <a:lnSpc>
                          <a:spcPct val="115000"/>
                        </a:lnSpc>
                        <a:spcAft>
                          <a:spcPts val="800"/>
                        </a:spcAft>
                      </a:pPr>
                      <a:r>
                        <a:rPr lang="en-GB" sz="1100" kern="100">
                          <a:effectLst/>
                        </a:rPr>
                        <a:t>3</a:t>
                      </a:r>
                      <a:endParaRPr lang="en-IN" sz="1100" kern="10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vMerge="1">
                  <a:txBody>
                    <a:bodyPr/>
                    <a:lstStyle/>
                    <a:p>
                      <a:endParaRPr/>
                    </a:p>
                  </a:txBody>
                  <a:tcPr marL="32096" marR="32096" marT="0" marB="0" anchor="ctr"/>
                </a:tc>
                <a:tc>
                  <a:txBody>
                    <a:bodyPr/>
                    <a:lstStyle/>
                    <a:p>
                      <a:pPr algn="ctr">
                        <a:lnSpc>
                          <a:spcPct val="115000"/>
                        </a:lnSpc>
                        <a:spcAft>
                          <a:spcPts val="800"/>
                        </a:spcAft>
                      </a:pPr>
                      <a:r>
                        <a:rPr lang="en-GB" sz="1100" kern="100">
                          <a:effectLst/>
                        </a:rPr>
                        <a:t>III</a:t>
                      </a:r>
                      <a:endParaRPr lang="en-IN" sz="1100" kern="10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100" kern="100">
                          <a:effectLst/>
                        </a:rPr>
                        <a:t>Torrent Power Ltd</a:t>
                      </a:r>
                      <a:endParaRPr lang="en-IN" sz="1100" kern="10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100" kern="100">
                          <a:effectLst/>
                        </a:rPr>
                        <a:t>499.8</a:t>
                      </a:r>
                      <a:endParaRPr lang="en-IN" sz="1100" kern="10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100" kern="100" dirty="0">
                          <a:effectLst/>
                        </a:rPr>
                        <a:t>24.11.2019/ Nil</a:t>
                      </a:r>
                      <a:endParaRPr lang="en-IN" sz="11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100" kern="100">
                          <a:effectLst/>
                        </a:rPr>
                        <a:t>Recovered</a:t>
                      </a:r>
                      <a:endParaRPr lang="en-IN" sz="1100" kern="10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100" kern="100" dirty="0">
                          <a:effectLst/>
                        </a:rPr>
                        <a:t>Appeal No. 152/2024 in APTEL / 01.04.2024/ Hearing ongoing</a:t>
                      </a:r>
                      <a:endParaRPr lang="en-IN" sz="11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extLst>
                  <a:ext uri="{0D108BD9-81ED-4DB2-BD59-A6C34878D82A}">
                    <a16:rowId xmlns:a16="http://schemas.microsoft.com/office/drawing/2014/main" xmlns="" val="1283580390"/>
                  </a:ext>
                </a:extLst>
              </a:tr>
              <a:tr h="413975">
                <a:tc>
                  <a:txBody>
                    <a:bodyPr/>
                    <a:lstStyle/>
                    <a:p>
                      <a:pPr algn="ctr">
                        <a:lnSpc>
                          <a:spcPct val="115000"/>
                        </a:lnSpc>
                        <a:spcAft>
                          <a:spcPts val="800"/>
                        </a:spcAft>
                      </a:pPr>
                      <a:r>
                        <a:rPr lang="en-GB" sz="1100" kern="100">
                          <a:effectLst/>
                        </a:rPr>
                        <a:t>4</a:t>
                      </a:r>
                      <a:endParaRPr lang="en-IN" sz="1100" kern="10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vMerge="1">
                  <a:txBody>
                    <a:bodyPr/>
                    <a:lstStyle/>
                    <a:p>
                      <a:endParaRPr/>
                    </a:p>
                  </a:txBody>
                  <a:tcPr marL="32096" marR="32096" marT="0" marB="0" anchor="ctr"/>
                </a:tc>
                <a:tc>
                  <a:txBody>
                    <a:bodyPr/>
                    <a:lstStyle/>
                    <a:p>
                      <a:pPr algn="ctr">
                        <a:lnSpc>
                          <a:spcPct val="115000"/>
                        </a:lnSpc>
                        <a:spcAft>
                          <a:spcPts val="800"/>
                        </a:spcAft>
                      </a:pPr>
                      <a:r>
                        <a:rPr lang="en-GB" sz="1100" kern="100">
                          <a:effectLst/>
                        </a:rPr>
                        <a:t>IV</a:t>
                      </a:r>
                      <a:endParaRPr lang="en-IN" sz="1100" kern="10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100" kern="100" dirty="0">
                          <a:effectLst/>
                        </a:rPr>
                        <a:t>Mytrah Vayu (Brahmaputra) Pvt Ltd</a:t>
                      </a:r>
                      <a:endParaRPr lang="en-IN" sz="11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100" kern="100" dirty="0">
                          <a:effectLst/>
                        </a:rPr>
                        <a:t>300</a:t>
                      </a:r>
                      <a:endParaRPr lang="en-IN" sz="11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100" kern="100" dirty="0">
                          <a:effectLst/>
                        </a:rPr>
                        <a:t>29.02.2020/ 28.08.2020</a:t>
                      </a:r>
                      <a:endParaRPr lang="en-IN" sz="11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100" kern="100">
                          <a:effectLst/>
                        </a:rPr>
                        <a:t>Recovered</a:t>
                      </a:r>
                      <a:endParaRPr lang="en-IN" sz="1100" kern="10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100" kern="100" dirty="0">
                          <a:effectLst/>
                        </a:rPr>
                        <a:t>Appeal No. 29/2024 in APTEL / 16.01.2024/ Hearing ongoing</a:t>
                      </a:r>
                      <a:endParaRPr lang="en-IN" sz="11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extLst>
                  <a:ext uri="{0D108BD9-81ED-4DB2-BD59-A6C34878D82A}">
                    <a16:rowId xmlns:a16="http://schemas.microsoft.com/office/drawing/2014/main" xmlns="" val="1753171002"/>
                  </a:ext>
                </a:extLst>
              </a:tr>
              <a:tr h="413975">
                <a:tc>
                  <a:txBody>
                    <a:bodyPr/>
                    <a:lstStyle/>
                    <a:p>
                      <a:pPr algn="ctr">
                        <a:lnSpc>
                          <a:spcPct val="115000"/>
                        </a:lnSpc>
                        <a:spcAft>
                          <a:spcPts val="800"/>
                        </a:spcAft>
                      </a:pPr>
                      <a:r>
                        <a:rPr lang="en-GB" sz="1100" kern="100">
                          <a:effectLst/>
                        </a:rPr>
                        <a:t>5</a:t>
                      </a:r>
                      <a:endParaRPr lang="en-IN" sz="1100" kern="10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vMerge="1">
                  <a:txBody>
                    <a:bodyPr/>
                    <a:lstStyle/>
                    <a:p>
                      <a:endParaRPr/>
                    </a:p>
                  </a:txBody>
                  <a:tcPr marL="32096" marR="32096" marT="0" marB="0" anchor="ctr"/>
                </a:tc>
                <a:tc>
                  <a:txBody>
                    <a:bodyPr/>
                    <a:lstStyle/>
                    <a:p>
                      <a:pPr algn="ctr">
                        <a:lnSpc>
                          <a:spcPct val="115000"/>
                        </a:lnSpc>
                        <a:spcAft>
                          <a:spcPts val="800"/>
                        </a:spcAft>
                      </a:pPr>
                      <a:r>
                        <a:rPr lang="en-GB" sz="1100" kern="100">
                          <a:effectLst/>
                        </a:rPr>
                        <a:t>IV</a:t>
                      </a:r>
                      <a:endParaRPr lang="en-IN" sz="1100" kern="10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100" kern="100">
                          <a:effectLst/>
                        </a:rPr>
                        <a:t>ReNew Wind Energy (TN) Pvt Ltd</a:t>
                      </a:r>
                      <a:endParaRPr lang="en-IN" sz="1100" kern="10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100" kern="100" dirty="0">
                          <a:effectLst/>
                        </a:rPr>
                        <a:t>265</a:t>
                      </a:r>
                      <a:endParaRPr lang="en-IN" sz="11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100" kern="100" dirty="0">
                          <a:effectLst/>
                        </a:rPr>
                        <a:t>29.02.2020/ Nil</a:t>
                      </a:r>
                      <a:endParaRPr lang="en-IN" sz="11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100" kern="100" dirty="0">
                          <a:effectLst/>
                        </a:rPr>
                        <a:t>Recovered</a:t>
                      </a:r>
                      <a:endParaRPr lang="en-IN" sz="11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100" kern="100" dirty="0">
                          <a:effectLst/>
                        </a:rPr>
                        <a:t>Appeal No. 691/2023 in APTEL / 19.06.2023/ Hearing ongoing</a:t>
                      </a:r>
                      <a:endParaRPr lang="en-IN" sz="11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extLst>
                  <a:ext uri="{0D108BD9-81ED-4DB2-BD59-A6C34878D82A}">
                    <a16:rowId xmlns:a16="http://schemas.microsoft.com/office/drawing/2014/main" xmlns="" val="4091213373"/>
                  </a:ext>
                </a:extLst>
              </a:tr>
              <a:tr h="413975">
                <a:tc>
                  <a:txBody>
                    <a:bodyPr/>
                    <a:lstStyle/>
                    <a:p>
                      <a:pPr algn="ctr">
                        <a:lnSpc>
                          <a:spcPct val="115000"/>
                        </a:lnSpc>
                        <a:spcAft>
                          <a:spcPts val="800"/>
                        </a:spcAft>
                      </a:pPr>
                      <a:r>
                        <a:rPr lang="en-GB" sz="1100" kern="100">
                          <a:effectLst/>
                        </a:rPr>
                        <a:t>6</a:t>
                      </a:r>
                      <a:endParaRPr lang="en-IN" sz="1100" kern="10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vMerge="1">
                  <a:txBody>
                    <a:bodyPr/>
                    <a:lstStyle/>
                    <a:p>
                      <a:endParaRPr/>
                    </a:p>
                  </a:txBody>
                  <a:tcPr marL="32096" marR="32096" marT="0" marB="0" anchor="ctr"/>
                </a:tc>
                <a:tc>
                  <a:txBody>
                    <a:bodyPr/>
                    <a:lstStyle/>
                    <a:p>
                      <a:pPr algn="ctr">
                        <a:lnSpc>
                          <a:spcPct val="115000"/>
                        </a:lnSpc>
                        <a:spcAft>
                          <a:spcPts val="800"/>
                        </a:spcAft>
                      </a:pPr>
                      <a:r>
                        <a:rPr lang="en-GB" sz="1100" kern="100">
                          <a:effectLst/>
                        </a:rPr>
                        <a:t>V</a:t>
                      </a:r>
                      <a:endParaRPr lang="en-IN" sz="1100" kern="10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100" kern="100">
                          <a:effectLst/>
                        </a:rPr>
                        <a:t>Boreas Renewable Energy Pvt Ltd</a:t>
                      </a:r>
                      <a:endParaRPr lang="en-IN" sz="1100" kern="10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100" kern="100" dirty="0">
                          <a:effectLst/>
                        </a:rPr>
                        <a:t>175</a:t>
                      </a:r>
                      <a:endParaRPr lang="en-IN" sz="11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100" kern="100">
                          <a:effectLst/>
                        </a:rPr>
                        <a:t>22.07.2020/ 22.12.2020</a:t>
                      </a:r>
                      <a:endParaRPr lang="en-IN" sz="1100" kern="10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100" kern="100" dirty="0">
                          <a:effectLst/>
                        </a:rPr>
                        <a:t>Recovered</a:t>
                      </a:r>
                      <a:endParaRPr lang="en-IN" sz="11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100" kern="100" dirty="0">
                          <a:effectLst/>
                        </a:rPr>
                        <a:t>Appeal No. 109/2025 in APTEL / 19.03.2025/ Hearing ongoing</a:t>
                      </a:r>
                      <a:endParaRPr lang="en-IN" sz="11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extLst>
                  <a:ext uri="{0D108BD9-81ED-4DB2-BD59-A6C34878D82A}">
                    <a16:rowId xmlns:a16="http://schemas.microsoft.com/office/drawing/2014/main" xmlns="" val="3290179479"/>
                  </a:ext>
                </a:extLst>
              </a:tr>
              <a:tr h="413975">
                <a:tc>
                  <a:txBody>
                    <a:bodyPr/>
                    <a:lstStyle/>
                    <a:p>
                      <a:pPr algn="ctr">
                        <a:lnSpc>
                          <a:spcPct val="115000"/>
                        </a:lnSpc>
                        <a:spcAft>
                          <a:spcPts val="800"/>
                        </a:spcAft>
                      </a:pPr>
                      <a:r>
                        <a:rPr lang="en-IN" sz="1100" kern="100" dirty="0">
                          <a:effectLst/>
                          <a:latin typeface="Aptos" panose="020B0004020202020204" pitchFamily="34" charset="0"/>
                          <a:ea typeface="Aptos" panose="020B0004020202020204" pitchFamily="34" charset="0"/>
                          <a:cs typeface="Mangal" panose="02040503050203030202" pitchFamily="18" charset="0"/>
                        </a:rPr>
                        <a:t>7</a:t>
                      </a:r>
                    </a:p>
                  </a:txBody>
                  <a:tcPr marL="32096" marR="32096" marT="0" marB="0" anchor="ctr"/>
                </a:tc>
                <a:tc vMerge="1">
                  <a:txBody>
                    <a:bodyPr/>
                    <a:lstStyle/>
                    <a:p>
                      <a:endParaRPr lang="en-IN"/>
                    </a:p>
                  </a:txBody>
                  <a:tcPr/>
                </a:tc>
                <a:tc>
                  <a:txBody>
                    <a:bodyPr/>
                    <a:lstStyle/>
                    <a:p>
                      <a:pPr algn="ctr">
                        <a:lnSpc>
                          <a:spcPct val="115000"/>
                        </a:lnSpc>
                        <a:spcAft>
                          <a:spcPts val="800"/>
                        </a:spcAft>
                      </a:pPr>
                      <a:r>
                        <a:rPr lang="en-GB" sz="1100" kern="100" dirty="0">
                          <a:effectLst/>
                        </a:rPr>
                        <a:t>X</a:t>
                      </a:r>
                      <a:endParaRPr lang="en-IN" sz="11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100" kern="100" dirty="0">
                          <a:effectLst/>
                        </a:rPr>
                        <a:t>Adani Renewable Energy Seven Ltd</a:t>
                      </a:r>
                      <a:endParaRPr lang="en-IN" sz="11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100" kern="100" dirty="0">
                          <a:effectLst/>
                        </a:rPr>
                        <a:t>300</a:t>
                      </a:r>
                      <a:endParaRPr lang="en-IN" sz="11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100" kern="100" dirty="0">
                          <a:effectLst/>
                        </a:rPr>
                        <a:t>10.03.2023/ 11.06.2023</a:t>
                      </a:r>
                      <a:endParaRPr lang="en-IN" sz="11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100" kern="100" dirty="0">
                          <a:effectLst/>
                        </a:rPr>
                        <a:t>Recovered</a:t>
                      </a:r>
                      <a:endParaRPr lang="en-IN" sz="11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100" kern="100" dirty="0">
                          <a:effectLst/>
                        </a:rPr>
                        <a:t>Petition No. 4/MP/2024 in CERC / 13.11.2023/ Hearing ongoing</a:t>
                      </a:r>
                      <a:endParaRPr lang="en-IN" sz="11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extLst>
                  <a:ext uri="{0D108BD9-81ED-4DB2-BD59-A6C34878D82A}">
                    <a16:rowId xmlns:a16="http://schemas.microsoft.com/office/drawing/2014/main" xmlns="" val="3032167429"/>
                  </a:ext>
                </a:extLst>
              </a:tr>
              <a:tr h="413975">
                <a:tc>
                  <a:txBody>
                    <a:bodyPr/>
                    <a:lstStyle/>
                    <a:p>
                      <a:pPr algn="ctr">
                        <a:lnSpc>
                          <a:spcPct val="115000"/>
                        </a:lnSpc>
                        <a:spcAft>
                          <a:spcPts val="800"/>
                        </a:spcAft>
                      </a:pPr>
                      <a:r>
                        <a:rPr lang="en-GB" sz="1100" kern="100" dirty="0">
                          <a:effectLst/>
                          <a:latin typeface="Aptos" panose="020B0004020202020204" pitchFamily="34" charset="0"/>
                          <a:ea typeface="Aptos" panose="020B0004020202020204" pitchFamily="34" charset="0"/>
                          <a:cs typeface="Mangal" panose="02040503050203030202" pitchFamily="18" charset="0"/>
                        </a:rPr>
                        <a:t>8</a:t>
                      </a:r>
                      <a:endParaRPr lang="en-IN" sz="11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vMerge="1">
                  <a:txBody>
                    <a:bodyPr/>
                    <a:lstStyle/>
                    <a:p>
                      <a:endParaRPr dirty="0"/>
                    </a:p>
                  </a:txBody>
                  <a:tcPr marL="32096" marR="32096" marT="0" marB="0" anchor="ctr"/>
                </a:tc>
                <a:tc>
                  <a:txBody>
                    <a:bodyPr/>
                    <a:lstStyle/>
                    <a:p>
                      <a:pPr algn="ctr">
                        <a:lnSpc>
                          <a:spcPct val="115000"/>
                        </a:lnSpc>
                        <a:spcAft>
                          <a:spcPts val="800"/>
                        </a:spcAft>
                      </a:pPr>
                      <a:r>
                        <a:rPr lang="en-GB" sz="1100" kern="100" dirty="0">
                          <a:effectLst/>
                        </a:rPr>
                        <a:t>X</a:t>
                      </a:r>
                      <a:endParaRPr lang="en-IN" sz="11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100" kern="100" dirty="0">
                          <a:effectLst/>
                        </a:rPr>
                        <a:t>Viento Renewables Pvt Ltd</a:t>
                      </a:r>
                      <a:endParaRPr lang="en-IN" sz="11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100" kern="100" dirty="0">
                          <a:effectLst/>
                        </a:rPr>
                        <a:t>150</a:t>
                      </a:r>
                      <a:endParaRPr lang="en-IN" sz="11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100" kern="100" dirty="0">
                          <a:effectLst/>
                        </a:rPr>
                        <a:t>10.03.2023/ 09.10.2024</a:t>
                      </a:r>
                      <a:endParaRPr lang="en-IN" sz="11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100" kern="100" dirty="0">
                          <a:effectLst/>
                        </a:rPr>
                        <a:t>In process of recovering LD</a:t>
                      </a:r>
                      <a:endParaRPr lang="en-IN" sz="11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100" kern="100" dirty="0">
                          <a:effectLst/>
                        </a:rPr>
                        <a:t>Petition No. 356/MP/2024 in CERC / 11.07.2025/ Hearing ongoing</a:t>
                      </a:r>
                      <a:endParaRPr lang="en-IN" sz="11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extLst>
                  <a:ext uri="{0D108BD9-81ED-4DB2-BD59-A6C34878D82A}">
                    <a16:rowId xmlns:a16="http://schemas.microsoft.com/office/drawing/2014/main" xmlns="" val="2153983742"/>
                  </a:ext>
                </a:extLst>
              </a:tr>
              <a:tr h="413975">
                <a:tc>
                  <a:txBody>
                    <a:bodyPr/>
                    <a:lstStyle/>
                    <a:p>
                      <a:pPr algn="ctr">
                        <a:lnSpc>
                          <a:spcPct val="115000"/>
                        </a:lnSpc>
                        <a:spcAft>
                          <a:spcPts val="800"/>
                        </a:spcAft>
                      </a:pPr>
                      <a:r>
                        <a:rPr lang="en-GB" sz="1100" kern="100" dirty="0">
                          <a:effectLst/>
                          <a:latin typeface="Aptos" panose="020B0004020202020204" pitchFamily="34" charset="0"/>
                          <a:ea typeface="Aptos" panose="020B0004020202020204" pitchFamily="34" charset="0"/>
                          <a:cs typeface="Mangal" panose="02040503050203030202" pitchFamily="18" charset="0"/>
                        </a:rPr>
                        <a:t>9</a:t>
                      </a:r>
                      <a:endParaRPr lang="en-IN" sz="11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rowSpan="4">
                  <a:txBody>
                    <a:bodyPr/>
                    <a:lstStyle/>
                    <a:p>
                      <a:pPr algn="ctr">
                        <a:lnSpc>
                          <a:spcPct val="115000"/>
                        </a:lnSpc>
                        <a:spcAft>
                          <a:spcPts val="800"/>
                        </a:spcAft>
                      </a:pPr>
                      <a:r>
                        <a:rPr lang="en-IN" sz="1100" u="none" strike="noStrike" dirty="0">
                          <a:effectLst/>
                        </a:rPr>
                        <a:t>UNILATERALLY TERMINATED AND UNDER LITIGATION BUT PROJECT TIMELINES NOT LAPSED</a:t>
                      </a:r>
                      <a:endParaRPr lang="en-IN" sz="1100" kern="100" dirty="0">
                        <a:effectLst/>
                        <a:latin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100" kern="100">
                          <a:effectLst/>
                        </a:rPr>
                        <a:t>XI</a:t>
                      </a:r>
                      <a:endParaRPr lang="en-IN" sz="1100" kern="10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100" kern="100">
                          <a:effectLst/>
                        </a:rPr>
                        <a:t>Adani Renewable Energy Four Ltd</a:t>
                      </a:r>
                      <a:endParaRPr lang="en-IN" sz="1100" kern="10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100" kern="100" dirty="0">
                          <a:effectLst/>
                        </a:rPr>
                        <a:t>450</a:t>
                      </a:r>
                      <a:endParaRPr lang="en-IN" sz="11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100" kern="100">
                          <a:effectLst/>
                        </a:rPr>
                        <a:t>30.12.2023/ 26.07.2025</a:t>
                      </a:r>
                      <a:endParaRPr lang="en-IN" sz="1100" kern="10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rowSpan="4">
                  <a:txBody>
                    <a:bodyPr/>
                    <a:lstStyle/>
                    <a:p>
                      <a:pPr algn="ctr">
                        <a:lnSpc>
                          <a:spcPct val="115000"/>
                        </a:lnSpc>
                        <a:spcAft>
                          <a:spcPts val="800"/>
                        </a:spcAft>
                      </a:pPr>
                      <a:r>
                        <a:rPr lang="en-GB" sz="1100" kern="100" dirty="0">
                          <a:effectLst/>
                        </a:rPr>
                        <a:t>Not recovered</a:t>
                      </a:r>
                    </a:p>
                  </a:txBody>
                  <a:tcPr marL="32096" marR="32096" marT="0" marB="0" anchor="ctr"/>
                </a:tc>
                <a:tc>
                  <a:txBody>
                    <a:bodyPr/>
                    <a:lstStyle/>
                    <a:p>
                      <a:pPr algn="ctr">
                        <a:lnSpc>
                          <a:spcPct val="115000"/>
                        </a:lnSpc>
                        <a:spcAft>
                          <a:spcPts val="800"/>
                        </a:spcAft>
                      </a:pPr>
                      <a:r>
                        <a:rPr lang="en-GB" sz="1100" kern="100" dirty="0">
                          <a:effectLst/>
                        </a:rPr>
                        <a:t>Petition No. 348/MP/2023 in CERC / 19.10.2023/ Hearing ongoing</a:t>
                      </a:r>
                      <a:endParaRPr lang="en-IN" sz="11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extLst>
                  <a:ext uri="{0D108BD9-81ED-4DB2-BD59-A6C34878D82A}">
                    <a16:rowId xmlns:a16="http://schemas.microsoft.com/office/drawing/2014/main" xmlns="" val="3174292729"/>
                  </a:ext>
                </a:extLst>
              </a:tr>
              <a:tr h="413975">
                <a:tc>
                  <a:txBody>
                    <a:bodyPr/>
                    <a:lstStyle/>
                    <a:p>
                      <a:pPr algn="ctr">
                        <a:lnSpc>
                          <a:spcPct val="115000"/>
                        </a:lnSpc>
                        <a:spcAft>
                          <a:spcPts val="800"/>
                        </a:spcAft>
                      </a:pPr>
                      <a:r>
                        <a:rPr lang="en-GB" sz="1100" kern="100" dirty="0">
                          <a:effectLst/>
                          <a:latin typeface="Aptos" panose="020B0004020202020204" pitchFamily="34" charset="0"/>
                          <a:ea typeface="Aptos" panose="020B0004020202020204" pitchFamily="34" charset="0"/>
                          <a:cs typeface="Mangal" panose="02040503050203030202" pitchFamily="18" charset="0"/>
                        </a:rPr>
                        <a:t>10</a:t>
                      </a:r>
                      <a:endParaRPr lang="en-IN" sz="11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vMerge="1">
                  <a:txBody>
                    <a:bodyPr/>
                    <a:lstStyle/>
                    <a:p>
                      <a:endParaRPr/>
                    </a:p>
                  </a:txBody>
                  <a:tcPr marL="32096" marR="32096" marT="0" marB="0" anchor="ctr"/>
                </a:tc>
                <a:tc>
                  <a:txBody>
                    <a:bodyPr/>
                    <a:lstStyle/>
                    <a:p>
                      <a:pPr algn="ctr">
                        <a:lnSpc>
                          <a:spcPct val="115000"/>
                        </a:lnSpc>
                        <a:spcAft>
                          <a:spcPts val="800"/>
                        </a:spcAft>
                      </a:pPr>
                      <a:r>
                        <a:rPr lang="en-GB" sz="1100" kern="100">
                          <a:effectLst/>
                        </a:rPr>
                        <a:t>XI</a:t>
                      </a:r>
                      <a:endParaRPr lang="en-IN" sz="1100" kern="10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100" kern="100">
                          <a:effectLst/>
                        </a:rPr>
                        <a:t>ReNew Naveen Urja Pvt Ltd</a:t>
                      </a:r>
                      <a:endParaRPr lang="en-IN" sz="1100" kern="10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100" kern="100" dirty="0">
                          <a:effectLst/>
                        </a:rPr>
                        <a:t>300</a:t>
                      </a:r>
                      <a:endParaRPr lang="en-IN" sz="11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100" kern="100">
                          <a:effectLst/>
                        </a:rPr>
                        <a:t>30.12.2023/ 26.07.2025</a:t>
                      </a:r>
                      <a:endParaRPr lang="en-IN" sz="1100" kern="10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vMerge="1">
                  <a:txBody>
                    <a:bodyPr/>
                    <a:lstStyle/>
                    <a:p>
                      <a:endParaRPr lang="en-IN"/>
                    </a:p>
                  </a:txBody>
                  <a:tcPr/>
                </a:tc>
                <a:tc>
                  <a:txBody>
                    <a:bodyPr/>
                    <a:lstStyle/>
                    <a:p>
                      <a:pPr algn="ctr">
                        <a:lnSpc>
                          <a:spcPct val="115000"/>
                        </a:lnSpc>
                        <a:spcAft>
                          <a:spcPts val="800"/>
                        </a:spcAft>
                      </a:pPr>
                      <a:r>
                        <a:rPr lang="en-GB" sz="1100" kern="100" dirty="0">
                          <a:effectLst/>
                        </a:rPr>
                        <a:t>Petition No. 169/MP/2024 in CERC / 17.04.2024/ Hearing ongoing</a:t>
                      </a:r>
                      <a:endParaRPr lang="en-IN" sz="11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extLst>
                  <a:ext uri="{0D108BD9-81ED-4DB2-BD59-A6C34878D82A}">
                    <a16:rowId xmlns:a16="http://schemas.microsoft.com/office/drawing/2014/main" xmlns="" val="2974635879"/>
                  </a:ext>
                </a:extLst>
              </a:tr>
              <a:tr h="413975">
                <a:tc>
                  <a:txBody>
                    <a:bodyPr/>
                    <a:lstStyle/>
                    <a:p>
                      <a:pPr algn="ctr">
                        <a:lnSpc>
                          <a:spcPct val="115000"/>
                        </a:lnSpc>
                        <a:spcAft>
                          <a:spcPts val="800"/>
                        </a:spcAft>
                      </a:pPr>
                      <a:r>
                        <a:rPr lang="en-GB" sz="1100" kern="100" dirty="0">
                          <a:effectLst/>
                        </a:rPr>
                        <a:t>11</a:t>
                      </a:r>
                      <a:endParaRPr lang="en-IN" sz="11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vMerge="1">
                  <a:txBody>
                    <a:bodyPr/>
                    <a:lstStyle/>
                    <a:p>
                      <a:endParaRPr/>
                    </a:p>
                  </a:txBody>
                  <a:tcPr marL="32096" marR="32096" marT="0" marB="0" anchor="ctr"/>
                </a:tc>
                <a:tc>
                  <a:txBody>
                    <a:bodyPr/>
                    <a:lstStyle/>
                    <a:p>
                      <a:pPr algn="ctr">
                        <a:lnSpc>
                          <a:spcPct val="115000"/>
                        </a:lnSpc>
                        <a:spcAft>
                          <a:spcPts val="800"/>
                        </a:spcAft>
                      </a:pPr>
                      <a:r>
                        <a:rPr lang="en-GB" sz="1100" kern="100">
                          <a:effectLst/>
                        </a:rPr>
                        <a:t>XI</a:t>
                      </a:r>
                      <a:endParaRPr lang="en-IN" sz="1100" kern="10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100" kern="100">
                          <a:effectLst/>
                        </a:rPr>
                        <a:t>Anupavan Renewables Pvt Ltd</a:t>
                      </a:r>
                      <a:endParaRPr lang="en-IN" sz="1100" kern="10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100" kern="100" dirty="0">
                          <a:effectLst/>
                        </a:rPr>
                        <a:t>150</a:t>
                      </a:r>
                      <a:endParaRPr lang="en-IN" sz="11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100" kern="100">
                          <a:effectLst/>
                        </a:rPr>
                        <a:t>30.12.2023/ 26.07.2025</a:t>
                      </a:r>
                      <a:endParaRPr lang="en-IN" sz="1100" kern="10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vMerge="1">
                  <a:txBody>
                    <a:bodyPr/>
                    <a:lstStyle/>
                    <a:p>
                      <a:endParaRPr lang="en-IN"/>
                    </a:p>
                  </a:txBody>
                  <a:tcPr/>
                </a:tc>
                <a:tc>
                  <a:txBody>
                    <a:bodyPr/>
                    <a:lstStyle/>
                    <a:p>
                      <a:pPr marL="0" marR="0" lvl="0" indent="0" algn="ctr" defTabSz="914400" rtl="0" eaLnBrk="1" fontAlgn="auto" latinLnBrk="0" hangingPunct="1">
                        <a:lnSpc>
                          <a:spcPct val="115000"/>
                        </a:lnSpc>
                        <a:spcBef>
                          <a:spcPts val="0"/>
                        </a:spcBef>
                        <a:spcAft>
                          <a:spcPts val="800"/>
                        </a:spcAft>
                        <a:buClrTx/>
                        <a:buSzTx/>
                        <a:buFontTx/>
                        <a:buNone/>
                        <a:tabLst/>
                        <a:defRPr/>
                      </a:pPr>
                      <a:r>
                        <a:rPr lang="en-GB" sz="1100" kern="100" dirty="0">
                          <a:effectLst/>
                        </a:rPr>
                        <a:t>Petition No. 178/MP/2025 in CERC / 29.11.2024/ Hearing ongoing</a:t>
                      </a:r>
                      <a:endParaRPr lang="en-IN" sz="11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extLst>
                  <a:ext uri="{0D108BD9-81ED-4DB2-BD59-A6C34878D82A}">
                    <a16:rowId xmlns:a16="http://schemas.microsoft.com/office/drawing/2014/main" xmlns="" val="1237255437"/>
                  </a:ext>
                </a:extLst>
              </a:tr>
              <a:tr h="123233">
                <a:tc>
                  <a:txBody>
                    <a:bodyPr/>
                    <a:lstStyle/>
                    <a:p>
                      <a:pPr algn="ctr">
                        <a:lnSpc>
                          <a:spcPct val="115000"/>
                        </a:lnSpc>
                        <a:spcAft>
                          <a:spcPts val="800"/>
                        </a:spcAft>
                      </a:pPr>
                      <a:r>
                        <a:rPr lang="en-GB" sz="1100" kern="100" dirty="0">
                          <a:effectLst/>
                        </a:rPr>
                        <a:t>12</a:t>
                      </a:r>
                      <a:endParaRPr lang="en-IN" sz="11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vMerge="1">
                  <a:txBody>
                    <a:bodyPr/>
                    <a:lstStyle/>
                    <a:p>
                      <a:endParaRPr dirty="0"/>
                    </a:p>
                  </a:txBody>
                  <a:tcPr marL="32096" marR="32096" marT="0" marB="0" anchor="ctr"/>
                </a:tc>
                <a:tc>
                  <a:txBody>
                    <a:bodyPr/>
                    <a:lstStyle/>
                    <a:p>
                      <a:pPr algn="ctr">
                        <a:lnSpc>
                          <a:spcPct val="115000"/>
                        </a:lnSpc>
                        <a:spcAft>
                          <a:spcPts val="800"/>
                        </a:spcAft>
                      </a:pPr>
                      <a:r>
                        <a:rPr lang="en-GB" sz="1100" kern="100">
                          <a:effectLst/>
                        </a:rPr>
                        <a:t>XIII</a:t>
                      </a:r>
                      <a:endParaRPr lang="en-IN" sz="1100" kern="10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100" kern="100">
                          <a:effectLst/>
                        </a:rPr>
                        <a:t>Scatec India Renewables One Pvt Ltd</a:t>
                      </a:r>
                      <a:endParaRPr lang="en-IN" sz="1100" kern="10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100" kern="100" dirty="0">
                          <a:effectLst/>
                        </a:rPr>
                        <a:t>300</a:t>
                      </a:r>
                      <a:endParaRPr lang="en-IN" sz="11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100" kern="100" dirty="0">
                          <a:effectLst/>
                        </a:rPr>
                        <a:t>26.06.2025/ 02.12.2025</a:t>
                      </a:r>
                      <a:endParaRPr lang="en-IN" sz="11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vMerge="1">
                  <a:txBody>
                    <a:bodyPr/>
                    <a:lstStyle/>
                    <a:p>
                      <a:endParaRPr dirty="0"/>
                    </a:p>
                  </a:txBody>
                  <a:tcPr marL="32096" marR="32096" marT="0" marB="0" anchor="ctr"/>
                </a:tc>
                <a:tc>
                  <a:txBody>
                    <a:bodyPr/>
                    <a:lstStyle/>
                    <a:p>
                      <a:pPr algn="ctr">
                        <a:lnSpc>
                          <a:spcPct val="115000"/>
                        </a:lnSpc>
                        <a:spcAft>
                          <a:spcPts val="800"/>
                        </a:spcAft>
                      </a:pPr>
                      <a:r>
                        <a:rPr lang="en-GB" sz="1100" kern="100" dirty="0">
                          <a:effectLst/>
                        </a:rPr>
                        <a:t>Petition No. 26/MP/2024 in CERC / 24.01.2024/ Order reserved</a:t>
                      </a:r>
                      <a:endParaRPr lang="en-IN" sz="11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extLst>
                  <a:ext uri="{0D108BD9-81ED-4DB2-BD59-A6C34878D82A}">
                    <a16:rowId xmlns:a16="http://schemas.microsoft.com/office/drawing/2014/main" xmlns="" val="4112677674"/>
                  </a:ext>
                </a:extLst>
              </a:tr>
              <a:tr h="226616">
                <a:tc>
                  <a:txBody>
                    <a:bodyPr/>
                    <a:lstStyle/>
                    <a:p>
                      <a:pPr algn="ctr">
                        <a:lnSpc>
                          <a:spcPct val="115000"/>
                        </a:lnSpc>
                        <a:spcAft>
                          <a:spcPts val="800"/>
                        </a:spcAft>
                      </a:pPr>
                      <a:r>
                        <a:rPr lang="en-GB" sz="1100" kern="100">
                          <a:effectLst/>
                        </a:rPr>
                        <a:t> </a:t>
                      </a:r>
                      <a:endParaRPr lang="en-IN" sz="1100" kern="10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100" kern="100" dirty="0">
                          <a:effectLst/>
                        </a:rPr>
                        <a:t> </a:t>
                      </a:r>
                      <a:endParaRPr lang="en-IN" sz="11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endParaRPr lang="en-IN" sz="1100" kern="100">
                        <a:effectLst/>
                        <a:latin typeface="Aptos" panose="020B0004020202020204" pitchFamily="34" charset="0"/>
                      </a:endParaRPr>
                    </a:p>
                  </a:txBody>
                  <a:tcPr marL="32096" marR="32096" marT="0" marB="0" anchor="ctr"/>
                </a:tc>
                <a:tc>
                  <a:txBody>
                    <a:bodyPr/>
                    <a:lstStyle/>
                    <a:p>
                      <a:pPr algn="ctr">
                        <a:lnSpc>
                          <a:spcPct val="115000"/>
                        </a:lnSpc>
                        <a:spcAft>
                          <a:spcPts val="800"/>
                        </a:spcAft>
                      </a:pPr>
                      <a:r>
                        <a:rPr lang="en-GB" sz="1100" kern="100">
                          <a:effectLst/>
                        </a:rPr>
                        <a:t>TOTAL</a:t>
                      </a:r>
                      <a:endParaRPr lang="en-IN" sz="1100" kern="10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100" kern="100" dirty="0">
                          <a:effectLst/>
                        </a:rPr>
                        <a:t>3239.8</a:t>
                      </a:r>
                      <a:endParaRPr lang="en-IN" sz="11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100" kern="100">
                          <a:effectLst/>
                        </a:rPr>
                        <a:t> </a:t>
                      </a:r>
                      <a:endParaRPr lang="en-IN" sz="1100" kern="10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tc>
                <a:tc>
                  <a:txBody>
                    <a:bodyPr/>
                    <a:lstStyle/>
                    <a:p>
                      <a:endParaRPr lang="en-IN" sz="1100" kern="100">
                        <a:effectLst/>
                        <a:latin typeface="Aptos" panose="020B0004020202020204" pitchFamily="34" charset="0"/>
                      </a:endParaRPr>
                    </a:p>
                  </a:txBody>
                  <a:tcPr marL="32096" marR="32096" marT="0" marB="0" anchor="ctr"/>
                </a:tc>
                <a:tc>
                  <a:txBody>
                    <a:bodyPr/>
                    <a:lstStyle/>
                    <a:p>
                      <a:endParaRPr lang="en-IN" sz="1100" kern="100" dirty="0">
                        <a:effectLst/>
                        <a:latin typeface="Aptos" panose="020B0004020202020204" pitchFamily="34" charset="0"/>
                      </a:endParaRPr>
                    </a:p>
                  </a:txBody>
                  <a:tcPr marL="32096" marR="32096" marT="0" marB="0" anchor="ctr"/>
                </a:tc>
                <a:extLst>
                  <a:ext uri="{0D108BD9-81ED-4DB2-BD59-A6C34878D82A}">
                    <a16:rowId xmlns:a16="http://schemas.microsoft.com/office/drawing/2014/main" xmlns="" val="1501235089"/>
                  </a:ext>
                </a:extLst>
              </a:tr>
            </a:tbl>
          </a:graphicData>
        </a:graphic>
      </p:graphicFrame>
    </p:spTree>
    <p:extLst>
      <p:ext uri="{BB962C8B-B14F-4D97-AF65-F5344CB8AC3E}">
        <p14:creationId xmlns:p14="http://schemas.microsoft.com/office/powerpoint/2010/main" val="33812507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A6F408BA-9F94-B81F-63D8-43C1EA0FDE9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C6CADD7-B1BE-5AD3-0959-63E52606CEFE}"/>
              </a:ext>
            </a:extLst>
          </p:cNvPr>
          <p:cNvSpPr>
            <a:spLocks noGrp="1"/>
          </p:cNvSpPr>
          <p:nvPr>
            <p:ph idx="1"/>
          </p:nvPr>
        </p:nvSpPr>
        <p:spPr>
          <a:xfrm>
            <a:off x="159434" y="877987"/>
            <a:ext cx="11873132" cy="5853399"/>
          </a:xfrm>
        </p:spPr>
        <p:txBody>
          <a:bodyPr>
            <a:normAutofit/>
          </a:bodyPr>
          <a:lstStyle/>
          <a:p>
            <a:pPr marL="0" indent="0">
              <a:buNone/>
            </a:pPr>
            <a:endParaRPr lang="en-US" sz="2400" i="1" u="sng" dirty="0">
              <a:solidFill>
                <a:schemeClr val="accent1">
                  <a:lumMod val="75000"/>
                </a:schemeClr>
              </a:solidFill>
              <a:latin typeface="Arial" panose="020B0604020202020204" pitchFamily="34" charset="0"/>
            </a:endParaRPr>
          </a:p>
          <a:p>
            <a:pPr marL="0" indent="0" algn="just">
              <a:lnSpc>
                <a:spcPct val="150000"/>
              </a:lnSpc>
              <a:spcBef>
                <a:spcPts val="600"/>
              </a:spcBef>
              <a:spcAft>
                <a:spcPts val="600"/>
              </a:spcAft>
              <a:buNone/>
            </a:pPr>
            <a:endParaRPr lang="en-US" sz="2000" dirty="0">
              <a:solidFill>
                <a:srgbClr val="000000"/>
              </a:solidFill>
              <a:latin typeface="Arial" panose="020B0604020202020204" pitchFamily="34" charset="0"/>
            </a:endParaRPr>
          </a:p>
          <a:p>
            <a:pPr marL="0" indent="0" algn="just">
              <a:lnSpc>
                <a:spcPct val="150000"/>
              </a:lnSpc>
              <a:spcBef>
                <a:spcPts val="600"/>
              </a:spcBef>
              <a:spcAft>
                <a:spcPts val="600"/>
              </a:spcAft>
              <a:buNone/>
            </a:pPr>
            <a:endParaRPr lang="en-US" sz="2000" dirty="0">
              <a:solidFill>
                <a:srgbClr val="000000"/>
              </a:solidFill>
              <a:latin typeface="Arial" panose="020B0604020202020204" pitchFamily="34" charset="0"/>
            </a:endParaRPr>
          </a:p>
          <a:p>
            <a:pPr marL="0" indent="0" algn="just">
              <a:lnSpc>
                <a:spcPct val="150000"/>
              </a:lnSpc>
              <a:spcBef>
                <a:spcPts val="600"/>
              </a:spcBef>
              <a:spcAft>
                <a:spcPts val="600"/>
              </a:spcAft>
              <a:buNone/>
            </a:pPr>
            <a:endParaRPr lang="en-US" sz="2000" dirty="0">
              <a:solidFill>
                <a:srgbClr val="000000"/>
              </a:solidFill>
              <a:latin typeface="Arial" panose="020B0604020202020204" pitchFamily="34" charset="0"/>
            </a:endParaRPr>
          </a:p>
          <a:p>
            <a:pPr marL="0" indent="0" algn="just">
              <a:lnSpc>
                <a:spcPct val="150000"/>
              </a:lnSpc>
              <a:spcBef>
                <a:spcPts val="600"/>
              </a:spcBef>
              <a:spcAft>
                <a:spcPts val="600"/>
              </a:spcAft>
              <a:buNone/>
            </a:pPr>
            <a:endParaRPr lang="en-US" sz="2000" dirty="0">
              <a:solidFill>
                <a:srgbClr val="000000"/>
              </a:solidFill>
              <a:latin typeface="Arial" panose="020B0604020202020204" pitchFamily="34" charset="0"/>
            </a:endParaRPr>
          </a:p>
          <a:p>
            <a:pPr marL="0" indent="0" algn="just">
              <a:lnSpc>
                <a:spcPct val="150000"/>
              </a:lnSpc>
              <a:spcBef>
                <a:spcPts val="600"/>
              </a:spcBef>
              <a:spcAft>
                <a:spcPts val="600"/>
              </a:spcAft>
              <a:buNone/>
            </a:pPr>
            <a:endParaRPr lang="en-US" sz="2400" i="1" u="sng" dirty="0">
              <a:solidFill>
                <a:schemeClr val="accent1">
                  <a:lumMod val="75000"/>
                </a:schemeClr>
              </a:solidFill>
              <a:latin typeface="Arial" panose="020B0604020202020204" pitchFamily="34" charset="0"/>
            </a:endParaRPr>
          </a:p>
          <a:p>
            <a:pPr marL="0" indent="0" algn="just">
              <a:lnSpc>
                <a:spcPct val="150000"/>
              </a:lnSpc>
              <a:spcBef>
                <a:spcPts val="600"/>
              </a:spcBef>
              <a:spcAft>
                <a:spcPts val="600"/>
              </a:spcAft>
              <a:buNone/>
            </a:pPr>
            <a:endParaRPr lang="en-US" sz="2000" dirty="0">
              <a:solidFill>
                <a:srgbClr val="000000"/>
              </a:solidFill>
              <a:latin typeface="Arial" panose="020B0604020202020204" pitchFamily="34" charset="0"/>
            </a:endParaRPr>
          </a:p>
          <a:p>
            <a:pPr marL="0" indent="0" algn="just">
              <a:lnSpc>
                <a:spcPct val="150000"/>
              </a:lnSpc>
              <a:spcBef>
                <a:spcPts val="600"/>
              </a:spcBef>
              <a:spcAft>
                <a:spcPts val="600"/>
              </a:spcAft>
              <a:buNone/>
            </a:pPr>
            <a:endParaRPr lang="en-US" sz="2000" dirty="0">
              <a:solidFill>
                <a:srgbClr val="000000"/>
              </a:solidFill>
              <a:latin typeface="Arial" panose="020B0604020202020204" pitchFamily="34" charset="0"/>
            </a:endParaRPr>
          </a:p>
          <a:p>
            <a:pPr marL="0" indent="0" algn="just">
              <a:buNone/>
            </a:pPr>
            <a:endParaRPr lang="en-US" dirty="0">
              <a:solidFill>
                <a:srgbClr val="000000"/>
              </a:solidFill>
              <a:latin typeface="Arial" panose="020B0604020202020204" pitchFamily="34" charset="0"/>
            </a:endParaRPr>
          </a:p>
        </p:txBody>
      </p:sp>
      <p:sp>
        <p:nvSpPr>
          <p:cNvPr id="4" name="TextBox 3">
            <a:extLst>
              <a:ext uri="{FF2B5EF4-FFF2-40B4-BE49-F238E27FC236}">
                <a16:creationId xmlns:a16="http://schemas.microsoft.com/office/drawing/2014/main" xmlns="" id="{14A08D4D-996B-CA18-4CED-9EB412EAFB65}"/>
              </a:ext>
            </a:extLst>
          </p:cNvPr>
          <p:cNvSpPr txBox="1"/>
          <p:nvPr/>
        </p:nvSpPr>
        <p:spPr>
          <a:xfrm>
            <a:off x="159434" y="262155"/>
            <a:ext cx="12192000" cy="523220"/>
          </a:xfrm>
          <a:prstGeom prst="rect">
            <a:avLst/>
          </a:prstGeom>
          <a:noFill/>
        </p:spPr>
        <p:txBody>
          <a:bodyPr wrap="square" rtlCol="0">
            <a:spAutoFit/>
          </a:bodyPr>
          <a:lstStyle/>
          <a:p>
            <a:r>
              <a:rPr lang="en-US" sz="2800" dirty="0">
                <a:ln w="0"/>
                <a:solidFill>
                  <a:schemeClr val="accent1"/>
                </a:solidFill>
                <a:effectLst>
                  <a:outerShdw blurRad="38100" dist="25400" dir="5400000" algn="ctr" rotWithShape="0">
                    <a:srgbClr val="6E747A">
                      <a:alpha val="43000"/>
                    </a:srgbClr>
                  </a:outerShdw>
                </a:effectLst>
              </a:rPr>
              <a:t>I</a:t>
            </a:r>
            <a:r>
              <a:rPr lang="en-IN" sz="2800" dirty="0">
                <a:ln w="0"/>
                <a:solidFill>
                  <a:schemeClr val="accent1"/>
                </a:solidFill>
                <a:effectLst>
                  <a:outerShdw blurRad="38100" dist="25400" dir="5400000" algn="ctr" rotWithShape="0">
                    <a:srgbClr val="6E747A">
                      <a:alpha val="43000"/>
                    </a:srgbClr>
                  </a:outerShdw>
                </a:effectLst>
              </a:rPr>
              <a:t>STS WIND POWER PROJECTS – </a:t>
            </a:r>
            <a:r>
              <a:rPr lang="en-US" sz="2800" dirty="0">
                <a:ln w="0"/>
                <a:solidFill>
                  <a:schemeClr val="accent1"/>
                </a:solidFill>
                <a:effectLst>
                  <a:outerShdw blurRad="38100" dist="25400" dir="5400000" algn="ctr" rotWithShape="0">
                    <a:srgbClr val="6E747A">
                      <a:alpha val="43000"/>
                    </a:srgbClr>
                  </a:outerShdw>
                </a:effectLst>
              </a:rPr>
              <a:t>Disputed Capacity – Part 2 of 2</a:t>
            </a:r>
            <a:endParaRPr lang="en-GB" sz="2800" dirty="0">
              <a:ln w="0"/>
              <a:solidFill>
                <a:schemeClr val="accent1"/>
              </a:solidFill>
              <a:effectLst>
                <a:outerShdw blurRad="38100" dist="25400" dir="5400000" algn="ctr" rotWithShape="0">
                  <a:srgbClr val="6E747A">
                    <a:alpha val="43000"/>
                  </a:srgbClr>
                </a:outerShdw>
              </a:effectLst>
            </a:endParaRPr>
          </a:p>
        </p:txBody>
      </p:sp>
      <p:cxnSp>
        <p:nvCxnSpPr>
          <p:cNvPr id="6" name="Straight Connector 5">
            <a:extLst>
              <a:ext uri="{FF2B5EF4-FFF2-40B4-BE49-F238E27FC236}">
                <a16:creationId xmlns:a16="http://schemas.microsoft.com/office/drawing/2014/main" xmlns="" id="{7BC1A391-86CC-284F-50CE-342E0333376D}"/>
              </a:ext>
            </a:extLst>
          </p:cNvPr>
          <p:cNvCxnSpPr/>
          <p:nvPr/>
        </p:nvCxnSpPr>
        <p:spPr>
          <a:xfrm>
            <a:off x="0" y="844062"/>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2" name="Table 1">
            <a:extLst>
              <a:ext uri="{FF2B5EF4-FFF2-40B4-BE49-F238E27FC236}">
                <a16:creationId xmlns:a16="http://schemas.microsoft.com/office/drawing/2014/main" xmlns="" id="{29BF5B9A-C2CF-351C-F512-6F8339FFCF02}"/>
              </a:ext>
            </a:extLst>
          </p:cNvPr>
          <p:cNvGraphicFramePr>
            <a:graphicFrameLocks noGrp="1"/>
          </p:cNvGraphicFramePr>
          <p:nvPr>
            <p:extLst>
              <p:ext uri="{D42A27DB-BD31-4B8C-83A1-F6EECF244321}">
                <p14:modId xmlns:p14="http://schemas.microsoft.com/office/powerpoint/2010/main" val="2713341990"/>
              </p:ext>
            </p:extLst>
          </p:nvPr>
        </p:nvGraphicFramePr>
        <p:xfrm>
          <a:off x="159434" y="886503"/>
          <a:ext cx="11873132" cy="5363975"/>
        </p:xfrm>
        <a:graphic>
          <a:graphicData uri="http://schemas.openxmlformats.org/drawingml/2006/table">
            <a:tbl>
              <a:tblPr firstRow="1" lastRow="1" bandRow="1">
                <a:tableStyleId>{5C22544A-7EE6-4342-B048-85BDC9FD1C3A}</a:tableStyleId>
              </a:tblPr>
              <a:tblGrid>
                <a:gridCol w="578348">
                  <a:extLst>
                    <a:ext uri="{9D8B030D-6E8A-4147-A177-3AD203B41FA5}">
                      <a16:colId xmlns:a16="http://schemas.microsoft.com/office/drawing/2014/main" xmlns="" val="3839638492"/>
                    </a:ext>
                  </a:extLst>
                </a:gridCol>
                <a:gridCol w="918552">
                  <a:extLst>
                    <a:ext uri="{9D8B030D-6E8A-4147-A177-3AD203B41FA5}">
                      <a16:colId xmlns:a16="http://schemas.microsoft.com/office/drawing/2014/main" xmlns="" val="600081952"/>
                    </a:ext>
                  </a:extLst>
                </a:gridCol>
                <a:gridCol w="774045">
                  <a:extLst>
                    <a:ext uri="{9D8B030D-6E8A-4147-A177-3AD203B41FA5}">
                      <a16:colId xmlns:a16="http://schemas.microsoft.com/office/drawing/2014/main" xmlns="" val="3790209724"/>
                    </a:ext>
                  </a:extLst>
                </a:gridCol>
                <a:gridCol w="1491916">
                  <a:extLst>
                    <a:ext uri="{9D8B030D-6E8A-4147-A177-3AD203B41FA5}">
                      <a16:colId xmlns:a16="http://schemas.microsoft.com/office/drawing/2014/main" xmlns="" val="1183445894"/>
                    </a:ext>
                  </a:extLst>
                </a:gridCol>
                <a:gridCol w="1287379">
                  <a:extLst>
                    <a:ext uri="{9D8B030D-6E8A-4147-A177-3AD203B41FA5}">
                      <a16:colId xmlns:a16="http://schemas.microsoft.com/office/drawing/2014/main" xmlns="" val="2553156167"/>
                    </a:ext>
                  </a:extLst>
                </a:gridCol>
                <a:gridCol w="1467852">
                  <a:extLst>
                    <a:ext uri="{9D8B030D-6E8A-4147-A177-3AD203B41FA5}">
                      <a16:colId xmlns:a16="http://schemas.microsoft.com/office/drawing/2014/main" xmlns="" val="3055579403"/>
                    </a:ext>
                  </a:extLst>
                </a:gridCol>
                <a:gridCol w="1147846">
                  <a:extLst>
                    <a:ext uri="{9D8B030D-6E8A-4147-A177-3AD203B41FA5}">
                      <a16:colId xmlns:a16="http://schemas.microsoft.com/office/drawing/2014/main" xmlns="" val="2422142169"/>
                    </a:ext>
                  </a:extLst>
                </a:gridCol>
                <a:gridCol w="1134014">
                  <a:extLst>
                    <a:ext uri="{9D8B030D-6E8A-4147-A177-3AD203B41FA5}">
                      <a16:colId xmlns:a16="http://schemas.microsoft.com/office/drawing/2014/main" xmlns="" val="2144348705"/>
                    </a:ext>
                  </a:extLst>
                </a:gridCol>
                <a:gridCol w="3073180">
                  <a:extLst>
                    <a:ext uri="{9D8B030D-6E8A-4147-A177-3AD203B41FA5}">
                      <a16:colId xmlns:a16="http://schemas.microsoft.com/office/drawing/2014/main" xmlns="" val="3010996357"/>
                    </a:ext>
                  </a:extLst>
                </a:gridCol>
              </a:tblGrid>
              <a:tr h="413975">
                <a:tc>
                  <a:txBody>
                    <a:bodyPr/>
                    <a:lstStyle/>
                    <a:p>
                      <a:pPr algn="ctr">
                        <a:lnSpc>
                          <a:spcPct val="115000"/>
                        </a:lnSpc>
                        <a:spcAft>
                          <a:spcPts val="800"/>
                        </a:spcAft>
                      </a:pPr>
                      <a:r>
                        <a:rPr lang="en-GB" sz="1400" kern="100" dirty="0" err="1">
                          <a:effectLst/>
                        </a:rPr>
                        <a:t>Sl</a:t>
                      </a:r>
                      <a:r>
                        <a:rPr lang="en-GB" sz="1400" kern="100" dirty="0">
                          <a:effectLst/>
                        </a:rPr>
                        <a:t> No.</a:t>
                      </a:r>
                      <a:endParaRPr lang="en-IN" sz="14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400" kern="100" dirty="0">
                          <a:effectLst/>
                        </a:rPr>
                        <a:t>Status</a:t>
                      </a:r>
                      <a:endParaRPr lang="en-IN" sz="14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400" kern="100">
                          <a:effectLst/>
                        </a:rPr>
                        <a:t>Tranche</a:t>
                      </a:r>
                      <a:endParaRPr lang="en-IN" sz="1400" kern="10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400" kern="100" dirty="0">
                          <a:effectLst/>
                        </a:rPr>
                        <a:t>PPA-signing Entity</a:t>
                      </a:r>
                      <a:endParaRPr lang="en-IN" sz="14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400" kern="100">
                          <a:effectLst/>
                        </a:rPr>
                        <a:t>PPA Capacity</a:t>
                      </a:r>
                      <a:br>
                        <a:rPr lang="en-GB" sz="1400" kern="100">
                          <a:effectLst/>
                        </a:rPr>
                      </a:br>
                      <a:r>
                        <a:rPr lang="en-GB" sz="1400" kern="100">
                          <a:effectLst/>
                        </a:rPr>
                        <a:t>(MW)</a:t>
                      </a:r>
                      <a:endParaRPr lang="en-IN" sz="1400" kern="10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IN" sz="1400" kern="100" dirty="0">
                          <a:effectLst/>
                          <a:latin typeface="Aptos" panose="020B0004020202020204" pitchFamily="34" charset="0"/>
                          <a:ea typeface="Aptos" panose="020B0004020202020204" pitchFamily="34" charset="0"/>
                          <a:cs typeface="Mangal" panose="02040503050203030202" pitchFamily="18" charset="0"/>
                        </a:rPr>
                        <a:t>Disputed Capacity (MW)</a:t>
                      </a:r>
                    </a:p>
                  </a:txBody>
                  <a:tcPr marL="32096" marR="32096" marT="0" marB="0" anchor="ctr"/>
                </a:tc>
                <a:tc>
                  <a:txBody>
                    <a:bodyPr/>
                    <a:lstStyle/>
                    <a:p>
                      <a:pPr algn="ctr">
                        <a:lnSpc>
                          <a:spcPct val="115000"/>
                        </a:lnSpc>
                        <a:spcAft>
                          <a:spcPts val="800"/>
                        </a:spcAft>
                      </a:pPr>
                      <a:r>
                        <a:rPr lang="en-GB" sz="1400" kern="100" dirty="0">
                          <a:effectLst/>
                        </a:rPr>
                        <a:t>Original/ Last Revised SCD</a:t>
                      </a:r>
                      <a:endParaRPr lang="en-IN" sz="14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400" kern="100">
                          <a:effectLst/>
                        </a:rPr>
                        <a:t>Status of LD</a:t>
                      </a:r>
                      <a:endParaRPr lang="en-IN" sz="1400" kern="10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400" kern="100" dirty="0">
                          <a:effectLst/>
                        </a:rPr>
                        <a:t>Petition/ Appeal No. and Date of filing and stage</a:t>
                      </a:r>
                      <a:endParaRPr lang="en-IN" sz="14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extLst>
                  <a:ext uri="{0D108BD9-81ED-4DB2-BD59-A6C34878D82A}">
                    <a16:rowId xmlns:a16="http://schemas.microsoft.com/office/drawing/2014/main" xmlns="" val="3952490575"/>
                  </a:ext>
                </a:extLst>
              </a:tr>
              <a:tr h="1363599">
                <a:tc>
                  <a:txBody>
                    <a:bodyPr/>
                    <a:lstStyle/>
                    <a:p>
                      <a:pPr algn="ctr">
                        <a:lnSpc>
                          <a:spcPct val="115000"/>
                        </a:lnSpc>
                        <a:spcAft>
                          <a:spcPts val="800"/>
                        </a:spcAft>
                      </a:pPr>
                      <a:r>
                        <a:rPr lang="en-GB" sz="1400" kern="100" dirty="0">
                          <a:effectLst/>
                        </a:rPr>
                        <a:t>13</a:t>
                      </a:r>
                      <a:endParaRPr lang="en-IN" sz="14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rowSpan="5">
                  <a:txBody>
                    <a:bodyPr/>
                    <a:lstStyle/>
                    <a:p>
                      <a:pPr marL="0" marR="0" lvl="0" indent="0" algn="ctr" defTabSz="914400" rtl="0" eaLnBrk="1" fontAlgn="auto" latinLnBrk="0" hangingPunct="1">
                        <a:lnSpc>
                          <a:spcPct val="115000"/>
                        </a:lnSpc>
                        <a:spcBef>
                          <a:spcPts val="0"/>
                        </a:spcBef>
                        <a:spcAft>
                          <a:spcPts val="800"/>
                        </a:spcAft>
                        <a:buClrTx/>
                        <a:buSzTx/>
                        <a:buFontTx/>
                        <a:buNone/>
                        <a:tabLst/>
                        <a:defRPr/>
                      </a:pPr>
                      <a:r>
                        <a:rPr lang="en-IN" sz="1400" u="none" strike="noStrike" dirty="0">
                          <a:effectLst/>
                        </a:rPr>
                        <a:t>SEEKING EXTENSION IN PROJECT TIMELINES</a:t>
                      </a:r>
                    </a:p>
                  </a:txBody>
                  <a:tcPr marL="32096" marR="32096" marT="0" marB="0" anchor="ctr"/>
                </a:tc>
                <a:tc>
                  <a:txBody>
                    <a:bodyPr/>
                    <a:lstStyle/>
                    <a:p>
                      <a:pPr algn="ctr">
                        <a:lnSpc>
                          <a:spcPct val="115000"/>
                        </a:lnSpc>
                        <a:spcAft>
                          <a:spcPts val="800"/>
                        </a:spcAft>
                      </a:pPr>
                      <a:r>
                        <a:rPr lang="en-GB" sz="1400" kern="100">
                          <a:effectLst/>
                        </a:rPr>
                        <a:t>III</a:t>
                      </a:r>
                      <a:endParaRPr lang="en-IN" sz="1400" kern="10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400" kern="100" dirty="0">
                          <a:effectLst/>
                        </a:rPr>
                        <a:t>Inox Green Energy Services Ltd</a:t>
                      </a:r>
                      <a:endParaRPr lang="en-IN" sz="14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400" kern="100" dirty="0">
                          <a:effectLst/>
                        </a:rPr>
                        <a:t>200</a:t>
                      </a:r>
                      <a:endParaRPr lang="en-IN" sz="14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IN" sz="1400" kern="100" dirty="0">
                          <a:effectLst/>
                          <a:latin typeface="Aptos" panose="020B0004020202020204" pitchFamily="34" charset="0"/>
                          <a:ea typeface="Aptos" panose="020B0004020202020204" pitchFamily="34" charset="0"/>
                          <a:cs typeface="Mangal" panose="02040503050203030202" pitchFamily="18" charset="0"/>
                        </a:rPr>
                        <a:t>200</a:t>
                      </a:r>
                    </a:p>
                  </a:txBody>
                  <a:tcPr marL="32096" marR="32096" marT="0" marB="0" anchor="ctr"/>
                </a:tc>
                <a:tc>
                  <a:txBody>
                    <a:bodyPr/>
                    <a:lstStyle/>
                    <a:p>
                      <a:pPr algn="ctr">
                        <a:lnSpc>
                          <a:spcPct val="115000"/>
                        </a:lnSpc>
                        <a:spcAft>
                          <a:spcPts val="800"/>
                        </a:spcAft>
                      </a:pPr>
                      <a:r>
                        <a:rPr lang="en-GB" sz="1400" kern="100" dirty="0">
                          <a:effectLst/>
                        </a:rPr>
                        <a:t>24.11.2019/ </a:t>
                      </a:r>
                      <a:endParaRPr lang="en-IN" sz="1400" kern="100" dirty="0">
                        <a:effectLst/>
                      </a:endParaRPr>
                    </a:p>
                    <a:p>
                      <a:pPr algn="ctr">
                        <a:lnSpc>
                          <a:spcPct val="115000"/>
                        </a:lnSpc>
                        <a:spcAft>
                          <a:spcPts val="800"/>
                        </a:spcAft>
                      </a:pPr>
                      <a:r>
                        <a:rPr lang="en-GB" sz="1400" kern="100" dirty="0">
                          <a:effectLst/>
                        </a:rPr>
                        <a:t>31.08.2022</a:t>
                      </a:r>
                      <a:endParaRPr lang="en-IN" sz="14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400" kern="100" dirty="0">
                          <a:effectLst/>
                        </a:rPr>
                        <a:t>Recovered</a:t>
                      </a:r>
                      <a:endParaRPr lang="en-IN" sz="14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400" kern="100" dirty="0">
                          <a:effectLst/>
                        </a:rPr>
                        <a:t>Petition No. 307/MP/2024/ CERC/ 03.09.2024/</a:t>
                      </a:r>
                      <a:endParaRPr lang="en-IN" sz="1400" kern="100" dirty="0">
                        <a:effectLst/>
                      </a:endParaRPr>
                    </a:p>
                    <a:p>
                      <a:pPr algn="ctr">
                        <a:lnSpc>
                          <a:spcPct val="115000"/>
                        </a:lnSpc>
                        <a:spcAft>
                          <a:spcPts val="800"/>
                        </a:spcAft>
                      </a:pPr>
                      <a:r>
                        <a:rPr lang="en-GB" sz="1400" kern="100" dirty="0">
                          <a:effectLst/>
                        </a:rPr>
                        <a:t>Hearing ongoing</a:t>
                      </a:r>
                      <a:endParaRPr lang="en-IN" sz="14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extLst>
                  <a:ext uri="{0D108BD9-81ED-4DB2-BD59-A6C34878D82A}">
                    <a16:rowId xmlns:a16="http://schemas.microsoft.com/office/drawing/2014/main" xmlns="" val="3245184826"/>
                  </a:ext>
                </a:extLst>
              </a:tr>
              <a:tr h="484583">
                <a:tc>
                  <a:txBody>
                    <a:bodyPr/>
                    <a:lstStyle/>
                    <a:p>
                      <a:pPr algn="ctr">
                        <a:lnSpc>
                          <a:spcPct val="115000"/>
                        </a:lnSpc>
                        <a:spcAft>
                          <a:spcPts val="800"/>
                        </a:spcAft>
                      </a:pPr>
                      <a:r>
                        <a:rPr lang="en-GB" sz="1400" kern="100" dirty="0">
                          <a:effectLst/>
                          <a:latin typeface="Aptos" panose="020B0004020202020204" pitchFamily="34" charset="0"/>
                          <a:ea typeface="Aptos" panose="020B0004020202020204" pitchFamily="34" charset="0"/>
                          <a:cs typeface="Mangal" panose="02040503050203030202" pitchFamily="18" charset="0"/>
                        </a:rPr>
                        <a:t>14</a:t>
                      </a:r>
                      <a:endParaRPr lang="en-IN" sz="14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vMerge="1">
                  <a:txBody>
                    <a:bodyPr/>
                    <a:lstStyle/>
                    <a:p>
                      <a:endParaRPr dirty="0"/>
                    </a:p>
                  </a:txBody>
                  <a:tcPr marL="32096" marR="32096" marT="0" marB="0" anchor="ctr"/>
                </a:tc>
                <a:tc>
                  <a:txBody>
                    <a:bodyPr/>
                    <a:lstStyle/>
                    <a:p>
                      <a:pPr algn="ctr">
                        <a:lnSpc>
                          <a:spcPct val="115000"/>
                        </a:lnSpc>
                        <a:spcAft>
                          <a:spcPts val="800"/>
                        </a:spcAft>
                      </a:pPr>
                      <a:r>
                        <a:rPr lang="en-GB" sz="1400" kern="100" dirty="0">
                          <a:effectLst/>
                        </a:rPr>
                        <a:t>IV</a:t>
                      </a:r>
                      <a:endParaRPr lang="en-IN" sz="14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400" kern="100" dirty="0">
                          <a:effectLst/>
                        </a:rPr>
                        <a:t>Inox Green Energy Services Ltd</a:t>
                      </a:r>
                      <a:endParaRPr lang="en-IN" sz="14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400" kern="100" dirty="0">
                          <a:effectLst/>
                        </a:rPr>
                        <a:t>100</a:t>
                      </a:r>
                      <a:endParaRPr lang="en-IN" sz="14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IN" sz="1400" kern="100" dirty="0">
                          <a:effectLst/>
                          <a:latin typeface="Aptos" panose="020B0004020202020204" pitchFamily="34" charset="0"/>
                          <a:ea typeface="Aptos" panose="020B0004020202020204" pitchFamily="34" charset="0"/>
                          <a:cs typeface="Mangal" panose="02040503050203030202" pitchFamily="18" charset="0"/>
                        </a:rPr>
                        <a:t>100</a:t>
                      </a:r>
                    </a:p>
                  </a:txBody>
                  <a:tcPr marL="32096" marR="32096" marT="0" marB="0" anchor="ctr"/>
                </a:tc>
                <a:tc>
                  <a:txBody>
                    <a:bodyPr/>
                    <a:lstStyle/>
                    <a:p>
                      <a:pPr algn="ctr">
                        <a:lnSpc>
                          <a:spcPct val="115000"/>
                        </a:lnSpc>
                        <a:spcAft>
                          <a:spcPts val="800"/>
                        </a:spcAft>
                      </a:pPr>
                      <a:r>
                        <a:rPr lang="en-GB" sz="1400" kern="100" dirty="0">
                          <a:effectLst/>
                        </a:rPr>
                        <a:t>29.02.2020/ 31.08.2022</a:t>
                      </a:r>
                      <a:endParaRPr lang="en-IN" sz="14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400" kern="100" dirty="0">
                          <a:effectLst/>
                        </a:rPr>
                        <a:t>Recovered</a:t>
                      </a:r>
                      <a:endParaRPr lang="en-IN" sz="14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400" kern="100" dirty="0">
                          <a:effectLst/>
                        </a:rPr>
                        <a:t>Petition No. 308/MP/2024/ CERC/ 03.09.2024/</a:t>
                      </a:r>
                      <a:endParaRPr lang="en-IN" sz="1400" kern="100" dirty="0">
                        <a:effectLst/>
                      </a:endParaRPr>
                    </a:p>
                    <a:p>
                      <a:pPr algn="ctr">
                        <a:lnSpc>
                          <a:spcPct val="115000"/>
                        </a:lnSpc>
                        <a:spcAft>
                          <a:spcPts val="800"/>
                        </a:spcAft>
                      </a:pPr>
                      <a:r>
                        <a:rPr lang="en-GB" sz="1400" kern="100" dirty="0">
                          <a:effectLst/>
                        </a:rPr>
                        <a:t>Hearing ongoing</a:t>
                      </a:r>
                      <a:endParaRPr lang="en-IN" sz="14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extLst>
                  <a:ext uri="{0D108BD9-81ED-4DB2-BD59-A6C34878D82A}">
                    <a16:rowId xmlns:a16="http://schemas.microsoft.com/office/drawing/2014/main" xmlns="" val="2785726980"/>
                  </a:ext>
                </a:extLst>
              </a:tr>
              <a:tr h="477266">
                <a:tc>
                  <a:txBody>
                    <a:bodyPr/>
                    <a:lstStyle/>
                    <a:p>
                      <a:pPr algn="ctr">
                        <a:lnSpc>
                          <a:spcPct val="115000"/>
                        </a:lnSpc>
                        <a:spcAft>
                          <a:spcPts val="800"/>
                        </a:spcAft>
                      </a:pPr>
                      <a:r>
                        <a:rPr lang="en-GB" sz="1400" kern="100" dirty="0">
                          <a:effectLst/>
                          <a:latin typeface="Aptos" panose="020B0004020202020204" pitchFamily="34" charset="0"/>
                          <a:ea typeface="Aptos" panose="020B0004020202020204" pitchFamily="34" charset="0"/>
                          <a:cs typeface="Mangal" panose="02040503050203030202" pitchFamily="18" charset="0"/>
                        </a:rPr>
                        <a:t>15</a:t>
                      </a:r>
                      <a:endParaRPr lang="en-IN" sz="14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vMerge="1">
                  <a:txBody>
                    <a:bodyPr/>
                    <a:lstStyle/>
                    <a:p>
                      <a:endParaRPr dirty="0"/>
                    </a:p>
                  </a:txBody>
                  <a:tcPr marL="32096" marR="32096" marT="0" marB="0" anchor="ctr"/>
                </a:tc>
                <a:tc>
                  <a:txBody>
                    <a:bodyPr/>
                    <a:lstStyle/>
                    <a:p>
                      <a:pPr algn="ctr">
                        <a:lnSpc>
                          <a:spcPct val="115000"/>
                        </a:lnSpc>
                        <a:spcAft>
                          <a:spcPts val="800"/>
                        </a:spcAft>
                      </a:pPr>
                      <a:r>
                        <a:rPr lang="en-GB" sz="1400" kern="100" dirty="0">
                          <a:effectLst/>
                        </a:rPr>
                        <a:t>IV</a:t>
                      </a:r>
                      <a:endParaRPr lang="en-IN" sz="14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400" kern="100" dirty="0" err="1">
                          <a:effectLst/>
                        </a:rPr>
                        <a:t>Avikiran</a:t>
                      </a:r>
                      <a:r>
                        <a:rPr lang="en-GB" sz="1400" kern="100" dirty="0">
                          <a:effectLst/>
                        </a:rPr>
                        <a:t> Solar India Pvt Ltd</a:t>
                      </a:r>
                      <a:endParaRPr lang="en-IN" sz="14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400" kern="100" dirty="0">
                          <a:effectLst/>
                        </a:rPr>
                        <a:t>285</a:t>
                      </a:r>
                      <a:endParaRPr lang="en-IN" sz="14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IN" sz="1400" kern="100" dirty="0">
                          <a:effectLst/>
                          <a:latin typeface="Aptos" panose="020B0004020202020204" pitchFamily="34" charset="0"/>
                          <a:ea typeface="Aptos" panose="020B0004020202020204" pitchFamily="34" charset="0"/>
                          <a:cs typeface="Mangal" panose="02040503050203030202" pitchFamily="18" charset="0"/>
                        </a:rPr>
                        <a:t>2.1</a:t>
                      </a:r>
                    </a:p>
                  </a:txBody>
                  <a:tcPr marL="32096" marR="32096" marT="0" marB="0" anchor="ctr"/>
                </a:tc>
                <a:tc>
                  <a:txBody>
                    <a:bodyPr/>
                    <a:lstStyle/>
                    <a:p>
                      <a:pPr algn="ctr">
                        <a:lnSpc>
                          <a:spcPct val="115000"/>
                        </a:lnSpc>
                        <a:spcAft>
                          <a:spcPts val="800"/>
                        </a:spcAft>
                      </a:pPr>
                      <a:r>
                        <a:rPr lang="en-GB" sz="1400" kern="100" dirty="0">
                          <a:effectLst/>
                        </a:rPr>
                        <a:t>29.02.2020/ 17.03.2022</a:t>
                      </a:r>
                      <a:endParaRPr lang="en-IN" sz="14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400" kern="100" dirty="0">
                          <a:effectLst/>
                        </a:rPr>
                        <a:t>Recovered</a:t>
                      </a:r>
                      <a:endParaRPr lang="en-IN" sz="14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400" kern="100" dirty="0">
                          <a:effectLst/>
                        </a:rPr>
                        <a:t>Petition No. 180/MP/2024/ CERC/ 30.04.2024/</a:t>
                      </a:r>
                      <a:endParaRPr lang="en-IN" sz="1400" kern="100" dirty="0">
                        <a:effectLst/>
                      </a:endParaRPr>
                    </a:p>
                    <a:p>
                      <a:pPr algn="ctr">
                        <a:lnSpc>
                          <a:spcPct val="115000"/>
                        </a:lnSpc>
                        <a:spcAft>
                          <a:spcPts val="800"/>
                        </a:spcAft>
                      </a:pPr>
                      <a:r>
                        <a:rPr lang="en-GB" sz="1400" kern="100" dirty="0">
                          <a:effectLst/>
                        </a:rPr>
                        <a:t>Hearing ongoing</a:t>
                      </a:r>
                      <a:endParaRPr lang="en-IN" sz="14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extLst>
                  <a:ext uri="{0D108BD9-81ED-4DB2-BD59-A6C34878D82A}">
                    <a16:rowId xmlns:a16="http://schemas.microsoft.com/office/drawing/2014/main" xmlns="" val="1283580390"/>
                  </a:ext>
                </a:extLst>
              </a:tr>
              <a:tr h="477266">
                <a:tc>
                  <a:txBody>
                    <a:bodyPr/>
                    <a:lstStyle/>
                    <a:p>
                      <a:pPr algn="ctr">
                        <a:lnSpc>
                          <a:spcPct val="115000"/>
                        </a:lnSpc>
                        <a:spcAft>
                          <a:spcPts val="800"/>
                        </a:spcAft>
                      </a:pPr>
                      <a:r>
                        <a:rPr lang="en-GB" sz="1400" kern="100" dirty="0">
                          <a:effectLst/>
                          <a:latin typeface="Aptos" panose="020B0004020202020204" pitchFamily="34" charset="0"/>
                          <a:ea typeface="Aptos" panose="020B0004020202020204" pitchFamily="34" charset="0"/>
                          <a:cs typeface="Mangal" panose="02040503050203030202" pitchFamily="18" charset="0"/>
                        </a:rPr>
                        <a:t>16</a:t>
                      </a:r>
                      <a:endParaRPr lang="en-IN" sz="14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vMerge="1">
                  <a:txBody>
                    <a:bodyPr/>
                    <a:lstStyle/>
                    <a:p>
                      <a:endParaRPr dirty="0"/>
                    </a:p>
                  </a:txBody>
                  <a:tcPr marL="32096" marR="32096" marT="0" marB="0" anchor="ctr"/>
                </a:tc>
                <a:tc>
                  <a:txBody>
                    <a:bodyPr/>
                    <a:lstStyle/>
                    <a:p>
                      <a:pPr algn="ctr">
                        <a:lnSpc>
                          <a:spcPct val="115000"/>
                        </a:lnSpc>
                        <a:spcAft>
                          <a:spcPts val="800"/>
                        </a:spcAft>
                      </a:pPr>
                      <a:r>
                        <a:rPr lang="en-GB" sz="1400" kern="100" dirty="0">
                          <a:effectLst/>
                        </a:rPr>
                        <a:t>IV</a:t>
                      </a:r>
                      <a:endParaRPr lang="en-IN" sz="14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US" sz="1400" kern="100" dirty="0">
                          <a:effectLst/>
                        </a:rPr>
                        <a:t>Continuum Power Trading (TN) Pvt Ltd</a:t>
                      </a:r>
                      <a:endParaRPr lang="en-IN" sz="14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400" kern="100" dirty="0">
                          <a:effectLst/>
                        </a:rPr>
                        <a:t>250</a:t>
                      </a:r>
                      <a:endParaRPr lang="en-IN" sz="14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IN" sz="1400" kern="100" dirty="0">
                          <a:effectLst/>
                          <a:latin typeface="Aptos" panose="020B0004020202020204" pitchFamily="34" charset="0"/>
                          <a:ea typeface="Aptos" panose="020B0004020202020204" pitchFamily="34" charset="0"/>
                          <a:cs typeface="Mangal" panose="02040503050203030202" pitchFamily="18" charset="0"/>
                        </a:rPr>
                        <a:t>38</a:t>
                      </a:r>
                    </a:p>
                  </a:txBody>
                  <a:tcPr marL="32096" marR="32096" marT="0" marB="0" anchor="ctr"/>
                </a:tc>
                <a:tc>
                  <a:txBody>
                    <a:bodyPr/>
                    <a:lstStyle/>
                    <a:p>
                      <a:pPr algn="ctr">
                        <a:lnSpc>
                          <a:spcPct val="115000"/>
                        </a:lnSpc>
                        <a:spcAft>
                          <a:spcPts val="800"/>
                        </a:spcAft>
                      </a:pPr>
                      <a:r>
                        <a:rPr lang="en-GB" sz="1400" kern="100" dirty="0">
                          <a:effectLst/>
                        </a:rPr>
                        <a:t>29.02.2020/ 21.12.2022</a:t>
                      </a:r>
                      <a:endParaRPr lang="en-IN" sz="14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400" kern="100" dirty="0">
                          <a:effectLst/>
                        </a:rPr>
                        <a:t>Recovered</a:t>
                      </a:r>
                      <a:endParaRPr lang="en-IN" sz="14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IN" sz="1400" kern="100" dirty="0">
                          <a:effectLst/>
                        </a:rPr>
                        <a:t>SLP No. 15096-15097/2024/ SCI/ 10.07.2024</a:t>
                      </a:r>
                    </a:p>
                    <a:p>
                      <a:pPr algn="ctr">
                        <a:lnSpc>
                          <a:spcPct val="115000"/>
                        </a:lnSpc>
                        <a:spcAft>
                          <a:spcPts val="800"/>
                        </a:spcAft>
                      </a:pPr>
                      <a:r>
                        <a:rPr lang="en-IN" sz="1400" kern="100" dirty="0">
                          <a:effectLst/>
                          <a:latin typeface="Aptos" panose="020B0004020202020204" pitchFamily="34" charset="0"/>
                          <a:ea typeface="Aptos" panose="020B0004020202020204" pitchFamily="34" charset="0"/>
                          <a:cs typeface="Mangal" panose="02040503050203030202" pitchFamily="18" charset="0"/>
                        </a:rPr>
                        <a:t>Hearing Ongoing.</a:t>
                      </a:r>
                    </a:p>
                  </a:txBody>
                  <a:tcPr marL="32096" marR="32096" marT="0" marB="0" anchor="ctr"/>
                </a:tc>
                <a:extLst>
                  <a:ext uri="{0D108BD9-81ED-4DB2-BD59-A6C34878D82A}">
                    <a16:rowId xmlns:a16="http://schemas.microsoft.com/office/drawing/2014/main" xmlns="" val="1753171002"/>
                  </a:ext>
                </a:extLst>
              </a:tr>
              <a:tr h="477266">
                <a:tc>
                  <a:txBody>
                    <a:bodyPr/>
                    <a:lstStyle/>
                    <a:p>
                      <a:pPr algn="ctr">
                        <a:lnSpc>
                          <a:spcPct val="115000"/>
                        </a:lnSpc>
                        <a:spcAft>
                          <a:spcPts val="800"/>
                        </a:spcAft>
                      </a:pPr>
                      <a:r>
                        <a:rPr lang="en-GB" sz="1400" kern="100" dirty="0">
                          <a:effectLst/>
                          <a:latin typeface="Aptos" panose="020B0004020202020204" pitchFamily="34" charset="0"/>
                          <a:ea typeface="Aptos" panose="020B0004020202020204" pitchFamily="34" charset="0"/>
                          <a:cs typeface="Mangal" panose="02040503050203030202" pitchFamily="18" charset="0"/>
                        </a:rPr>
                        <a:t>17</a:t>
                      </a:r>
                      <a:endParaRPr lang="en-IN" sz="14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vMerge="1">
                  <a:txBody>
                    <a:bodyPr/>
                    <a:lstStyle/>
                    <a:p>
                      <a:endParaRPr dirty="0"/>
                    </a:p>
                  </a:txBody>
                  <a:tcPr marL="32096" marR="32096" marT="0" marB="0" anchor="ctr"/>
                </a:tc>
                <a:tc>
                  <a:txBody>
                    <a:bodyPr/>
                    <a:lstStyle/>
                    <a:p>
                      <a:pPr algn="ctr">
                        <a:lnSpc>
                          <a:spcPct val="115000"/>
                        </a:lnSpc>
                        <a:spcAft>
                          <a:spcPts val="800"/>
                        </a:spcAft>
                      </a:pPr>
                      <a:r>
                        <a:rPr lang="en-GB" sz="1400" kern="100" dirty="0">
                          <a:effectLst/>
                        </a:rPr>
                        <a:t>VIII</a:t>
                      </a:r>
                      <a:endParaRPr lang="en-IN" sz="14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sv-SE" sz="1400" kern="100" dirty="0">
                          <a:effectLst/>
                        </a:rPr>
                        <a:t>Tunga Renewable Energy Pvt Ltd</a:t>
                      </a:r>
                      <a:endParaRPr lang="en-IN" sz="14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400" kern="100" dirty="0">
                          <a:effectLst/>
                          <a:latin typeface="Aptos" panose="020B0004020202020204" pitchFamily="34" charset="0"/>
                          <a:ea typeface="Aptos" panose="020B0004020202020204" pitchFamily="34" charset="0"/>
                          <a:cs typeface="Mangal" panose="02040503050203030202" pitchFamily="18" charset="0"/>
                        </a:rPr>
                        <a:t>189.93</a:t>
                      </a:r>
                      <a:endParaRPr lang="en-IN" sz="14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IN" sz="1400" kern="100" dirty="0">
                          <a:effectLst/>
                          <a:latin typeface="Aptos" panose="020B0004020202020204" pitchFamily="34" charset="0"/>
                          <a:ea typeface="Aptos" panose="020B0004020202020204" pitchFamily="34" charset="0"/>
                          <a:cs typeface="Mangal" panose="02040503050203030202" pitchFamily="18" charset="0"/>
                        </a:rPr>
                        <a:t>189.93</a:t>
                      </a:r>
                    </a:p>
                  </a:txBody>
                  <a:tcPr marL="32096" marR="32096" marT="0" marB="0" anchor="ctr"/>
                </a:tc>
                <a:tc>
                  <a:txBody>
                    <a:bodyPr/>
                    <a:lstStyle/>
                    <a:p>
                      <a:pPr algn="ctr">
                        <a:lnSpc>
                          <a:spcPct val="115000"/>
                        </a:lnSpc>
                        <a:spcAft>
                          <a:spcPts val="800"/>
                        </a:spcAft>
                      </a:pPr>
                      <a:r>
                        <a:rPr lang="en-GB" sz="1400" kern="100" dirty="0">
                          <a:effectLst/>
                        </a:rPr>
                        <a:t>21.11.2021/ </a:t>
                      </a:r>
                      <a:r>
                        <a:rPr lang="en-IN" sz="1400" kern="100" dirty="0">
                          <a:effectLst/>
                          <a:latin typeface="Aptos" panose="020B0004020202020204" pitchFamily="34" charset="0"/>
                          <a:cs typeface="Mangal" panose="02040503050203030202" pitchFamily="18" charset="0"/>
                        </a:rPr>
                        <a:t>05.09.2022</a:t>
                      </a:r>
                      <a:endParaRPr lang="en-IN" sz="1400" kern="100" dirty="0">
                        <a:effectLst/>
                      </a:endParaRPr>
                    </a:p>
                  </a:txBody>
                  <a:tcPr marL="32096" marR="32096" marT="0" marB="0" anchor="ctr"/>
                </a:tc>
                <a:tc>
                  <a:txBody>
                    <a:bodyPr/>
                    <a:lstStyle/>
                    <a:p>
                      <a:pPr algn="ctr">
                        <a:lnSpc>
                          <a:spcPct val="115000"/>
                        </a:lnSpc>
                        <a:spcAft>
                          <a:spcPts val="800"/>
                        </a:spcAft>
                      </a:pPr>
                      <a:r>
                        <a:rPr lang="en-GB" sz="1400" kern="100" dirty="0">
                          <a:effectLst/>
                        </a:rPr>
                        <a:t>Not Recovered</a:t>
                      </a:r>
                      <a:endParaRPr lang="en-IN" sz="14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400" kern="100" dirty="0">
                          <a:effectLst/>
                        </a:rPr>
                        <a:t>Petition No. 339/MP/2024/ CERC/ 14.11.2022/</a:t>
                      </a:r>
                      <a:endParaRPr lang="en-IN" sz="1400" kern="100" dirty="0">
                        <a:effectLst/>
                      </a:endParaRPr>
                    </a:p>
                    <a:p>
                      <a:pPr algn="ctr">
                        <a:lnSpc>
                          <a:spcPct val="115000"/>
                        </a:lnSpc>
                        <a:spcAft>
                          <a:spcPts val="800"/>
                        </a:spcAft>
                      </a:pPr>
                      <a:r>
                        <a:rPr lang="en-GB" sz="1400" kern="100" dirty="0">
                          <a:effectLst/>
                        </a:rPr>
                        <a:t>Hearing ongoing</a:t>
                      </a:r>
                      <a:endParaRPr lang="en-IN" sz="14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extLst>
                  <a:ext uri="{0D108BD9-81ED-4DB2-BD59-A6C34878D82A}">
                    <a16:rowId xmlns:a16="http://schemas.microsoft.com/office/drawing/2014/main" xmlns="" val="4091213373"/>
                  </a:ext>
                </a:extLst>
              </a:tr>
              <a:tr h="226616">
                <a:tc>
                  <a:txBody>
                    <a:bodyPr/>
                    <a:lstStyle/>
                    <a:p>
                      <a:pPr algn="ctr">
                        <a:lnSpc>
                          <a:spcPct val="115000"/>
                        </a:lnSpc>
                        <a:spcAft>
                          <a:spcPts val="800"/>
                        </a:spcAft>
                      </a:pPr>
                      <a:r>
                        <a:rPr lang="en-GB" sz="1400" kern="100">
                          <a:effectLst/>
                        </a:rPr>
                        <a:t> </a:t>
                      </a:r>
                      <a:endParaRPr lang="en-IN" sz="1400" kern="10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400" kern="100" dirty="0">
                          <a:effectLst/>
                        </a:rPr>
                        <a:t> </a:t>
                      </a:r>
                      <a:endParaRPr lang="en-IN" sz="14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endParaRPr lang="en-IN" sz="1400" kern="100">
                        <a:effectLst/>
                        <a:latin typeface="Aptos" panose="020B0004020202020204" pitchFamily="34" charset="0"/>
                      </a:endParaRPr>
                    </a:p>
                  </a:txBody>
                  <a:tcPr marL="32096" marR="32096" marT="0" marB="0" anchor="ctr"/>
                </a:tc>
                <a:tc>
                  <a:txBody>
                    <a:bodyPr/>
                    <a:lstStyle/>
                    <a:p>
                      <a:pPr algn="ctr">
                        <a:lnSpc>
                          <a:spcPct val="115000"/>
                        </a:lnSpc>
                        <a:spcAft>
                          <a:spcPts val="800"/>
                        </a:spcAft>
                      </a:pPr>
                      <a:r>
                        <a:rPr lang="en-GB" sz="1400" kern="100">
                          <a:effectLst/>
                        </a:rPr>
                        <a:t>TOTAL</a:t>
                      </a:r>
                      <a:endParaRPr lang="en-IN" sz="1400" kern="10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400" kern="100" dirty="0">
                          <a:effectLst/>
                        </a:rPr>
                        <a:t>1024.93</a:t>
                      </a:r>
                      <a:endParaRPr lang="en-IN" sz="14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IN" sz="1400" kern="100" dirty="0">
                          <a:effectLst/>
                          <a:latin typeface="Aptos" panose="020B0004020202020204" pitchFamily="34" charset="0"/>
                          <a:ea typeface="Aptos" panose="020B0004020202020204" pitchFamily="34" charset="0"/>
                          <a:cs typeface="Mangal" panose="02040503050203030202" pitchFamily="18" charset="0"/>
                        </a:rPr>
                        <a:t>530.03</a:t>
                      </a:r>
                    </a:p>
                  </a:txBody>
                  <a:tcPr marL="32096" marR="32096" marT="0" marB="0"/>
                </a:tc>
                <a:tc>
                  <a:txBody>
                    <a:bodyPr/>
                    <a:lstStyle/>
                    <a:p>
                      <a:pPr algn="ctr">
                        <a:lnSpc>
                          <a:spcPct val="115000"/>
                        </a:lnSpc>
                        <a:spcAft>
                          <a:spcPts val="800"/>
                        </a:spcAft>
                      </a:pPr>
                      <a:r>
                        <a:rPr lang="en-GB" sz="1400" kern="100" dirty="0">
                          <a:effectLst/>
                        </a:rPr>
                        <a:t> </a:t>
                      </a:r>
                      <a:endParaRPr lang="en-IN" sz="14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tc>
                <a:tc>
                  <a:txBody>
                    <a:bodyPr/>
                    <a:lstStyle/>
                    <a:p>
                      <a:endParaRPr lang="en-IN" sz="1400" kern="100">
                        <a:effectLst/>
                        <a:latin typeface="Aptos" panose="020B0004020202020204" pitchFamily="34" charset="0"/>
                      </a:endParaRPr>
                    </a:p>
                  </a:txBody>
                  <a:tcPr marL="32096" marR="32096" marT="0" marB="0" anchor="ctr"/>
                </a:tc>
                <a:tc>
                  <a:txBody>
                    <a:bodyPr/>
                    <a:lstStyle/>
                    <a:p>
                      <a:endParaRPr lang="en-IN" sz="1400" kern="100" dirty="0">
                        <a:effectLst/>
                        <a:latin typeface="Aptos" panose="020B0004020202020204" pitchFamily="34" charset="0"/>
                      </a:endParaRPr>
                    </a:p>
                  </a:txBody>
                  <a:tcPr marL="32096" marR="32096" marT="0" marB="0" anchor="ctr"/>
                </a:tc>
                <a:extLst>
                  <a:ext uri="{0D108BD9-81ED-4DB2-BD59-A6C34878D82A}">
                    <a16:rowId xmlns:a16="http://schemas.microsoft.com/office/drawing/2014/main" xmlns="" val="1501235089"/>
                  </a:ext>
                </a:extLst>
              </a:tr>
            </a:tbl>
          </a:graphicData>
        </a:graphic>
      </p:graphicFrame>
      <p:sp>
        <p:nvSpPr>
          <p:cNvPr id="13" name="Rectangle 12">
            <a:extLst>
              <a:ext uri="{FF2B5EF4-FFF2-40B4-BE49-F238E27FC236}">
                <a16:creationId xmlns:a16="http://schemas.microsoft.com/office/drawing/2014/main" xmlns="" id="{AFCEC6DE-1780-E720-018D-43BE39495BA8}"/>
              </a:ext>
            </a:extLst>
          </p:cNvPr>
          <p:cNvSpPr/>
          <p:nvPr/>
        </p:nvSpPr>
        <p:spPr>
          <a:xfrm>
            <a:off x="2642098" y="6372363"/>
            <a:ext cx="6907803" cy="446964"/>
          </a:xfrm>
          <a:prstGeom prst="rect">
            <a:avLst/>
          </a:prstGeom>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b="1" dirty="0">
                <a:solidFill>
                  <a:schemeClr val="tx1"/>
                </a:solidFill>
              </a:rPr>
              <a:t>Disputed Capacity =&gt; 3239.8 MW + 530.03 MW = 3769.83 MW</a:t>
            </a:r>
            <a:endParaRPr lang="en-IN" sz="1600" b="1" dirty="0">
              <a:solidFill>
                <a:schemeClr val="tx1"/>
              </a:solidFill>
            </a:endParaRPr>
          </a:p>
        </p:txBody>
      </p:sp>
      <p:sp>
        <p:nvSpPr>
          <p:cNvPr id="5" name="TextBox 4">
            <a:extLst>
              <a:ext uri="{FF2B5EF4-FFF2-40B4-BE49-F238E27FC236}">
                <a16:creationId xmlns:a16="http://schemas.microsoft.com/office/drawing/2014/main" xmlns="" id="{9F21F01F-FADC-E25C-4A0B-618F2433DFA8}"/>
              </a:ext>
            </a:extLst>
          </p:cNvPr>
          <p:cNvSpPr txBox="1"/>
          <p:nvPr/>
        </p:nvSpPr>
        <p:spPr>
          <a:xfrm>
            <a:off x="10256121" y="6315654"/>
            <a:ext cx="1261534" cy="369332"/>
          </a:xfrm>
          <a:prstGeom prst="rect">
            <a:avLst/>
          </a:prstGeom>
          <a:noFill/>
        </p:spPr>
        <p:txBody>
          <a:bodyPr wrap="square" rtlCol="0">
            <a:spAutoFit/>
          </a:bodyPr>
          <a:lstStyle/>
          <a:p>
            <a:r>
              <a:rPr lang="en-US" dirty="0">
                <a:hlinkClick r:id="rId2" action="ppaction://hlinksldjump"/>
              </a:rPr>
              <a:t>Back</a:t>
            </a:r>
            <a:endParaRPr lang="en-IN" dirty="0"/>
          </a:p>
        </p:txBody>
      </p:sp>
    </p:spTree>
    <p:extLst>
      <p:ext uri="{BB962C8B-B14F-4D97-AF65-F5344CB8AC3E}">
        <p14:creationId xmlns:p14="http://schemas.microsoft.com/office/powerpoint/2010/main" val="1495032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C18ADF5F-A19F-C5B3-61DB-A7EB2AC8346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15547D60-81FA-6F51-1D89-3230E482D3A1}"/>
              </a:ext>
            </a:extLst>
          </p:cNvPr>
          <p:cNvSpPr>
            <a:spLocks noGrp="1"/>
          </p:cNvSpPr>
          <p:nvPr>
            <p:ph idx="1"/>
          </p:nvPr>
        </p:nvSpPr>
        <p:spPr>
          <a:xfrm>
            <a:off x="159434" y="877987"/>
            <a:ext cx="11873132" cy="5853399"/>
          </a:xfrm>
        </p:spPr>
        <p:txBody>
          <a:bodyPr>
            <a:normAutofit/>
          </a:bodyPr>
          <a:lstStyle/>
          <a:p>
            <a:pPr marL="0" indent="0">
              <a:buNone/>
            </a:pPr>
            <a:endParaRPr lang="en-US" sz="2400" i="1" u="sng" dirty="0">
              <a:solidFill>
                <a:schemeClr val="accent1">
                  <a:lumMod val="75000"/>
                </a:schemeClr>
              </a:solidFill>
              <a:latin typeface="Arial" panose="020B0604020202020204" pitchFamily="34" charset="0"/>
            </a:endParaRPr>
          </a:p>
          <a:p>
            <a:pPr marL="0" indent="0" algn="just">
              <a:lnSpc>
                <a:spcPct val="150000"/>
              </a:lnSpc>
              <a:spcBef>
                <a:spcPts val="600"/>
              </a:spcBef>
              <a:spcAft>
                <a:spcPts val="600"/>
              </a:spcAft>
              <a:buNone/>
            </a:pPr>
            <a:endParaRPr lang="en-US" sz="2000" dirty="0">
              <a:solidFill>
                <a:srgbClr val="000000"/>
              </a:solidFill>
              <a:latin typeface="Arial" panose="020B0604020202020204" pitchFamily="34" charset="0"/>
            </a:endParaRPr>
          </a:p>
          <a:p>
            <a:pPr marL="0" indent="0" algn="just">
              <a:lnSpc>
                <a:spcPct val="150000"/>
              </a:lnSpc>
              <a:spcBef>
                <a:spcPts val="600"/>
              </a:spcBef>
              <a:spcAft>
                <a:spcPts val="600"/>
              </a:spcAft>
              <a:buNone/>
            </a:pPr>
            <a:endParaRPr lang="en-US" sz="2000" dirty="0">
              <a:solidFill>
                <a:srgbClr val="000000"/>
              </a:solidFill>
              <a:latin typeface="Arial" panose="020B0604020202020204" pitchFamily="34" charset="0"/>
            </a:endParaRPr>
          </a:p>
          <a:p>
            <a:pPr marL="0" indent="0" algn="just">
              <a:lnSpc>
                <a:spcPct val="150000"/>
              </a:lnSpc>
              <a:spcBef>
                <a:spcPts val="600"/>
              </a:spcBef>
              <a:spcAft>
                <a:spcPts val="600"/>
              </a:spcAft>
              <a:buNone/>
            </a:pPr>
            <a:endParaRPr lang="en-US" sz="2000" dirty="0">
              <a:solidFill>
                <a:srgbClr val="000000"/>
              </a:solidFill>
              <a:latin typeface="Arial" panose="020B0604020202020204" pitchFamily="34" charset="0"/>
            </a:endParaRPr>
          </a:p>
          <a:p>
            <a:pPr marL="0" indent="0" algn="just">
              <a:lnSpc>
                <a:spcPct val="150000"/>
              </a:lnSpc>
              <a:spcBef>
                <a:spcPts val="600"/>
              </a:spcBef>
              <a:spcAft>
                <a:spcPts val="600"/>
              </a:spcAft>
              <a:buNone/>
            </a:pPr>
            <a:endParaRPr lang="en-US" sz="2000" dirty="0">
              <a:solidFill>
                <a:srgbClr val="000000"/>
              </a:solidFill>
              <a:latin typeface="Arial" panose="020B0604020202020204" pitchFamily="34" charset="0"/>
            </a:endParaRPr>
          </a:p>
          <a:p>
            <a:pPr marL="0" indent="0" algn="just">
              <a:lnSpc>
                <a:spcPct val="150000"/>
              </a:lnSpc>
              <a:spcBef>
                <a:spcPts val="600"/>
              </a:spcBef>
              <a:spcAft>
                <a:spcPts val="600"/>
              </a:spcAft>
              <a:buNone/>
            </a:pPr>
            <a:endParaRPr lang="en-US" sz="2400" i="1" u="sng" dirty="0">
              <a:solidFill>
                <a:schemeClr val="accent1">
                  <a:lumMod val="75000"/>
                </a:schemeClr>
              </a:solidFill>
              <a:latin typeface="Arial" panose="020B0604020202020204" pitchFamily="34" charset="0"/>
            </a:endParaRPr>
          </a:p>
          <a:p>
            <a:pPr marL="0" indent="0" algn="just">
              <a:lnSpc>
                <a:spcPct val="150000"/>
              </a:lnSpc>
              <a:spcBef>
                <a:spcPts val="600"/>
              </a:spcBef>
              <a:spcAft>
                <a:spcPts val="600"/>
              </a:spcAft>
              <a:buNone/>
            </a:pPr>
            <a:endParaRPr lang="en-US" sz="2000" dirty="0">
              <a:solidFill>
                <a:srgbClr val="000000"/>
              </a:solidFill>
              <a:latin typeface="Arial" panose="020B0604020202020204" pitchFamily="34" charset="0"/>
            </a:endParaRPr>
          </a:p>
          <a:p>
            <a:pPr marL="0" indent="0" algn="just">
              <a:lnSpc>
                <a:spcPct val="150000"/>
              </a:lnSpc>
              <a:spcBef>
                <a:spcPts val="600"/>
              </a:spcBef>
              <a:spcAft>
                <a:spcPts val="600"/>
              </a:spcAft>
              <a:buNone/>
            </a:pPr>
            <a:endParaRPr lang="en-US" sz="2000" dirty="0">
              <a:solidFill>
                <a:srgbClr val="000000"/>
              </a:solidFill>
              <a:latin typeface="Arial" panose="020B0604020202020204" pitchFamily="34" charset="0"/>
            </a:endParaRPr>
          </a:p>
          <a:p>
            <a:pPr marL="0" indent="0" algn="just">
              <a:buNone/>
            </a:pPr>
            <a:endParaRPr lang="en-US" dirty="0">
              <a:solidFill>
                <a:srgbClr val="000000"/>
              </a:solidFill>
              <a:latin typeface="Arial" panose="020B0604020202020204" pitchFamily="34" charset="0"/>
            </a:endParaRPr>
          </a:p>
        </p:txBody>
      </p:sp>
      <p:sp>
        <p:nvSpPr>
          <p:cNvPr id="4" name="TextBox 3">
            <a:extLst>
              <a:ext uri="{FF2B5EF4-FFF2-40B4-BE49-F238E27FC236}">
                <a16:creationId xmlns:a16="http://schemas.microsoft.com/office/drawing/2014/main" xmlns="" id="{CC620395-4167-A2FC-7507-563EDF09D8CA}"/>
              </a:ext>
            </a:extLst>
          </p:cNvPr>
          <p:cNvSpPr txBox="1"/>
          <p:nvPr/>
        </p:nvSpPr>
        <p:spPr>
          <a:xfrm>
            <a:off x="159434" y="262155"/>
            <a:ext cx="12192000" cy="523220"/>
          </a:xfrm>
          <a:prstGeom prst="rect">
            <a:avLst/>
          </a:prstGeom>
          <a:noFill/>
        </p:spPr>
        <p:txBody>
          <a:bodyPr wrap="square" rtlCol="0">
            <a:spAutoFit/>
          </a:bodyPr>
          <a:lstStyle/>
          <a:p>
            <a:r>
              <a:rPr lang="en-US" sz="2800" dirty="0">
                <a:ln w="0"/>
                <a:solidFill>
                  <a:schemeClr val="accent1"/>
                </a:solidFill>
                <a:effectLst>
                  <a:outerShdw blurRad="38100" dist="25400" dir="5400000" algn="ctr" rotWithShape="0">
                    <a:srgbClr val="6E747A">
                      <a:alpha val="43000"/>
                    </a:srgbClr>
                  </a:outerShdw>
                </a:effectLst>
              </a:rPr>
              <a:t>I</a:t>
            </a:r>
            <a:r>
              <a:rPr lang="en-IN" sz="2800" dirty="0">
                <a:ln w="0"/>
                <a:solidFill>
                  <a:schemeClr val="accent1"/>
                </a:solidFill>
                <a:effectLst>
                  <a:outerShdw blurRad="38100" dist="25400" dir="5400000" algn="ctr" rotWithShape="0">
                    <a:srgbClr val="6E747A">
                      <a:alpha val="43000"/>
                    </a:srgbClr>
                  </a:outerShdw>
                </a:effectLst>
              </a:rPr>
              <a:t>STS WIND POWER PROJECTS – </a:t>
            </a:r>
            <a:r>
              <a:rPr lang="en-US" sz="2800" dirty="0">
                <a:ln w="0"/>
                <a:solidFill>
                  <a:schemeClr val="accent1"/>
                </a:solidFill>
                <a:effectLst>
                  <a:outerShdw blurRad="38100" dist="25400" dir="5400000" algn="ctr" rotWithShape="0">
                    <a:srgbClr val="6E747A">
                      <a:alpha val="43000"/>
                    </a:srgbClr>
                  </a:outerShdw>
                </a:effectLst>
              </a:rPr>
              <a:t>Not coming up/ Not likely to come up</a:t>
            </a:r>
            <a:endParaRPr lang="en-GB" sz="2800" dirty="0">
              <a:ln w="0"/>
              <a:solidFill>
                <a:schemeClr val="accent1"/>
              </a:solidFill>
              <a:effectLst>
                <a:outerShdw blurRad="38100" dist="25400" dir="5400000" algn="ctr" rotWithShape="0">
                  <a:srgbClr val="6E747A">
                    <a:alpha val="43000"/>
                  </a:srgbClr>
                </a:outerShdw>
              </a:effectLst>
            </a:endParaRPr>
          </a:p>
        </p:txBody>
      </p:sp>
      <p:cxnSp>
        <p:nvCxnSpPr>
          <p:cNvPr id="6" name="Straight Connector 5">
            <a:extLst>
              <a:ext uri="{FF2B5EF4-FFF2-40B4-BE49-F238E27FC236}">
                <a16:creationId xmlns:a16="http://schemas.microsoft.com/office/drawing/2014/main" xmlns="" id="{1BAD3313-5C87-2F7B-8D00-18808F97F72F}"/>
              </a:ext>
            </a:extLst>
          </p:cNvPr>
          <p:cNvCxnSpPr/>
          <p:nvPr/>
        </p:nvCxnSpPr>
        <p:spPr>
          <a:xfrm>
            <a:off x="0" y="844062"/>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xmlns="" id="{3CE5117D-9747-5CEA-9123-86589BCDF406}"/>
              </a:ext>
            </a:extLst>
          </p:cNvPr>
          <p:cNvSpPr/>
          <p:nvPr/>
        </p:nvSpPr>
        <p:spPr>
          <a:xfrm>
            <a:off x="2985796" y="4227022"/>
            <a:ext cx="5576189" cy="446964"/>
          </a:xfrm>
          <a:prstGeom prst="rect">
            <a:avLst/>
          </a:prstGeom>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b="1" dirty="0">
                <a:solidFill>
                  <a:schemeClr val="tx1"/>
                </a:solidFill>
              </a:rPr>
              <a:t>Terminated + Disputed + Capacity not coming up=&gt; 5898 MW </a:t>
            </a:r>
            <a:endParaRPr lang="en-IN" sz="1600" b="1" dirty="0">
              <a:solidFill>
                <a:schemeClr val="tx1"/>
              </a:solidFill>
            </a:endParaRPr>
          </a:p>
        </p:txBody>
      </p:sp>
      <p:graphicFrame>
        <p:nvGraphicFramePr>
          <p:cNvPr id="2" name="Table 1">
            <a:extLst>
              <a:ext uri="{FF2B5EF4-FFF2-40B4-BE49-F238E27FC236}">
                <a16:creationId xmlns:a16="http://schemas.microsoft.com/office/drawing/2014/main" xmlns="" id="{6A492479-F3C9-7E41-6227-769925A5AB21}"/>
              </a:ext>
            </a:extLst>
          </p:cNvPr>
          <p:cNvGraphicFramePr>
            <a:graphicFrameLocks noGrp="1"/>
          </p:cNvGraphicFramePr>
          <p:nvPr>
            <p:extLst>
              <p:ext uri="{D42A27DB-BD31-4B8C-83A1-F6EECF244321}">
                <p14:modId xmlns:p14="http://schemas.microsoft.com/office/powerpoint/2010/main" val="145181478"/>
              </p:ext>
            </p:extLst>
          </p:nvPr>
        </p:nvGraphicFramePr>
        <p:xfrm>
          <a:off x="1275591" y="1088131"/>
          <a:ext cx="8253420" cy="2243858"/>
        </p:xfrm>
        <a:graphic>
          <a:graphicData uri="http://schemas.openxmlformats.org/drawingml/2006/table">
            <a:tbl>
              <a:tblPr firstRow="1" lastRow="1" bandRow="1">
                <a:tableStyleId>{5C22544A-7EE6-4342-B048-85BDC9FD1C3A}</a:tableStyleId>
              </a:tblPr>
              <a:tblGrid>
                <a:gridCol w="908569">
                  <a:extLst>
                    <a:ext uri="{9D8B030D-6E8A-4147-A177-3AD203B41FA5}">
                      <a16:colId xmlns:a16="http://schemas.microsoft.com/office/drawing/2014/main" xmlns="" val="3839638492"/>
                    </a:ext>
                  </a:extLst>
                </a:gridCol>
                <a:gridCol w="944198">
                  <a:extLst>
                    <a:ext uri="{9D8B030D-6E8A-4147-A177-3AD203B41FA5}">
                      <a16:colId xmlns:a16="http://schemas.microsoft.com/office/drawing/2014/main" xmlns="" val="3790209724"/>
                    </a:ext>
                  </a:extLst>
                </a:gridCol>
                <a:gridCol w="2490389">
                  <a:extLst>
                    <a:ext uri="{9D8B030D-6E8A-4147-A177-3AD203B41FA5}">
                      <a16:colId xmlns:a16="http://schemas.microsoft.com/office/drawing/2014/main" xmlns="" val="1183445894"/>
                    </a:ext>
                  </a:extLst>
                </a:gridCol>
                <a:gridCol w="1576137">
                  <a:extLst>
                    <a:ext uri="{9D8B030D-6E8A-4147-A177-3AD203B41FA5}">
                      <a16:colId xmlns:a16="http://schemas.microsoft.com/office/drawing/2014/main" xmlns="" val="2553156167"/>
                    </a:ext>
                  </a:extLst>
                </a:gridCol>
                <a:gridCol w="2334127">
                  <a:extLst>
                    <a:ext uri="{9D8B030D-6E8A-4147-A177-3AD203B41FA5}">
                      <a16:colId xmlns:a16="http://schemas.microsoft.com/office/drawing/2014/main" xmlns="" val="2422142169"/>
                    </a:ext>
                  </a:extLst>
                </a:gridCol>
              </a:tblGrid>
              <a:tr h="356868">
                <a:tc>
                  <a:txBody>
                    <a:bodyPr/>
                    <a:lstStyle/>
                    <a:p>
                      <a:pPr algn="ctr">
                        <a:lnSpc>
                          <a:spcPct val="115000"/>
                        </a:lnSpc>
                        <a:spcAft>
                          <a:spcPts val="800"/>
                        </a:spcAft>
                      </a:pPr>
                      <a:r>
                        <a:rPr lang="en-GB" sz="1400" kern="100" dirty="0" err="1">
                          <a:effectLst/>
                        </a:rPr>
                        <a:t>Sl</a:t>
                      </a:r>
                      <a:r>
                        <a:rPr lang="en-GB" sz="1400" kern="100" dirty="0">
                          <a:effectLst/>
                        </a:rPr>
                        <a:t> No.</a:t>
                      </a:r>
                      <a:endParaRPr lang="en-IN" sz="14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400" kern="100" dirty="0">
                          <a:effectLst/>
                        </a:rPr>
                        <a:t>Tranche</a:t>
                      </a:r>
                      <a:endParaRPr lang="en-IN" sz="14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400" kern="100" dirty="0">
                          <a:effectLst/>
                        </a:rPr>
                        <a:t>PPA-signing Entity</a:t>
                      </a:r>
                      <a:endParaRPr lang="en-IN" sz="14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400" kern="100">
                          <a:effectLst/>
                        </a:rPr>
                        <a:t>PPA Capacity</a:t>
                      </a:r>
                      <a:br>
                        <a:rPr lang="en-GB" sz="1400" kern="100">
                          <a:effectLst/>
                        </a:rPr>
                      </a:br>
                      <a:r>
                        <a:rPr lang="en-GB" sz="1400" kern="100">
                          <a:effectLst/>
                        </a:rPr>
                        <a:t>(MW)</a:t>
                      </a:r>
                      <a:endParaRPr lang="en-IN" sz="1400" kern="10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400" kern="100" dirty="0">
                          <a:effectLst/>
                        </a:rPr>
                        <a:t>Original/ Last Revised SCD</a:t>
                      </a:r>
                      <a:endParaRPr lang="en-IN" sz="14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extLst>
                  <a:ext uri="{0D108BD9-81ED-4DB2-BD59-A6C34878D82A}">
                    <a16:rowId xmlns:a16="http://schemas.microsoft.com/office/drawing/2014/main" xmlns="" val="3952490575"/>
                  </a:ext>
                </a:extLst>
              </a:tr>
              <a:tr h="356868">
                <a:tc>
                  <a:txBody>
                    <a:bodyPr/>
                    <a:lstStyle/>
                    <a:p>
                      <a:pPr algn="ctr">
                        <a:lnSpc>
                          <a:spcPct val="115000"/>
                        </a:lnSpc>
                        <a:spcAft>
                          <a:spcPts val="800"/>
                        </a:spcAft>
                      </a:pPr>
                      <a:r>
                        <a:rPr lang="en-GB" sz="1400" kern="100" dirty="0">
                          <a:effectLst/>
                          <a:latin typeface="Aptos" panose="020B0004020202020204" pitchFamily="34" charset="0"/>
                          <a:ea typeface="Aptos" panose="020B0004020202020204" pitchFamily="34" charset="0"/>
                          <a:cs typeface="Mangal" panose="02040503050203030202" pitchFamily="18" charset="0"/>
                        </a:rPr>
                        <a:t>1</a:t>
                      </a:r>
                      <a:endParaRPr lang="en-IN" sz="14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fontAlgn="ctr"/>
                      <a:r>
                        <a:rPr lang="en-IN" sz="1400" b="0" i="0" u="none" strike="noStrike">
                          <a:solidFill>
                            <a:srgbClr val="000000"/>
                          </a:solidFill>
                          <a:effectLst/>
                          <a:latin typeface="Aptos Narrow" panose="020B0004020202020204" pitchFamily="34" charset="0"/>
                        </a:rPr>
                        <a:t>XI</a:t>
                      </a:r>
                    </a:p>
                  </a:txBody>
                  <a:tcPr marL="9525" marR="9525" marT="9525" marB="0" anchor="ctr"/>
                </a:tc>
                <a:tc>
                  <a:txBody>
                    <a:bodyPr/>
                    <a:lstStyle/>
                    <a:p>
                      <a:pPr algn="ctr" fontAlgn="ctr"/>
                      <a:r>
                        <a:rPr lang="en-US" sz="1400" b="0" i="0" u="none" strike="noStrike" dirty="0">
                          <a:solidFill>
                            <a:srgbClr val="000000"/>
                          </a:solidFill>
                          <a:effectLst/>
                          <a:latin typeface="Aptos Narrow" panose="020B0004020202020204" pitchFamily="34" charset="0"/>
                        </a:rPr>
                        <a:t>Two Wind Energy Private Limited</a:t>
                      </a:r>
                    </a:p>
                  </a:txBody>
                  <a:tcPr marL="9525" marR="9525" marT="9525" marB="0" anchor="ctr"/>
                </a:tc>
                <a:tc>
                  <a:txBody>
                    <a:bodyPr/>
                    <a:lstStyle/>
                    <a:p>
                      <a:pPr algn="ctr" fontAlgn="ctr"/>
                      <a:r>
                        <a:rPr lang="en-IN" sz="1400" b="0" i="0" u="none" strike="noStrike" dirty="0">
                          <a:solidFill>
                            <a:srgbClr val="000000"/>
                          </a:solidFill>
                          <a:effectLst/>
                          <a:latin typeface="Aptos Narrow" panose="020B0004020202020204" pitchFamily="34" charset="0"/>
                        </a:rPr>
                        <a:t>120</a:t>
                      </a:r>
                    </a:p>
                  </a:txBody>
                  <a:tcPr marL="9525" marR="9525" marT="9525" marB="0" anchor="ctr"/>
                </a:tc>
                <a:tc>
                  <a:txBody>
                    <a:bodyPr/>
                    <a:lstStyle/>
                    <a:p>
                      <a:pPr algn="ctr">
                        <a:lnSpc>
                          <a:spcPct val="115000"/>
                        </a:lnSpc>
                        <a:spcAft>
                          <a:spcPts val="800"/>
                        </a:spcAft>
                      </a:pPr>
                      <a:r>
                        <a:rPr lang="en-GB" sz="1400" kern="100" dirty="0">
                          <a:effectLst/>
                        </a:rPr>
                        <a:t>30.12.2023/ 26.07.2025</a:t>
                      </a:r>
                      <a:endParaRPr lang="en-IN" sz="14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extLst>
                  <a:ext uri="{0D108BD9-81ED-4DB2-BD59-A6C34878D82A}">
                    <a16:rowId xmlns:a16="http://schemas.microsoft.com/office/drawing/2014/main" xmlns="" val="2785726980"/>
                  </a:ext>
                </a:extLst>
              </a:tr>
              <a:tr h="411429">
                <a:tc>
                  <a:txBody>
                    <a:bodyPr/>
                    <a:lstStyle/>
                    <a:p>
                      <a:pPr algn="ctr">
                        <a:lnSpc>
                          <a:spcPct val="115000"/>
                        </a:lnSpc>
                        <a:spcAft>
                          <a:spcPts val="800"/>
                        </a:spcAft>
                      </a:pPr>
                      <a:r>
                        <a:rPr lang="en-GB" sz="1400" kern="100" dirty="0">
                          <a:effectLst/>
                          <a:latin typeface="Aptos" panose="020B0004020202020204" pitchFamily="34" charset="0"/>
                          <a:ea typeface="Aptos" panose="020B0004020202020204" pitchFamily="34" charset="0"/>
                          <a:cs typeface="Mangal" panose="02040503050203030202" pitchFamily="18" charset="0"/>
                        </a:rPr>
                        <a:t>2</a:t>
                      </a:r>
                      <a:endParaRPr lang="en-IN" sz="14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fontAlgn="ctr"/>
                      <a:r>
                        <a:rPr lang="en-IN" sz="1400" b="0" i="0" u="none" strike="noStrike">
                          <a:solidFill>
                            <a:srgbClr val="000000"/>
                          </a:solidFill>
                          <a:effectLst/>
                          <a:latin typeface="Aptos Narrow" panose="020B0004020202020204" pitchFamily="34" charset="0"/>
                        </a:rPr>
                        <a:t>XIII</a:t>
                      </a:r>
                    </a:p>
                  </a:txBody>
                  <a:tcPr marL="9525" marR="9525" marT="9525" marB="0" anchor="ctr"/>
                </a:tc>
                <a:tc>
                  <a:txBody>
                    <a:bodyPr/>
                    <a:lstStyle/>
                    <a:p>
                      <a:pPr algn="ctr" fontAlgn="ctr"/>
                      <a:r>
                        <a:rPr lang="en-US" sz="1400" b="0" i="0" u="none" strike="noStrike">
                          <a:solidFill>
                            <a:srgbClr val="000000"/>
                          </a:solidFill>
                          <a:effectLst/>
                          <a:latin typeface="Aptos Narrow" panose="020B0004020202020204" pitchFamily="34" charset="0"/>
                        </a:rPr>
                        <a:t>Teq Green Power XI Pvt Ltd</a:t>
                      </a:r>
                    </a:p>
                  </a:txBody>
                  <a:tcPr marL="9525" marR="9525" marT="9525" marB="0" anchor="ctr"/>
                </a:tc>
                <a:tc>
                  <a:txBody>
                    <a:bodyPr/>
                    <a:lstStyle/>
                    <a:p>
                      <a:pPr algn="ctr" fontAlgn="ctr"/>
                      <a:r>
                        <a:rPr lang="en-IN" sz="1400" b="0" i="0" u="none" strike="noStrike" dirty="0">
                          <a:solidFill>
                            <a:srgbClr val="000000"/>
                          </a:solidFill>
                          <a:effectLst/>
                          <a:latin typeface="Aptos Narrow" panose="020B0004020202020204" pitchFamily="34" charset="0"/>
                        </a:rPr>
                        <a:t>200</a:t>
                      </a:r>
                    </a:p>
                  </a:txBody>
                  <a:tcPr marL="9525" marR="9525" marT="9525" marB="0" anchor="ctr"/>
                </a:tc>
                <a:tc>
                  <a:txBody>
                    <a:bodyPr/>
                    <a:lstStyle/>
                    <a:p>
                      <a:pPr algn="ctr">
                        <a:lnSpc>
                          <a:spcPct val="115000"/>
                        </a:lnSpc>
                        <a:spcAft>
                          <a:spcPts val="800"/>
                        </a:spcAft>
                      </a:pPr>
                      <a:r>
                        <a:rPr lang="en-GB" sz="1400" kern="100" dirty="0">
                          <a:effectLst/>
                        </a:rPr>
                        <a:t>26.06.2025/ 02.12.2025</a:t>
                      </a:r>
                      <a:endParaRPr lang="en-IN" sz="14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extLst>
                  <a:ext uri="{0D108BD9-81ED-4DB2-BD59-A6C34878D82A}">
                    <a16:rowId xmlns:a16="http://schemas.microsoft.com/office/drawing/2014/main" xmlns="" val="1283580390"/>
                  </a:ext>
                </a:extLst>
              </a:tr>
              <a:tr h="356868">
                <a:tc>
                  <a:txBody>
                    <a:bodyPr/>
                    <a:lstStyle/>
                    <a:p>
                      <a:pPr algn="ctr">
                        <a:lnSpc>
                          <a:spcPct val="115000"/>
                        </a:lnSpc>
                        <a:spcAft>
                          <a:spcPts val="800"/>
                        </a:spcAft>
                      </a:pPr>
                      <a:r>
                        <a:rPr lang="en-GB" sz="1400" kern="100" dirty="0">
                          <a:effectLst/>
                          <a:latin typeface="Aptos" panose="020B0004020202020204" pitchFamily="34" charset="0"/>
                          <a:ea typeface="Aptos" panose="020B0004020202020204" pitchFamily="34" charset="0"/>
                          <a:cs typeface="Mangal" panose="02040503050203030202" pitchFamily="18" charset="0"/>
                        </a:rPr>
                        <a:t>3</a:t>
                      </a:r>
                      <a:endParaRPr lang="en-IN" sz="14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fontAlgn="ctr"/>
                      <a:r>
                        <a:rPr lang="en-IN" sz="1400" b="0" i="0" u="none" strike="noStrike">
                          <a:solidFill>
                            <a:srgbClr val="000000"/>
                          </a:solidFill>
                          <a:effectLst/>
                          <a:latin typeface="Aptos Narrow" panose="020B0004020202020204" pitchFamily="34" charset="0"/>
                        </a:rPr>
                        <a:t>XIII</a:t>
                      </a:r>
                    </a:p>
                  </a:txBody>
                  <a:tcPr marL="9525" marR="9525" marT="9525" marB="0" anchor="ctr"/>
                </a:tc>
                <a:tc>
                  <a:txBody>
                    <a:bodyPr/>
                    <a:lstStyle/>
                    <a:p>
                      <a:pPr algn="ctr" fontAlgn="ctr"/>
                      <a:r>
                        <a:rPr lang="en-IN" sz="1400" b="0" i="0" u="none" strike="noStrike">
                          <a:solidFill>
                            <a:srgbClr val="000000"/>
                          </a:solidFill>
                          <a:effectLst/>
                          <a:latin typeface="Aptos Narrow" panose="020B0004020202020204" pitchFamily="34" charset="0"/>
                        </a:rPr>
                        <a:t>SJVN Green Energy Ltd</a:t>
                      </a:r>
                    </a:p>
                  </a:txBody>
                  <a:tcPr marL="9525" marR="9525" marT="9525" marB="0" anchor="ctr"/>
                </a:tc>
                <a:tc>
                  <a:txBody>
                    <a:bodyPr/>
                    <a:lstStyle/>
                    <a:p>
                      <a:pPr algn="ctr" fontAlgn="ctr"/>
                      <a:r>
                        <a:rPr lang="en-IN" sz="1400" b="0" i="0" u="none" strike="noStrike" dirty="0">
                          <a:solidFill>
                            <a:srgbClr val="000000"/>
                          </a:solidFill>
                          <a:effectLst/>
                          <a:latin typeface="Aptos Narrow" panose="020B0004020202020204" pitchFamily="34" charset="0"/>
                        </a:rPr>
                        <a:t>100</a:t>
                      </a:r>
                    </a:p>
                  </a:txBody>
                  <a:tcPr marL="9525" marR="9525" marT="9525" marB="0" anchor="ctr"/>
                </a:tc>
                <a:tc>
                  <a:txBody>
                    <a:bodyPr/>
                    <a:lstStyle/>
                    <a:p>
                      <a:pPr algn="ctr">
                        <a:lnSpc>
                          <a:spcPct val="115000"/>
                        </a:lnSpc>
                        <a:spcAft>
                          <a:spcPts val="800"/>
                        </a:spcAft>
                      </a:pPr>
                      <a:r>
                        <a:rPr lang="en-GB" sz="1400" kern="100" dirty="0">
                          <a:effectLst/>
                        </a:rPr>
                        <a:t>26.06.2025/ 02.12.2025</a:t>
                      </a:r>
                      <a:endParaRPr lang="en-IN" sz="14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extLst>
                  <a:ext uri="{0D108BD9-81ED-4DB2-BD59-A6C34878D82A}">
                    <a16:rowId xmlns:a16="http://schemas.microsoft.com/office/drawing/2014/main" xmlns="" val="1753171002"/>
                  </a:ext>
                </a:extLst>
              </a:tr>
              <a:tr h="411429">
                <a:tc>
                  <a:txBody>
                    <a:bodyPr/>
                    <a:lstStyle/>
                    <a:p>
                      <a:pPr algn="ctr">
                        <a:lnSpc>
                          <a:spcPct val="115000"/>
                        </a:lnSpc>
                        <a:spcAft>
                          <a:spcPts val="800"/>
                        </a:spcAft>
                      </a:pPr>
                      <a:r>
                        <a:rPr lang="en-GB" sz="1400" kern="100" dirty="0">
                          <a:effectLst/>
                          <a:latin typeface="Aptos" panose="020B0004020202020204" pitchFamily="34" charset="0"/>
                          <a:ea typeface="Aptos" panose="020B0004020202020204" pitchFamily="34" charset="0"/>
                          <a:cs typeface="Mangal" panose="02040503050203030202" pitchFamily="18" charset="0"/>
                        </a:rPr>
                        <a:t>4</a:t>
                      </a:r>
                      <a:endParaRPr lang="en-IN" sz="14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fontAlgn="ctr"/>
                      <a:r>
                        <a:rPr lang="en-IN" sz="1400" b="0" i="0" u="none" strike="noStrike" dirty="0">
                          <a:solidFill>
                            <a:srgbClr val="000000"/>
                          </a:solidFill>
                          <a:effectLst/>
                          <a:latin typeface="Aptos Narrow" panose="020B0004020202020204" pitchFamily="34" charset="0"/>
                        </a:rPr>
                        <a:t>XIV</a:t>
                      </a:r>
                    </a:p>
                  </a:txBody>
                  <a:tcPr marL="9525" marR="9525" marT="9525" marB="0" anchor="ctr"/>
                </a:tc>
                <a:tc>
                  <a:txBody>
                    <a:bodyPr/>
                    <a:lstStyle/>
                    <a:p>
                      <a:pPr algn="ctr" fontAlgn="ctr"/>
                      <a:r>
                        <a:rPr lang="en-IN" sz="1400" b="0" i="0" u="none" strike="noStrike" dirty="0">
                          <a:solidFill>
                            <a:srgbClr val="000000"/>
                          </a:solidFill>
                          <a:effectLst/>
                          <a:latin typeface="Aptos Narrow" panose="020B0004020202020204" pitchFamily="34" charset="0"/>
                        </a:rPr>
                        <a:t>SJVN Green Energy Ltd</a:t>
                      </a:r>
                    </a:p>
                  </a:txBody>
                  <a:tcPr marL="9525" marR="9525" marT="9525" marB="0" anchor="ctr"/>
                </a:tc>
                <a:tc>
                  <a:txBody>
                    <a:bodyPr/>
                    <a:lstStyle/>
                    <a:p>
                      <a:pPr algn="ctr" fontAlgn="ctr"/>
                      <a:r>
                        <a:rPr lang="en-IN" sz="1400" b="0" i="0" u="none" strike="noStrike" dirty="0">
                          <a:solidFill>
                            <a:srgbClr val="000000"/>
                          </a:solidFill>
                          <a:effectLst/>
                          <a:latin typeface="Aptos Narrow" panose="020B0004020202020204" pitchFamily="34" charset="0"/>
                        </a:rPr>
                        <a:t>200</a:t>
                      </a:r>
                    </a:p>
                  </a:txBody>
                  <a:tcPr marL="9525" marR="9525" marT="9525" marB="0" anchor="ctr"/>
                </a:tc>
                <a:tc>
                  <a:txBody>
                    <a:bodyPr/>
                    <a:lstStyle/>
                    <a:p>
                      <a:pPr algn="ctr">
                        <a:lnSpc>
                          <a:spcPct val="115000"/>
                        </a:lnSpc>
                        <a:spcAft>
                          <a:spcPts val="800"/>
                        </a:spcAft>
                      </a:pPr>
                      <a:r>
                        <a:rPr lang="en-IN" sz="1400" kern="100" dirty="0">
                          <a:effectLst/>
                        </a:rPr>
                        <a:t>16.11.2025/ 27.12.2025</a:t>
                      </a:r>
                      <a:endParaRPr lang="en-IN" sz="14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extLst>
                  <a:ext uri="{0D108BD9-81ED-4DB2-BD59-A6C34878D82A}">
                    <a16:rowId xmlns:a16="http://schemas.microsoft.com/office/drawing/2014/main" xmlns="" val="4091213373"/>
                  </a:ext>
                </a:extLst>
              </a:tr>
              <a:tr h="195355">
                <a:tc>
                  <a:txBody>
                    <a:bodyPr/>
                    <a:lstStyle/>
                    <a:p>
                      <a:pPr algn="ctr">
                        <a:lnSpc>
                          <a:spcPct val="115000"/>
                        </a:lnSpc>
                        <a:spcAft>
                          <a:spcPts val="800"/>
                        </a:spcAft>
                      </a:pPr>
                      <a:r>
                        <a:rPr lang="en-GB" sz="1400" kern="100">
                          <a:effectLst/>
                        </a:rPr>
                        <a:t> </a:t>
                      </a:r>
                      <a:endParaRPr lang="en-IN" sz="1400" kern="10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endParaRPr lang="en-IN" sz="1400" kern="100" dirty="0">
                        <a:effectLst/>
                        <a:latin typeface="Aptos" panose="020B0004020202020204" pitchFamily="34" charset="0"/>
                      </a:endParaRPr>
                    </a:p>
                  </a:txBody>
                  <a:tcPr marL="32096" marR="32096" marT="0" marB="0" anchor="ctr"/>
                </a:tc>
                <a:tc>
                  <a:txBody>
                    <a:bodyPr/>
                    <a:lstStyle/>
                    <a:p>
                      <a:pPr algn="ctr">
                        <a:lnSpc>
                          <a:spcPct val="115000"/>
                        </a:lnSpc>
                        <a:spcAft>
                          <a:spcPts val="800"/>
                        </a:spcAft>
                      </a:pPr>
                      <a:r>
                        <a:rPr lang="en-GB" sz="1400" kern="100">
                          <a:effectLst/>
                        </a:rPr>
                        <a:t>TOTAL</a:t>
                      </a:r>
                      <a:endParaRPr lang="en-IN" sz="1400" kern="10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400" kern="100" dirty="0">
                          <a:effectLst/>
                        </a:rPr>
                        <a:t>620</a:t>
                      </a:r>
                      <a:endParaRPr lang="en-IN" sz="14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nchor="ctr"/>
                </a:tc>
                <a:tc>
                  <a:txBody>
                    <a:bodyPr/>
                    <a:lstStyle/>
                    <a:p>
                      <a:pPr algn="ctr">
                        <a:lnSpc>
                          <a:spcPct val="115000"/>
                        </a:lnSpc>
                        <a:spcAft>
                          <a:spcPts val="800"/>
                        </a:spcAft>
                      </a:pPr>
                      <a:r>
                        <a:rPr lang="en-GB" sz="1400" kern="100" dirty="0">
                          <a:effectLst/>
                        </a:rPr>
                        <a:t> </a:t>
                      </a:r>
                      <a:endParaRPr lang="en-IN" sz="1400" kern="100" dirty="0">
                        <a:effectLst/>
                        <a:latin typeface="Aptos" panose="020B0004020202020204" pitchFamily="34" charset="0"/>
                        <a:ea typeface="Aptos" panose="020B0004020202020204" pitchFamily="34" charset="0"/>
                        <a:cs typeface="Mangal" panose="02040503050203030202" pitchFamily="18" charset="0"/>
                      </a:endParaRPr>
                    </a:p>
                  </a:txBody>
                  <a:tcPr marL="32096" marR="32096" marT="0" marB="0"/>
                </a:tc>
                <a:extLst>
                  <a:ext uri="{0D108BD9-81ED-4DB2-BD59-A6C34878D82A}">
                    <a16:rowId xmlns:a16="http://schemas.microsoft.com/office/drawing/2014/main" xmlns="" val="1501235089"/>
                  </a:ext>
                </a:extLst>
              </a:tr>
            </a:tbl>
          </a:graphicData>
        </a:graphic>
      </p:graphicFrame>
      <p:sp>
        <p:nvSpPr>
          <p:cNvPr id="5" name="TextBox 4">
            <a:extLst>
              <a:ext uri="{FF2B5EF4-FFF2-40B4-BE49-F238E27FC236}">
                <a16:creationId xmlns:a16="http://schemas.microsoft.com/office/drawing/2014/main" xmlns="" id="{E46BC374-050D-C366-BABD-2435739FD781}"/>
              </a:ext>
            </a:extLst>
          </p:cNvPr>
          <p:cNvSpPr txBox="1"/>
          <p:nvPr/>
        </p:nvSpPr>
        <p:spPr>
          <a:xfrm>
            <a:off x="9318812" y="5323541"/>
            <a:ext cx="1261534" cy="369332"/>
          </a:xfrm>
          <a:prstGeom prst="rect">
            <a:avLst/>
          </a:prstGeom>
          <a:noFill/>
        </p:spPr>
        <p:txBody>
          <a:bodyPr wrap="square" rtlCol="0">
            <a:spAutoFit/>
          </a:bodyPr>
          <a:lstStyle/>
          <a:p>
            <a:r>
              <a:rPr lang="en-US" dirty="0">
                <a:hlinkClick r:id="rId2" action="ppaction://hlinksldjump"/>
              </a:rPr>
              <a:t>Back</a:t>
            </a:r>
            <a:endParaRPr lang="en-IN" dirty="0"/>
          </a:p>
        </p:txBody>
      </p:sp>
    </p:spTree>
    <p:extLst>
      <p:ext uri="{BB962C8B-B14F-4D97-AF65-F5344CB8AC3E}">
        <p14:creationId xmlns:p14="http://schemas.microsoft.com/office/powerpoint/2010/main" val="29430653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4E240C-85DA-463B-B3F9-CC72A5F6B45A}"/>
              </a:ext>
            </a:extLst>
          </p:cNvPr>
          <p:cNvSpPr>
            <a:spLocks noGrp="1"/>
          </p:cNvSpPr>
          <p:nvPr>
            <p:ph type="title"/>
          </p:nvPr>
        </p:nvSpPr>
        <p:spPr>
          <a:xfrm>
            <a:off x="129309" y="119343"/>
            <a:ext cx="11074400" cy="567382"/>
          </a:xfrm>
        </p:spPr>
        <p:txBody>
          <a:bodyPr>
            <a:noAutofit/>
          </a:bodyPr>
          <a:lstStyle/>
          <a:p>
            <a:pPr algn="ctr"/>
            <a:r>
              <a:rPr lang="en-US" sz="3600" b="1" u="sng" dirty="0">
                <a:solidFill>
                  <a:srgbClr val="0070C0"/>
                </a:solidFill>
                <a:latin typeface="+mn-lt"/>
              </a:rPr>
              <a:t>Current Issues:</a:t>
            </a:r>
            <a:endParaRPr lang="en-US" sz="3600" u="sng" dirty="0">
              <a:solidFill>
                <a:srgbClr val="0070C0"/>
              </a:solidFill>
              <a:latin typeface="+mn-lt"/>
            </a:endParaRPr>
          </a:p>
        </p:txBody>
      </p:sp>
      <p:sp>
        <p:nvSpPr>
          <p:cNvPr id="4" name="TextBox 3"/>
          <p:cNvSpPr txBox="1"/>
          <p:nvPr/>
        </p:nvSpPr>
        <p:spPr>
          <a:xfrm>
            <a:off x="329454" y="1454779"/>
            <a:ext cx="10219174" cy="4801314"/>
          </a:xfrm>
          <a:prstGeom prst="rect">
            <a:avLst/>
          </a:prstGeom>
          <a:noFill/>
        </p:spPr>
        <p:txBody>
          <a:bodyPr wrap="square" rtlCol="0">
            <a:spAutoFit/>
          </a:bodyPr>
          <a:lstStyle/>
          <a:p>
            <a:pPr lvl="0"/>
            <a:r>
              <a:rPr lang="en-US" dirty="0"/>
              <a:t>As response to SECI, HPD vide letter/ e-mail dated 30 May/03 Jun, 2025 has submitted a letter seeking extension in SCD and submit the following:</a:t>
            </a:r>
          </a:p>
          <a:p>
            <a:pPr lvl="0"/>
            <a:endParaRPr lang="en-IN" dirty="0"/>
          </a:p>
          <a:p>
            <a:pPr marL="285750" lvl="0" indent="-285750">
              <a:buFont typeface="Arial" panose="020B0604020202020204" pitchFamily="34" charset="0"/>
              <a:buChar char="•"/>
            </a:pPr>
            <a:r>
              <a:rPr lang="en-US" i="1" dirty="0"/>
              <a:t>Preliminary activities for the project were taken up envisaging connectivity at the </a:t>
            </a:r>
            <a:r>
              <a:rPr lang="en-US" i="1" dirty="0" err="1"/>
              <a:t>Tuticorin</a:t>
            </a:r>
            <a:r>
              <a:rPr lang="en-US" i="1" dirty="0"/>
              <a:t> PGCIL substation. However due to non-availability, fresh connectivity approval was obtained from PGCIL </a:t>
            </a:r>
            <a:r>
              <a:rPr lang="en-US" i="1" dirty="0" err="1"/>
              <a:t>Bhuj</a:t>
            </a:r>
            <a:r>
              <a:rPr lang="en-US" i="1" dirty="0"/>
              <a:t> Pooling Station, compelling shift of project location to </a:t>
            </a:r>
            <a:r>
              <a:rPr lang="en-US" i="1" dirty="0" err="1"/>
              <a:t>Bhuj</a:t>
            </a:r>
            <a:r>
              <a:rPr lang="en-US" i="1" dirty="0"/>
              <a:t> District, Gujarat with start of connectivity from 31.07.2026.</a:t>
            </a:r>
            <a:endParaRPr lang="en-IN" dirty="0"/>
          </a:p>
          <a:p>
            <a:pPr marL="285750" lvl="0" indent="-285750">
              <a:buFont typeface="Arial" panose="020B0604020202020204" pitchFamily="34" charset="0"/>
              <a:buChar char="•"/>
            </a:pPr>
            <a:r>
              <a:rPr lang="en-US" i="1" dirty="0" err="1"/>
              <a:t>LoA</a:t>
            </a:r>
            <a:r>
              <a:rPr lang="en-US" i="1" dirty="0"/>
              <a:t> issued to M/s </a:t>
            </a:r>
            <a:r>
              <a:rPr lang="en-US" i="1" dirty="0" err="1"/>
              <a:t>Enerture</a:t>
            </a:r>
            <a:r>
              <a:rPr lang="en-US" i="1" dirty="0"/>
              <a:t> Technologies Limited for 100 MW Solar Project at </a:t>
            </a:r>
            <a:r>
              <a:rPr lang="en-US" i="1" dirty="0" err="1"/>
              <a:t>Bhuj</a:t>
            </a:r>
            <a:r>
              <a:rPr lang="en-US" i="1" dirty="0"/>
              <a:t> District. Order have been placed for Modules &amp; Inverters. Considering connectivity approval, the project is expected to be commissioned before connectivity approval date. i.e. 31.07.2026. Land transfer is under progress.</a:t>
            </a:r>
            <a:endParaRPr lang="en-IN" dirty="0"/>
          </a:p>
          <a:p>
            <a:pPr marL="285750" lvl="0" indent="-285750">
              <a:buFont typeface="Arial" panose="020B0604020202020204" pitchFamily="34" charset="0"/>
              <a:buChar char="•"/>
            </a:pPr>
            <a:r>
              <a:rPr lang="en-US" i="1" dirty="0" err="1"/>
              <a:t>LoA</a:t>
            </a:r>
            <a:r>
              <a:rPr lang="en-US" i="1" dirty="0"/>
              <a:t> issued to M/s INOX wind limited for 50 MW Wind project at </a:t>
            </a:r>
            <a:r>
              <a:rPr lang="en-US" i="1" dirty="0" err="1"/>
              <a:t>Dayapar</a:t>
            </a:r>
            <a:r>
              <a:rPr lang="en-US" i="1" dirty="0"/>
              <a:t>, Gujarat. 7 Wind Turbo Generators (WTG) erection completed, 9 WTG foundation work completed and the project is expected to be commissioned before the connectivity approval date. i.e. 31.07.2026. 25 WTGs (2 MW) received at site.</a:t>
            </a:r>
            <a:endParaRPr lang="en-IN" dirty="0"/>
          </a:p>
          <a:p>
            <a:pPr marL="285750" lvl="0" indent="-285750">
              <a:buFont typeface="Arial" panose="020B0604020202020204" pitchFamily="34" charset="0"/>
              <a:buChar char="•"/>
            </a:pPr>
            <a:r>
              <a:rPr lang="en-US" i="1" dirty="0"/>
              <a:t>Every action is being undertaken for commissioning before the scheduled connectivity date, by temporary means in discussion with PGCIL/CTUIL. Sincere efforts are being taken to operationalize the connectivity through TGNA regulations.</a:t>
            </a:r>
            <a:endParaRPr lang="en-IN" dirty="0"/>
          </a:p>
        </p:txBody>
      </p:sp>
    </p:spTree>
    <p:extLst>
      <p:ext uri="{BB962C8B-B14F-4D97-AF65-F5344CB8AC3E}">
        <p14:creationId xmlns:p14="http://schemas.microsoft.com/office/powerpoint/2010/main" val="42004856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32ACD22F-D985-EE12-8D55-C076B0E5EAB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xmlns="" id="{F4BF2186-6E81-D466-FDBE-78D4144D68FD}"/>
              </a:ext>
            </a:extLst>
          </p:cNvPr>
          <p:cNvSpPr txBox="1"/>
          <p:nvPr/>
        </p:nvSpPr>
        <p:spPr>
          <a:xfrm>
            <a:off x="134844" y="280302"/>
            <a:ext cx="11210925" cy="523220"/>
          </a:xfrm>
          <a:prstGeom prst="rect">
            <a:avLst/>
          </a:prstGeom>
          <a:noFill/>
        </p:spPr>
        <p:txBody>
          <a:bodyPr wrap="square" rtlCol="0">
            <a:spAutoFit/>
          </a:bodyPr>
          <a:lstStyle>
            <a:defPPr>
              <a:defRPr lang="en-US"/>
            </a:defPPr>
            <a:lvl1pPr>
              <a:defRPr sz="2800">
                <a:ln w="0"/>
                <a:solidFill>
                  <a:schemeClr val="accent1"/>
                </a:solidFill>
                <a:effectLst>
                  <a:outerShdw blurRad="38100" dist="25400" dir="5400000" algn="ctr" rotWithShape="0">
                    <a:srgbClr val="6E747A">
                      <a:alpha val="43000"/>
                    </a:srgbClr>
                  </a:outerShdw>
                </a:effectLst>
              </a:defRPr>
            </a:lvl1pPr>
          </a:lstStyle>
          <a:p>
            <a:pPr algn="ctr"/>
            <a:r>
              <a:rPr lang="en-US" dirty="0">
                <a:latin typeface="Times New Roman" panose="02020603050405020304" pitchFamily="18" charset="0"/>
                <a:cs typeface="Times New Roman" panose="02020603050405020304" pitchFamily="18" charset="0"/>
              </a:rPr>
              <a:t>HYBRID SCHEMES: AT A GLANCE</a:t>
            </a:r>
          </a:p>
        </p:txBody>
      </p:sp>
      <p:graphicFrame>
        <p:nvGraphicFramePr>
          <p:cNvPr id="6" name="Table 5">
            <a:extLst>
              <a:ext uri="{FF2B5EF4-FFF2-40B4-BE49-F238E27FC236}">
                <a16:creationId xmlns:a16="http://schemas.microsoft.com/office/drawing/2014/main" xmlns="" id="{C869AE1C-0679-2D54-364E-BB7EE914CF8A}"/>
              </a:ext>
            </a:extLst>
          </p:cNvPr>
          <p:cNvGraphicFramePr>
            <a:graphicFrameLocks noGrp="1"/>
          </p:cNvGraphicFramePr>
          <p:nvPr>
            <p:extLst>
              <p:ext uri="{D42A27DB-BD31-4B8C-83A1-F6EECF244321}">
                <p14:modId xmlns:p14="http://schemas.microsoft.com/office/powerpoint/2010/main" val="373303090"/>
              </p:ext>
            </p:extLst>
          </p:nvPr>
        </p:nvGraphicFramePr>
        <p:xfrm>
          <a:off x="134844" y="999856"/>
          <a:ext cx="11954061" cy="5719876"/>
        </p:xfrm>
        <a:graphic>
          <a:graphicData uri="http://schemas.openxmlformats.org/drawingml/2006/table">
            <a:tbl>
              <a:tblPr firstRow="1" bandRow="1">
                <a:tableStyleId>{5C22544A-7EE6-4342-B048-85BDC9FD1C3A}</a:tableStyleId>
              </a:tblPr>
              <a:tblGrid>
                <a:gridCol w="1073183">
                  <a:extLst>
                    <a:ext uri="{9D8B030D-6E8A-4147-A177-3AD203B41FA5}">
                      <a16:colId xmlns:a16="http://schemas.microsoft.com/office/drawing/2014/main" xmlns="" val="3781965218"/>
                    </a:ext>
                  </a:extLst>
                </a:gridCol>
                <a:gridCol w="927716">
                  <a:extLst>
                    <a:ext uri="{9D8B030D-6E8A-4147-A177-3AD203B41FA5}">
                      <a16:colId xmlns:a16="http://schemas.microsoft.com/office/drawing/2014/main" xmlns="" val="20001"/>
                    </a:ext>
                  </a:extLst>
                </a:gridCol>
                <a:gridCol w="1089247">
                  <a:extLst>
                    <a:ext uri="{9D8B030D-6E8A-4147-A177-3AD203B41FA5}">
                      <a16:colId xmlns:a16="http://schemas.microsoft.com/office/drawing/2014/main" xmlns="" val="1509818655"/>
                    </a:ext>
                  </a:extLst>
                </a:gridCol>
                <a:gridCol w="1160284">
                  <a:extLst>
                    <a:ext uri="{9D8B030D-6E8A-4147-A177-3AD203B41FA5}">
                      <a16:colId xmlns:a16="http://schemas.microsoft.com/office/drawing/2014/main" xmlns="" val="1200837636"/>
                    </a:ext>
                  </a:extLst>
                </a:gridCol>
                <a:gridCol w="1266842">
                  <a:extLst>
                    <a:ext uri="{9D8B030D-6E8A-4147-A177-3AD203B41FA5}">
                      <a16:colId xmlns:a16="http://schemas.microsoft.com/office/drawing/2014/main" xmlns="" val="261561095"/>
                    </a:ext>
                  </a:extLst>
                </a:gridCol>
                <a:gridCol w="1435753">
                  <a:extLst>
                    <a:ext uri="{9D8B030D-6E8A-4147-A177-3AD203B41FA5}">
                      <a16:colId xmlns:a16="http://schemas.microsoft.com/office/drawing/2014/main" xmlns="" val="3463327650"/>
                    </a:ext>
                  </a:extLst>
                </a:gridCol>
                <a:gridCol w="822660">
                  <a:extLst>
                    <a:ext uri="{9D8B030D-6E8A-4147-A177-3AD203B41FA5}">
                      <a16:colId xmlns:a16="http://schemas.microsoft.com/office/drawing/2014/main" xmlns="" val="2266140730"/>
                    </a:ext>
                  </a:extLst>
                </a:gridCol>
                <a:gridCol w="930714">
                  <a:extLst>
                    <a:ext uri="{9D8B030D-6E8A-4147-A177-3AD203B41FA5}">
                      <a16:colId xmlns:a16="http://schemas.microsoft.com/office/drawing/2014/main" xmlns="" val="4017258363"/>
                    </a:ext>
                  </a:extLst>
                </a:gridCol>
                <a:gridCol w="816223">
                  <a:extLst>
                    <a:ext uri="{9D8B030D-6E8A-4147-A177-3AD203B41FA5}">
                      <a16:colId xmlns:a16="http://schemas.microsoft.com/office/drawing/2014/main" xmlns="" val="2887374809"/>
                    </a:ext>
                  </a:extLst>
                </a:gridCol>
                <a:gridCol w="801110">
                  <a:extLst>
                    <a:ext uri="{9D8B030D-6E8A-4147-A177-3AD203B41FA5}">
                      <a16:colId xmlns:a16="http://schemas.microsoft.com/office/drawing/2014/main" xmlns="" val="693971171"/>
                    </a:ext>
                  </a:extLst>
                </a:gridCol>
                <a:gridCol w="1630329">
                  <a:extLst>
                    <a:ext uri="{9D8B030D-6E8A-4147-A177-3AD203B41FA5}">
                      <a16:colId xmlns:a16="http://schemas.microsoft.com/office/drawing/2014/main" xmlns="" val="3789072528"/>
                    </a:ext>
                  </a:extLst>
                </a:gridCol>
              </a:tblGrid>
              <a:tr h="751470">
                <a:tc>
                  <a:txBody>
                    <a:bodyPr/>
                    <a:lstStyle/>
                    <a:p>
                      <a:pPr algn="ctr"/>
                      <a:r>
                        <a:rPr lang="en-US" sz="1600" b="0" u="none" strike="noStrike" kern="1200" dirty="0">
                          <a:solidFill>
                            <a:schemeClr val="lt1"/>
                          </a:solidFill>
                          <a:effectLst/>
                          <a:latin typeface="+mn-lt"/>
                          <a:ea typeface="+mn-ea"/>
                          <a:cs typeface="+mn-cs"/>
                        </a:rPr>
                        <a:t>Tranche</a:t>
                      </a:r>
                      <a:endParaRPr lang="en-IN" sz="1600" b="0" u="none" strike="noStrike" kern="1200" dirty="0">
                        <a:solidFill>
                          <a:schemeClr val="lt1"/>
                        </a:solidFill>
                        <a:effectLst/>
                        <a:latin typeface="+mn-lt"/>
                        <a:ea typeface="+mn-ea"/>
                        <a:cs typeface="+mn-cs"/>
                      </a:endParaRPr>
                    </a:p>
                  </a:txBody>
                  <a:tcPr anchor="ctr"/>
                </a:tc>
                <a:tc>
                  <a:txBody>
                    <a:bodyPr/>
                    <a:lstStyle/>
                    <a:p>
                      <a:pPr algn="ctr" fontAlgn="ctr"/>
                      <a:r>
                        <a:rPr lang="en-IN" sz="1600" b="0" u="none" strike="noStrike" kern="1200" dirty="0">
                          <a:solidFill>
                            <a:schemeClr val="lt1"/>
                          </a:solidFill>
                          <a:effectLst/>
                          <a:latin typeface="+mn-lt"/>
                          <a:ea typeface="+mn-ea"/>
                          <a:cs typeface="+mn-cs"/>
                        </a:rPr>
                        <a:t>Tendered Capacity</a:t>
                      </a:r>
                    </a:p>
                    <a:p>
                      <a:pPr algn="ctr" fontAlgn="ctr"/>
                      <a:r>
                        <a:rPr lang="en-IN" sz="1600" b="0" u="none" strike="noStrike" kern="1200" dirty="0">
                          <a:solidFill>
                            <a:schemeClr val="lt1"/>
                          </a:solidFill>
                          <a:effectLst/>
                          <a:latin typeface="+mn-lt"/>
                          <a:ea typeface="+mn-ea"/>
                          <a:cs typeface="+mn-cs"/>
                        </a:rPr>
                        <a:t>(MW)</a:t>
                      </a:r>
                    </a:p>
                  </a:txBody>
                  <a:tcPr marL="0" marR="0" marT="0" marB="0" anchor="ctr"/>
                </a:tc>
                <a:tc>
                  <a:txBody>
                    <a:bodyPr/>
                    <a:lstStyle/>
                    <a:p>
                      <a:pPr algn="ctr" fontAlgn="ctr"/>
                      <a:r>
                        <a:rPr lang="en-GB" sz="1600" b="0" u="none" strike="noStrike" dirty="0">
                          <a:effectLst/>
                        </a:rPr>
                        <a:t>Awarded </a:t>
                      </a:r>
                      <a:r>
                        <a:rPr lang="en-GB" sz="1600" b="0" u="none" strike="noStrike" kern="1200" dirty="0">
                          <a:solidFill>
                            <a:schemeClr val="lt1"/>
                          </a:solidFill>
                          <a:effectLst/>
                          <a:latin typeface="+mn-lt"/>
                          <a:ea typeface="+mn-ea"/>
                          <a:cs typeface="+mn-cs"/>
                        </a:rPr>
                        <a:t>Capacity</a:t>
                      </a:r>
                      <a:r>
                        <a:rPr lang="en-GB" sz="1600" b="0" u="none" strike="noStrike" dirty="0">
                          <a:effectLst/>
                        </a:rPr>
                        <a:t> (MW)</a:t>
                      </a:r>
                      <a:endParaRPr lang="en-IN" sz="16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GB" sz="1600" b="0" u="none" strike="noStrike" kern="1200" dirty="0">
                          <a:solidFill>
                            <a:schemeClr val="lt1"/>
                          </a:solidFill>
                          <a:effectLst/>
                          <a:latin typeface="+mn-lt"/>
                          <a:ea typeface="+mn-ea"/>
                          <a:cs typeface="+mn-cs"/>
                        </a:rPr>
                        <a:t>PPA Signed Capacity (MW) </a:t>
                      </a:r>
                      <a:endParaRPr lang="en-IN" sz="1600" b="0" u="none" strike="noStrike" kern="1200" dirty="0">
                        <a:solidFill>
                          <a:schemeClr val="lt1"/>
                        </a:solidFill>
                        <a:effectLst/>
                        <a:latin typeface="+mn-lt"/>
                        <a:ea typeface="+mn-ea"/>
                        <a:cs typeface="+mn-cs"/>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b="0" u="none" strike="noStrike" kern="1200" dirty="0">
                          <a:solidFill>
                            <a:schemeClr val="lt1"/>
                          </a:solidFill>
                          <a:effectLst/>
                          <a:latin typeface="+mn-lt"/>
                          <a:ea typeface="+mn-ea"/>
                          <a:cs typeface="+mn-cs"/>
                        </a:rPr>
                        <a:t>PPA Effective Date</a:t>
                      </a:r>
                    </a:p>
                  </a:txBody>
                  <a:tcPr anchor="ctr"/>
                </a:tc>
                <a:tc>
                  <a:txBody>
                    <a:bodyPr/>
                    <a:lstStyle/>
                    <a:p>
                      <a:pPr algn="ctr" fontAlgn="ctr"/>
                      <a:r>
                        <a:rPr lang="en-IN" sz="1600" b="0" u="none" strike="noStrike" kern="1200" dirty="0">
                          <a:solidFill>
                            <a:schemeClr val="lt1"/>
                          </a:solidFill>
                          <a:effectLst/>
                          <a:latin typeface="+mn-lt"/>
                          <a:ea typeface="+mn-ea"/>
                          <a:cs typeface="+mn-cs"/>
                        </a:rPr>
                        <a:t>SCD</a:t>
                      </a:r>
                    </a:p>
                  </a:txBody>
                  <a:tcPr marL="0" marR="0" marT="0" marB="0" anchor="ctr"/>
                </a:tc>
                <a:tc>
                  <a:txBody>
                    <a:bodyPr/>
                    <a:lstStyle/>
                    <a:p>
                      <a:pPr algn="ctr" fontAlgn="ctr"/>
                      <a:r>
                        <a:rPr lang="en-IN" sz="1600" b="0" u="none" strike="noStrike" kern="1200" dirty="0">
                          <a:solidFill>
                            <a:schemeClr val="lt1"/>
                          </a:solidFill>
                          <a:effectLst/>
                          <a:latin typeface="+mn-lt"/>
                          <a:ea typeface="+mn-ea"/>
                          <a:cs typeface="+mn-cs"/>
                        </a:rPr>
                        <a:t>Solar</a:t>
                      </a:r>
                    </a:p>
                    <a:p>
                      <a:pPr algn="ctr" fontAlgn="ctr"/>
                      <a:r>
                        <a:rPr lang="en-IN" sz="1600" b="0" u="none" strike="noStrike" kern="1200" dirty="0">
                          <a:solidFill>
                            <a:schemeClr val="lt1"/>
                          </a:solidFill>
                          <a:effectLst/>
                          <a:latin typeface="+mn-lt"/>
                          <a:ea typeface="+mn-ea"/>
                          <a:cs typeface="+mn-cs"/>
                        </a:rPr>
                        <a:t>(MW) </a:t>
                      </a:r>
                    </a:p>
                  </a:txBody>
                  <a:tcPr marL="0" marR="0" marT="0" marB="0" anchor="ctr"/>
                </a:tc>
                <a:tc>
                  <a:txBody>
                    <a:bodyPr/>
                    <a:lstStyle/>
                    <a:p>
                      <a:pPr algn="ctr" fontAlgn="ctr"/>
                      <a:r>
                        <a:rPr lang="en-IN" sz="1600" b="0" u="none" strike="noStrike" kern="1200" dirty="0">
                          <a:solidFill>
                            <a:schemeClr val="lt1"/>
                          </a:solidFill>
                          <a:effectLst/>
                          <a:latin typeface="+mn-lt"/>
                          <a:ea typeface="+mn-ea"/>
                          <a:cs typeface="+mn-cs"/>
                        </a:rPr>
                        <a:t>Wind</a:t>
                      </a:r>
                    </a:p>
                    <a:p>
                      <a:pPr algn="ctr" fontAlgn="ctr"/>
                      <a:r>
                        <a:rPr lang="en-IN" sz="1600" b="0" u="none" strike="noStrike" kern="1200" dirty="0">
                          <a:solidFill>
                            <a:schemeClr val="lt1"/>
                          </a:solidFill>
                          <a:effectLst/>
                          <a:latin typeface="+mn-lt"/>
                          <a:ea typeface="+mn-ea"/>
                          <a:cs typeface="+mn-cs"/>
                        </a:rPr>
                        <a:t>(MW)</a:t>
                      </a:r>
                    </a:p>
                  </a:txBody>
                  <a:tcPr marL="0" marR="0" marT="0" marB="0" anchor="ctr"/>
                </a:tc>
                <a:tc gridSpan="2">
                  <a:txBody>
                    <a:bodyPr/>
                    <a:lstStyle/>
                    <a:p>
                      <a:pPr algn="ctr" fontAlgn="ctr"/>
                      <a:r>
                        <a:rPr lang="en-IN" sz="1600" b="0" u="none" strike="noStrike" kern="1200" dirty="0">
                          <a:solidFill>
                            <a:schemeClr val="lt1"/>
                          </a:solidFill>
                          <a:effectLst/>
                          <a:latin typeface="+mn-lt"/>
                          <a:ea typeface="+mn-ea"/>
                          <a:cs typeface="+mn-cs"/>
                        </a:rPr>
                        <a:t>Storage</a:t>
                      </a:r>
                    </a:p>
                    <a:p>
                      <a:pPr algn="ctr" fontAlgn="ctr"/>
                      <a:r>
                        <a:rPr lang="en-IN" sz="1600" b="0" u="none" strike="noStrike" kern="1200" dirty="0">
                          <a:solidFill>
                            <a:schemeClr val="lt1"/>
                          </a:solidFill>
                          <a:effectLst/>
                          <a:latin typeface="+mn-lt"/>
                          <a:ea typeface="+mn-ea"/>
                          <a:cs typeface="+mn-cs"/>
                        </a:rPr>
                        <a:t>(MW</a:t>
                      </a:r>
                      <a:r>
                        <a:rPr lang="en-IN" sz="1600" b="0" u="none" strike="noStrike" kern="1200" baseline="0" dirty="0">
                          <a:solidFill>
                            <a:schemeClr val="lt1"/>
                          </a:solidFill>
                          <a:effectLst/>
                          <a:latin typeface="+mn-lt"/>
                          <a:ea typeface="+mn-ea"/>
                          <a:cs typeface="+mn-cs"/>
                        </a:rPr>
                        <a:t>)     (</a:t>
                      </a:r>
                      <a:r>
                        <a:rPr lang="en-IN" sz="1600" b="0" u="none" strike="noStrike" kern="1200" baseline="0" dirty="0" err="1">
                          <a:solidFill>
                            <a:schemeClr val="lt1"/>
                          </a:solidFill>
                          <a:effectLst/>
                          <a:latin typeface="+mn-lt"/>
                          <a:ea typeface="+mn-ea"/>
                          <a:cs typeface="+mn-cs"/>
                        </a:rPr>
                        <a:t>MWh</a:t>
                      </a:r>
                      <a:r>
                        <a:rPr lang="en-IN" sz="1600" b="0" u="none" strike="noStrike" kern="1200" baseline="0" dirty="0">
                          <a:solidFill>
                            <a:schemeClr val="lt1"/>
                          </a:solidFill>
                          <a:effectLst/>
                          <a:latin typeface="+mn-lt"/>
                          <a:ea typeface="+mn-ea"/>
                          <a:cs typeface="+mn-cs"/>
                        </a:rPr>
                        <a:t>)</a:t>
                      </a:r>
                      <a:endParaRPr lang="en-IN" sz="1600" b="0" u="none" strike="noStrike" kern="1200" dirty="0">
                        <a:solidFill>
                          <a:schemeClr val="lt1"/>
                        </a:solidFill>
                        <a:effectLst/>
                        <a:latin typeface="+mn-lt"/>
                        <a:ea typeface="+mn-ea"/>
                        <a:cs typeface="+mn-cs"/>
                      </a:endParaRPr>
                    </a:p>
                  </a:txBody>
                  <a:tcPr marL="0" marR="0" marT="0" marB="0" anchor="ctr"/>
                </a:tc>
                <a:tc hMerge="1">
                  <a:txBody>
                    <a:bodyPr/>
                    <a:lstStyle/>
                    <a:p>
                      <a:endParaRPr lang="en-IN"/>
                    </a:p>
                  </a:txBody>
                  <a:tcPr/>
                </a:tc>
                <a:tc>
                  <a:txBody>
                    <a:bodyPr/>
                    <a:lstStyle/>
                    <a:p>
                      <a:pPr algn="ctr" fontAlgn="ctr"/>
                      <a:r>
                        <a:rPr lang="en-GB" sz="1600" b="1" u="none" strike="noStrike" dirty="0">
                          <a:effectLst/>
                        </a:rPr>
                        <a:t>Tariff</a:t>
                      </a:r>
                      <a:endParaRPr lang="en-IN" sz="1600" b="1" i="0" u="none" strike="noStrike" dirty="0">
                        <a:solidFill>
                          <a:srgbClr val="000000"/>
                        </a:solidFill>
                        <a:effectLst/>
                        <a:latin typeface="Times New Roman" panose="02020603050405020304" pitchFamily="18" charset="0"/>
                      </a:endParaRPr>
                    </a:p>
                  </a:txBody>
                  <a:tcPr marL="0" marR="0" marT="0" marB="0" anchor="ctr"/>
                </a:tc>
                <a:extLst>
                  <a:ext uri="{0D108BD9-81ED-4DB2-BD59-A6C34878D82A}">
                    <a16:rowId xmlns:a16="http://schemas.microsoft.com/office/drawing/2014/main" xmlns="" val="4026258166"/>
                  </a:ext>
                </a:extLst>
              </a:tr>
              <a:tr h="288480">
                <a:tc>
                  <a:txBody>
                    <a:bodyPr/>
                    <a:lstStyle/>
                    <a:p>
                      <a:pPr algn="ctr" fontAlgn="ctr"/>
                      <a:r>
                        <a:rPr lang="en-GB" sz="1800" b="0" u="none" strike="noStrike" dirty="0">
                          <a:effectLst/>
                        </a:rPr>
                        <a:t>I</a:t>
                      </a:r>
                      <a:endParaRPr lang="en-IN" sz="18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800" b="0" i="0" u="none" strike="noStrike" dirty="0">
                          <a:solidFill>
                            <a:srgbClr val="000000"/>
                          </a:solidFill>
                          <a:effectLst/>
                          <a:latin typeface="Times New Roman" panose="02020603050405020304" pitchFamily="18" charset="0"/>
                        </a:rPr>
                        <a:t>1200</a:t>
                      </a:r>
                    </a:p>
                  </a:txBody>
                  <a:tcPr marL="0" marR="0" marT="0" marB="0" anchor="ctr"/>
                </a:tc>
                <a:tc>
                  <a:txBody>
                    <a:bodyPr/>
                    <a:lstStyle/>
                    <a:p>
                      <a:pPr algn="ctr" fontAlgn="ctr"/>
                      <a:r>
                        <a:rPr lang="en-IN" sz="1800" b="0" u="none" strike="noStrike" dirty="0">
                          <a:effectLst/>
                        </a:rPr>
                        <a:t>840</a:t>
                      </a:r>
                      <a:endParaRPr lang="en-IN" sz="18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GB" sz="1800" b="0" u="none" strike="noStrike" dirty="0">
                          <a:effectLst/>
                        </a:rPr>
                        <a:t>840</a:t>
                      </a:r>
                      <a:endParaRPr lang="en-IN" sz="18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600" b="0" u="none" strike="noStrike" dirty="0">
                          <a:effectLst/>
                        </a:rPr>
                        <a:t>07-11-2019</a:t>
                      </a:r>
                      <a:endParaRPr lang="en-IN" sz="16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800" b="0" u="none" strike="noStrike" dirty="0">
                          <a:effectLst/>
                        </a:rPr>
                        <a:t>06-11-2021</a:t>
                      </a:r>
                      <a:endParaRPr lang="en-IN" sz="18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2000" b="0" u="none" strike="noStrike" dirty="0">
                          <a:effectLst/>
                        </a:rPr>
                        <a:t>780</a:t>
                      </a:r>
                      <a:endParaRPr lang="en-IN" sz="20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2000" b="0" u="none" strike="noStrike">
                          <a:effectLst/>
                        </a:rPr>
                        <a:t>205</a:t>
                      </a:r>
                      <a:endParaRPr lang="en-IN" sz="2000" b="0" i="0" u="none" strike="noStrike">
                        <a:solidFill>
                          <a:srgbClr val="000000"/>
                        </a:solidFill>
                        <a:effectLst/>
                        <a:latin typeface="Times New Roman" panose="02020603050405020304" pitchFamily="18" charset="0"/>
                      </a:endParaRPr>
                    </a:p>
                  </a:txBody>
                  <a:tcPr marL="0" marR="0" marT="0" marB="0" anchor="ctr"/>
                </a:tc>
                <a:tc>
                  <a:txBody>
                    <a:bodyPr/>
                    <a:lstStyle/>
                    <a:p>
                      <a:pPr algn="ctr" fontAlgn="ctr"/>
                      <a:r>
                        <a:rPr lang="en-IN" sz="2000" b="0" u="none" strike="noStrike" dirty="0">
                          <a:effectLst/>
                        </a:rPr>
                        <a:t> -</a:t>
                      </a:r>
                      <a:endParaRPr lang="en-IN" sz="20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2000" b="0" u="none" strike="noStrike" dirty="0">
                          <a:effectLst/>
                        </a:rPr>
                        <a:t> -</a:t>
                      </a:r>
                      <a:endParaRPr lang="en-IN" sz="20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2000" b="1" u="none" strike="noStrike" dirty="0">
                          <a:effectLst/>
                        </a:rPr>
                        <a:t>2.67-2.69</a:t>
                      </a:r>
                      <a:endParaRPr lang="en-IN" sz="2000" b="1" i="0" u="none" strike="noStrike" dirty="0">
                        <a:solidFill>
                          <a:srgbClr val="000000"/>
                        </a:solidFill>
                        <a:effectLst/>
                        <a:latin typeface="Times New Roman" panose="02020603050405020304" pitchFamily="18" charset="0"/>
                      </a:endParaRPr>
                    </a:p>
                  </a:txBody>
                  <a:tcPr marL="0" marR="0" marT="0" marB="0" anchor="ctr"/>
                </a:tc>
                <a:extLst>
                  <a:ext uri="{0D108BD9-81ED-4DB2-BD59-A6C34878D82A}">
                    <a16:rowId xmlns:a16="http://schemas.microsoft.com/office/drawing/2014/main" xmlns="" val="3673475353"/>
                  </a:ext>
                </a:extLst>
              </a:tr>
              <a:tr h="288480">
                <a:tc>
                  <a:txBody>
                    <a:bodyPr/>
                    <a:lstStyle/>
                    <a:p>
                      <a:pPr algn="ctr" fontAlgn="ctr"/>
                      <a:r>
                        <a:rPr lang="en-GB" sz="1800" b="0" u="none" strike="noStrike" dirty="0">
                          <a:effectLst/>
                        </a:rPr>
                        <a:t>II</a:t>
                      </a:r>
                      <a:endParaRPr lang="en-IN" sz="18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800" b="0" i="0" u="none" strike="noStrike" dirty="0">
                          <a:solidFill>
                            <a:srgbClr val="000000"/>
                          </a:solidFill>
                          <a:effectLst/>
                          <a:latin typeface="Times New Roman" panose="02020603050405020304" pitchFamily="18" charset="0"/>
                        </a:rPr>
                        <a:t>1200</a:t>
                      </a:r>
                    </a:p>
                  </a:txBody>
                  <a:tcPr marL="0" marR="0" marT="0" marB="0" anchor="ctr"/>
                </a:tc>
                <a:tc>
                  <a:txBody>
                    <a:bodyPr/>
                    <a:lstStyle/>
                    <a:p>
                      <a:pPr algn="ctr" fontAlgn="ctr"/>
                      <a:r>
                        <a:rPr lang="en-IN" sz="1800" b="0" u="none" strike="noStrike" dirty="0">
                          <a:effectLst/>
                        </a:rPr>
                        <a:t>600</a:t>
                      </a:r>
                      <a:endParaRPr lang="en-IN" sz="18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GB" sz="1800" b="0" u="none" strike="noStrike" dirty="0">
                          <a:effectLst/>
                        </a:rPr>
                        <a:t>600</a:t>
                      </a:r>
                      <a:endParaRPr lang="en-IN" sz="18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600" b="0" u="none" strike="noStrike" dirty="0">
                          <a:effectLst/>
                        </a:rPr>
                        <a:t>15-01-2020</a:t>
                      </a:r>
                      <a:endParaRPr lang="en-IN" sz="16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800" b="0" u="none" strike="noStrike" dirty="0">
                          <a:effectLst/>
                        </a:rPr>
                        <a:t>14-01-2022</a:t>
                      </a:r>
                      <a:endParaRPr lang="en-IN" sz="18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2000" b="0" u="none" strike="noStrike" dirty="0">
                          <a:effectLst/>
                        </a:rPr>
                        <a:t>600</a:t>
                      </a:r>
                      <a:endParaRPr lang="en-IN" sz="20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2000" b="0" u="none" strike="noStrike">
                          <a:effectLst/>
                        </a:rPr>
                        <a:t>150</a:t>
                      </a:r>
                      <a:endParaRPr lang="en-IN" sz="2000" b="0" i="0" u="none" strike="noStrike">
                        <a:solidFill>
                          <a:srgbClr val="000000"/>
                        </a:solidFill>
                        <a:effectLst/>
                        <a:latin typeface="Times New Roman" panose="02020603050405020304" pitchFamily="18" charset="0"/>
                      </a:endParaRPr>
                    </a:p>
                  </a:txBody>
                  <a:tcPr marL="0" marR="0" marT="0" marB="0" anchor="ctr"/>
                </a:tc>
                <a:tc>
                  <a:txBody>
                    <a:bodyPr/>
                    <a:lstStyle/>
                    <a:p>
                      <a:pPr algn="ctr" fontAlgn="ctr"/>
                      <a:r>
                        <a:rPr lang="en-IN" sz="2000" b="0" u="none" strike="noStrike" dirty="0">
                          <a:effectLst/>
                        </a:rPr>
                        <a:t> -</a:t>
                      </a:r>
                      <a:endParaRPr lang="en-IN" sz="20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2000" b="0" u="none" strike="noStrike" dirty="0">
                          <a:effectLst/>
                        </a:rPr>
                        <a:t> -</a:t>
                      </a:r>
                      <a:endParaRPr lang="en-IN" sz="20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2000" b="1" u="none" strike="noStrike" dirty="0">
                          <a:effectLst/>
                        </a:rPr>
                        <a:t>2.69</a:t>
                      </a:r>
                      <a:endParaRPr lang="en-IN" sz="2000" b="1" i="0" u="none" strike="noStrike" dirty="0">
                        <a:solidFill>
                          <a:srgbClr val="000000"/>
                        </a:solidFill>
                        <a:effectLst/>
                        <a:latin typeface="Times New Roman" panose="02020603050405020304" pitchFamily="18" charset="0"/>
                      </a:endParaRPr>
                    </a:p>
                  </a:txBody>
                  <a:tcPr marL="0" marR="0" marT="0" marB="0" anchor="ctr"/>
                </a:tc>
                <a:extLst>
                  <a:ext uri="{0D108BD9-81ED-4DB2-BD59-A6C34878D82A}">
                    <a16:rowId xmlns:a16="http://schemas.microsoft.com/office/drawing/2014/main" xmlns="" val="2802881482"/>
                  </a:ext>
                </a:extLst>
              </a:tr>
              <a:tr h="576961">
                <a:tc>
                  <a:txBody>
                    <a:bodyPr/>
                    <a:lstStyle/>
                    <a:p>
                      <a:pPr algn="ctr" fontAlgn="ctr"/>
                      <a:r>
                        <a:rPr lang="en-GB" sz="1800" b="0" u="none" strike="noStrike" dirty="0">
                          <a:effectLst/>
                        </a:rPr>
                        <a:t>III</a:t>
                      </a:r>
                      <a:endParaRPr lang="en-IN" sz="18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800" b="0" i="0" u="none" strike="noStrike" dirty="0">
                          <a:solidFill>
                            <a:srgbClr val="000000"/>
                          </a:solidFill>
                          <a:effectLst/>
                          <a:latin typeface="Times New Roman" panose="02020603050405020304" pitchFamily="18" charset="0"/>
                        </a:rPr>
                        <a:t>1200</a:t>
                      </a:r>
                    </a:p>
                  </a:txBody>
                  <a:tcPr marL="0" marR="0" marT="0" marB="0" anchor="ctr"/>
                </a:tc>
                <a:tc>
                  <a:txBody>
                    <a:bodyPr/>
                    <a:lstStyle/>
                    <a:p>
                      <a:pPr algn="ctr" fontAlgn="ctr"/>
                      <a:r>
                        <a:rPr lang="en-IN" sz="1800" b="0" u="none" strike="noStrike" dirty="0">
                          <a:effectLst/>
                        </a:rPr>
                        <a:t>1110</a:t>
                      </a:r>
                      <a:endParaRPr lang="en-IN" sz="18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GB" sz="1800" b="0" u="none" strike="noStrike" dirty="0">
                          <a:effectLst/>
                        </a:rPr>
                        <a:t>1110</a:t>
                      </a:r>
                      <a:endParaRPr lang="en-IN" sz="18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600" b="0" u="none" strike="noStrike" dirty="0">
                          <a:effectLst/>
                        </a:rPr>
                        <a:t>19-07-2021</a:t>
                      </a:r>
                      <a:endParaRPr lang="en-IN" sz="16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800" b="0" u="none" strike="noStrike" dirty="0">
                          <a:effectLst/>
                        </a:rPr>
                        <a:t>19-07-2023</a:t>
                      </a:r>
                      <a:endParaRPr lang="en-IN" sz="18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2000" b="0" u="none" strike="noStrike" dirty="0">
                          <a:effectLst/>
                        </a:rPr>
                        <a:t>1062.5</a:t>
                      </a:r>
                      <a:endParaRPr lang="en-IN" sz="20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2000" b="0" u="none" strike="noStrike" dirty="0">
                          <a:effectLst/>
                        </a:rPr>
                        <a:t>370.1</a:t>
                      </a:r>
                      <a:endParaRPr lang="en-IN" sz="20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2000" b="0" u="none" strike="noStrike" dirty="0">
                          <a:effectLst/>
                        </a:rPr>
                        <a:t> -</a:t>
                      </a:r>
                      <a:endParaRPr lang="en-IN" sz="20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2000" b="0" u="none" strike="noStrike" dirty="0">
                          <a:effectLst/>
                        </a:rPr>
                        <a:t> -</a:t>
                      </a:r>
                      <a:endParaRPr lang="en-IN" sz="20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2000" b="1" u="none" strike="noStrike" dirty="0">
                          <a:effectLst/>
                        </a:rPr>
                        <a:t>2.41</a:t>
                      </a:r>
                      <a:endParaRPr lang="en-IN" sz="2000" b="1" i="0" u="none" strike="noStrike" dirty="0">
                        <a:solidFill>
                          <a:srgbClr val="000000"/>
                        </a:solidFill>
                        <a:effectLst/>
                        <a:latin typeface="Times New Roman" panose="02020603050405020304" pitchFamily="18" charset="0"/>
                      </a:endParaRPr>
                    </a:p>
                  </a:txBody>
                  <a:tcPr marL="0" marR="0" marT="0" marB="0" anchor="ctr"/>
                </a:tc>
                <a:extLst>
                  <a:ext uri="{0D108BD9-81ED-4DB2-BD59-A6C34878D82A}">
                    <a16:rowId xmlns:a16="http://schemas.microsoft.com/office/drawing/2014/main" xmlns="" val="1257811386"/>
                  </a:ext>
                </a:extLst>
              </a:tr>
              <a:tr h="948244">
                <a:tc>
                  <a:txBody>
                    <a:bodyPr/>
                    <a:lstStyle/>
                    <a:p>
                      <a:pPr algn="ctr" fontAlgn="ctr"/>
                      <a:r>
                        <a:rPr lang="en-GB" sz="1800" b="0" u="none" strike="noStrike" dirty="0">
                          <a:effectLst/>
                        </a:rPr>
                        <a:t>Peak</a:t>
                      </a:r>
                    </a:p>
                    <a:p>
                      <a:pPr algn="ctr" fontAlgn="ctr"/>
                      <a:r>
                        <a:rPr lang="en-GB" sz="1800" b="0" u="none" strike="noStrike" dirty="0">
                          <a:effectLst/>
                        </a:rPr>
                        <a:t> Power</a:t>
                      </a:r>
                      <a:endParaRPr lang="en-IN" sz="18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800" b="0" i="0" u="none" strike="noStrike" dirty="0">
                          <a:solidFill>
                            <a:srgbClr val="000000"/>
                          </a:solidFill>
                          <a:effectLst/>
                          <a:latin typeface="Times New Roman" panose="02020603050405020304" pitchFamily="18" charset="0"/>
                        </a:rPr>
                        <a:t>1200</a:t>
                      </a:r>
                    </a:p>
                  </a:txBody>
                  <a:tcPr marL="0" marR="0" marT="0" marB="0" anchor="ctr"/>
                </a:tc>
                <a:tc>
                  <a:txBody>
                    <a:bodyPr/>
                    <a:lstStyle/>
                    <a:p>
                      <a:pPr algn="ctr" fontAlgn="ctr"/>
                      <a:r>
                        <a:rPr lang="en-IN" sz="1800" b="0" u="none" strike="noStrike" dirty="0">
                          <a:effectLst/>
                        </a:rPr>
                        <a:t>1200</a:t>
                      </a:r>
                      <a:endParaRPr lang="en-IN" sz="18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GB" sz="1800" b="0" u="none" strike="noStrike" dirty="0">
                          <a:effectLst/>
                        </a:rPr>
                        <a:t>1200</a:t>
                      </a:r>
                      <a:endParaRPr lang="en-IN" sz="18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600" b="0" u="none" strike="noStrike" dirty="0">
                          <a:effectLst/>
                        </a:rPr>
                        <a:t>02-02-2022</a:t>
                      </a:r>
                      <a:endParaRPr lang="en-IN" sz="16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800" b="0" u="none" strike="noStrike" dirty="0">
                          <a:effectLst/>
                        </a:rPr>
                        <a:t>02-02-2024</a:t>
                      </a:r>
                      <a:endParaRPr lang="en-IN" sz="18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2000" b="0" u="none" strike="noStrike" dirty="0">
                          <a:effectLst/>
                        </a:rPr>
                        <a:t>1581</a:t>
                      </a:r>
                      <a:endParaRPr lang="en-IN" sz="20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2000" b="0" u="none" strike="noStrike" dirty="0">
                          <a:effectLst/>
                        </a:rPr>
                        <a:t>322.25</a:t>
                      </a:r>
                      <a:endParaRPr lang="en-IN" sz="20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2000" b="0" u="none" strike="noStrike" dirty="0">
                          <a:effectLst/>
                        </a:rPr>
                        <a:t>525</a:t>
                      </a:r>
                      <a:endParaRPr lang="en-IN" sz="20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2000" b="0" u="none" strike="noStrike" dirty="0">
                          <a:effectLst/>
                        </a:rPr>
                        <a:t>2850</a:t>
                      </a:r>
                      <a:endParaRPr lang="en-IN" sz="20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2000" b="1" u="none" strike="noStrike" dirty="0">
                          <a:effectLst/>
                        </a:rPr>
                        <a:t>Off peak- 2.88</a:t>
                      </a:r>
                    </a:p>
                    <a:p>
                      <a:pPr marL="0" marR="0" lvl="0" indent="0" algn="ctr" defTabSz="914400" rtl="0" eaLnBrk="1" fontAlgn="ctr" latinLnBrk="0" hangingPunct="1">
                        <a:lnSpc>
                          <a:spcPct val="100000"/>
                        </a:lnSpc>
                        <a:spcBef>
                          <a:spcPts val="0"/>
                        </a:spcBef>
                        <a:spcAft>
                          <a:spcPts val="0"/>
                        </a:spcAft>
                        <a:buClrTx/>
                        <a:buSzTx/>
                        <a:buFontTx/>
                        <a:buNone/>
                        <a:tabLst/>
                        <a:defRPr/>
                      </a:pPr>
                      <a:r>
                        <a:rPr lang="en-IN" sz="2000" b="1" u="none" strike="noStrike" dirty="0">
                          <a:effectLst/>
                        </a:rPr>
                        <a:t>Peak 6.12-6.85</a:t>
                      </a:r>
                      <a:endParaRPr lang="en-IN" sz="2000" b="1"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xmlns="" val="658047430"/>
                  </a:ext>
                </a:extLst>
              </a:tr>
              <a:tr h="778897">
                <a:tc>
                  <a:txBody>
                    <a:bodyPr/>
                    <a:lstStyle/>
                    <a:p>
                      <a:pPr algn="ctr" fontAlgn="ctr"/>
                      <a:r>
                        <a:rPr lang="en-GB" sz="1800" b="0" u="none" strike="noStrike" dirty="0">
                          <a:effectLst/>
                        </a:rPr>
                        <a:t>RTC-I</a:t>
                      </a:r>
                      <a:endParaRPr lang="en-IN" sz="18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800" b="0" i="0" u="none" strike="noStrike" dirty="0">
                          <a:solidFill>
                            <a:srgbClr val="000000"/>
                          </a:solidFill>
                          <a:effectLst/>
                          <a:latin typeface="Times New Roman" panose="02020603050405020304" pitchFamily="18" charset="0"/>
                        </a:rPr>
                        <a:t>400</a:t>
                      </a:r>
                    </a:p>
                  </a:txBody>
                  <a:tcPr marL="0" marR="0" marT="0" marB="0" anchor="ctr"/>
                </a:tc>
                <a:tc>
                  <a:txBody>
                    <a:bodyPr/>
                    <a:lstStyle/>
                    <a:p>
                      <a:pPr algn="ctr" fontAlgn="ctr"/>
                      <a:r>
                        <a:rPr lang="en-IN" sz="1800" b="0" u="none" strike="noStrike" dirty="0">
                          <a:effectLst/>
                        </a:rPr>
                        <a:t>400</a:t>
                      </a:r>
                      <a:endParaRPr lang="en-IN" sz="18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GB" sz="1800" b="0" u="none" strike="noStrike" dirty="0">
                          <a:effectLst/>
                        </a:rPr>
                        <a:t>400</a:t>
                      </a:r>
                      <a:endParaRPr lang="en-IN" sz="18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600" b="0" u="none" strike="noStrike" dirty="0">
                          <a:effectLst/>
                        </a:rPr>
                        <a:t>06-08-2021</a:t>
                      </a:r>
                      <a:endParaRPr lang="en-IN" sz="16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800" b="0" u="none" strike="noStrike" dirty="0">
                          <a:effectLst/>
                        </a:rPr>
                        <a:t>06-08-2023</a:t>
                      </a:r>
                      <a:endParaRPr lang="en-IN" sz="18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2000" b="0" u="none" strike="noStrike" dirty="0">
                          <a:effectLst/>
                        </a:rPr>
                        <a:t>400</a:t>
                      </a:r>
                      <a:endParaRPr lang="en-IN" sz="20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2000" b="0" u="none" strike="noStrike" dirty="0">
                          <a:effectLst/>
                        </a:rPr>
                        <a:t>900</a:t>
                      </a:r>
                      <a:endParaRPr lang="en-IN" sz="20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2000" b="0" u="none" strike="noStrike" dirty="0">
                          <a:effectLst/>
                        </a:rPr>
                        <a:t>2</a:t>
                      </a:r>
                      <a:endParaRPr lang="en-IN" sz="20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2000" b="0" u="none" strike="noStrike" dirty="0">
                          <a:effectLst/>
                        </a:rPr>
                        <a:t>8</a:t>
                      </a:r>
                      <a:endParaRPr lang="en-IN" sz="20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2000" b="1" u="none" strike="noStrike" dirty="0">
                          <a:effectLst/>
                        </a:rPr>
                        <a:t>2.9 with 3% escalation for 15 year</a:t>
                      </a:r>
                      <a:endParaRPr lang="en-IN" sz="2000" b="1" i="0" u="none" strike="noStrike" dirty="0">
                        <a:solidFill>
                          <a:srgbClr val="000000"/>
                        </a:solidFill>
                        <a:effectLst/>
                        <a:latin typeface="Times New Roman" panose="02020603050405020304" pitchFamily="18" charset="0"/>
                      </a:endParaRPr>
                    </a:p>
                  </a:txBody>
                  <a:tcPr marL="0" marR="0" marT="0" marB="0" anchor="ctr"/>
                </a:tc>
                <a:extLst>
                  <a:ext uri="{0D108BD9-81ED-4DB2-BD59-A6C34878D82A}">
                    <a16:rowId xmlns:a16="http://schemas.microsoft.com/office/drawing/2014/main" xmlns="" val="183948543"/>
                  </a:ext>
                </a:extLst>
              </a:tr>
              <a:tr h="437631">
                <a:tc>
                  <a:txBody>
                    <a:bodyPr/>
                    <a:lstStyle/>
                    <a:p>
                      <a:pPr algn="ctr" fontAlgn="ctr"/>
                      <a:r>
                        <a:rPr lang="en-GB" sz="1800" b="0" u="none" strike="noStrike">
                          <a:effectLst/>
                        </a:rPr>
                        <a:t>IV</a:t>
                      </a:r>
                      <a:endParaRPr lang="en-IN" sz="1800" b="0" i="0" u="none" strike="noStrike">
                        <a:solidFill>
                          <a:srgbClr val="000000"/>
                        </a:solidFill>
                        <a:effectLst/>
                        <a:latin typeface="Times New Roman" panose="02020603050405020304" pitchFamily="18" charset="0"/>
                      </a:endParaRPr>
                    </a:p>
                  </a:txBody>
                  <a:tcPr marL="0" marR="0" marT="0" marB="0" anchor="ctr"/>
                </a:tc>
                <a:tc>
                  <a:txBody>
                    <a:bodyPr/>
                    <a:lstStyle/>
                    <a:p>
                      <a:pPr algn="ctr" fontAlgn="ctr"/>
                      <a:r>
                        <a:rPr lang="en-IN" sz="1800" b="0" i="0" u="none" strike="noStrike" dirty="0">
                          <a:solidFill>
                            <a:srgbClr val="000000"/>
                          </a:solidFill>
                          <a:effectLst/>
                          <a:latin typeface="Times New Roman" panose="02020603050405020304" pitchFamily="18" charset="0"/>
                        </a:rPr>
                        <a:t>1200</a:t>
                      </a:r>
                    </a:p>
                  </a:txBody>
                  <a:tcPr marL="0" marR="0" marT="0" marB="0" anchor="ctr"/>
                </a:tc>
                <a:tc>
                  <a:txBody>
                    <a:bodyPr/>
                    <a:lstStyle/>
                    <a:p>
                      <a:pPr algn="ctr" fontAlgn="ctr"/>
                      <a:r>
                        <a:rPr lang="en-IN" sz="1800" b="0" u="none" strike="noStrike" dirty="0">
                          <a:effectLst/>
                        </a:rPr>
                        <a:t>1200</a:t>
                      </a:r>
                      <a:endParaRPr lang="en-IN" sz="18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GB" sz="1800" b="0" u="none" strike="noStrike" dirty="0">
                          <a:effectLst/>
                        </a:rPr>
                        <a:t>1200</a:t>
                      </a:r>
                      <a:endParaRPr lang="en-IN" sz="18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600" b="0" u="none" strike="noStrike" dirty="0">
                          <a:effectLst/>
                        </a:rPr>
                        <a:t>28-06-2022</a:t>
                      </a:r>
                      <a:endParaRPr lang="en-IN" sz="16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800" b="0" u="none" strike="noStrike" dirty="0">
                          <a:effectLst/>
                        </a:rPr>
                        <a:t>27-06-2024</a:t>
                      </a:r>
                      <a:endParaRPr lang="en-IN" sz="18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2000" b="0" u="none" strike="noStrike" dirty="0">
                          <a:effectLst/>
                        </a:rPr>
                        <a:t>850</a:t>
                      </a:r>
                      <a:endParaRPr lang="en-IN" sz="20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2000" b="0" u="none" strike="noStrike" dirty="0">
                          <a:effectLst/>
                        </a:rPr>
                        <a:t>400</a:t>
                      </a:r>
                      <a:endParaRPr lang="en-IN" sz="20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2000" b="0" u="none" strike="noStrike" dirty="0">
                          <a:effectLst/>
                        </a:rPr>
                        <a:t>- </a:t>
                      </a:r>
                      <a:endParaRPr lang="en-IN" sz="20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2000" b="0" u="none" strike="noStrike" dirty="0">
                          <a:effectLst/>
                        </a:rPr>
                        <a:t>- </a:t>
                      </a:r>
                      <a:endParaRPr lang="en-IN" sz="20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2000" b="1" u="none" strike="noStrike" dirty="0">
                          <a:effectLst/>
                        </a:rPr>
                        <a:t>2.34-2.35</a:t>
                      </a:r>
                      <a:endParaRPr lang="en-IN" sz="2000" b="1" i="0" u="none" strike="noStrike" dirty="0">
                        <a:solidFill>
                          <a:srgbClr val="000000"/>
                        </a:solidFill>
                        <a:effectLst/>
                        <a:latin typeface="Times New Roman" panose="02020603050405020304" pitchFamily="18" charset="0"/>
                      </a:endParaRPr>
                    </a:p>
                  </a:txBody>
                  <a:tcPr marL="0" marR="0" marT="0" marB="0" anchor="ctr"/>
                </a:tc>
                <a:extLst>
                  <a:ext uri="{0D108BD9-81ED-4DB2-BD59-A6C34878D82A}">
                    <a16:rowId xmlns:a16="http://schemas.microsoft.com/office/drawing/2014/main" xmlns="" val="4034471056"/>
                  </a:ext>
                </a:extLst>
              </a:tr>
              <a:tr h="547371">
                <a:tc>
                  <a:txBody>
                    <a:bodyPr/>
                    <a:lstStyle/>
                    <a:p>
                      <a:pPr algn="ctr" fontAlgn="ctr"/>
                      <a:r>
                        <a:rPr lang="en-GB" sz="1800" b="0" u="none" strike="noStrike">
                          <a:effectLst/>
                        </a:rPr>
                        <a:t>V</a:t>
                      </a:r>
                      <a:endParaRPr lang="en-IN" sz="1800" b="0" i="0" u="none" strike="noStrike">
                        <a:solidFill>
                          <a:srgbClr val="000000"/>
                        </a:solidFill>
                        <a:effectLst/>
                        <a:latin typeface="Times New Roman" panose="02020603050405020304" pitchFamily="18" charset="0"/>
                      </a:endParaRPr>
                    </a:p>
                  </a:txBody>
                  <a:tcPr marL="0" marR="0" marT="0" marB="0" anchor="ctr"/>
                </a:tc>
                <a:tc>
                  <a:txBody>
                    <a:bodyPr/>
                    <a:lstStyle/>
                    <a:p>
                      <a:pPr algn="ctr" fontAlgn="ctr"/>
                      <a:r>
                        <a:rPr lang="en-IN" sz="1800" b="0" i="0" u="none" strike="noStrike" dirty="0">
                          <a:solidFill>
                            <a:srgbClr val="000000"/>
                          </a:solidFill>
                          <a:effectLst/>
                          <a:latin typeface="Times New Roman" panose="02020603050405020304" pitchFamily="18" charset="0"/>
                        </a:rPr>
                        <a:t>1200</a:t>
                      </a:r>
                    </a:p>
                  </a:txBody>
                  <a:tcPr marL="0" marR="0" marT="0" marB="0" anchor="ctr"/>
                </a:tc>
                <a:tc>
                  <a:txBody>
                    <a:bodyPr/>
                    <a:lstStyle/>
                    <a:p>
                      <a:pPr algn="ctr" fontAlgn="ctr"/>
                      <a:r>
                        <a:rPr lang="en-IN" sz="1800" b="0" u="none" strike="noStrike" dirty="0">
                          <a:effectLst/>
                        </a:rPr>
                        <a:t>1170</a:t>
                      </a:r>
                      <a:endParaRPr lang="en-IN" sz="18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GB" sz="1800" b="0" u="none" strike="noStrike" dirty="0">
                          <a:effectLst/>
                        </a:rPr>
                        <a:t>1170</a:t>
                      </a:r>
                      <a:endParaRPr lang="en-IN" sz="18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600" b="0" u="none" strike="noStrike" dirty="0">
                          <a:effectLst/>
                        </a:rPr>
                        <a:t>11-01-2023</a:t>
                      </a:r>
                      <a:endParaRPr lang="en-IN" sz="16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800" b="0" u="none" strike="noStrike" dirty="0">
                          <a:effectLst/>
                        </a:rPr>
                        <a:t>10-01-2025</a:t>
                      </a:r>
                      <a:endParaRPr lang="en-IN" sz="18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2000" b="0" u="none" strike="noStrike" dirty="0">
                          <a:effectLst/>
                        </a:rPr>
                        <a:t>810</a:t>
                      </a:r>
                      <a:endParaRPr lang="en-IN" sz="20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2000" b="0" u="none" strike="noStrike" dirty="0">
                          <a:effectLst/>
                        </a:rPr>
                        <a:t>390</a:t>
                      </a:r>
                      <a:endParaRPr lang="en-IN" sz="20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2000" b="0" u="none" strike="noStrike" dirty="0">
                          <a:effectLst/>
                        </a:rPr>
                        <a:t>- </a:t>
                      </a:r>
                      <a:endParaRPr lang="en-IN" sz="20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2000" b="0" u="none" strike="noStrike" dirty="0">
                          <a:effectLst/>
                        </a:rPr>
                        <a:t>- </a:t>
                      </a:r>
                      <a:endParaRPr lang="en-IN" sz="20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2000" b="1" u="none" strike="noStrike" dirty="0">
                          <a:effectLst/>
                        </a:rPr>
                        <a:t>2.53</a:t>
                      </a:r>
                      <a:endParaRPr lang="en-IN" sz="2000" b="1" i="0" u="none" strike="noStrike" dirty="0">
                        <a:solidFill>
                          <a:srgbClr val="000000"/>
                        </a:solidFill>
                        <a:effectLst/>
                        <a:latin typeface="Times New Roman" panose="02020603050405020304" pitchFamily="18" charset="0"/>
                      </a:endParaRPr>
                    </a:p>
                  </a:txBody>
                  <a:tcPr marL="0" marR="0" marT="0" marB="0" anchor="ctr"/>
                </a:tc>
                <a:extLst>
                  <a:ext uri="{0D108BD9-81ED-4DB2-BD59-A6C34878D82A}">
                    <a16:rowId xmlns:a16="http://schemas.microsoft.com/office/drawing/2014/main" xmlns="" val="3732928073"/>
                  </a:ext>
                </a:extLst>
              </a:tr>
              <a:tr h="288480">
                <a:tc>
                  <a:txBody>
                    <a:bodyPr/>
                    <a:lstStyle/>
                    <a:p>
                      <a:pPr algn="ctr" fontAlgn="ctr"/>
                      <a:r>
                        <a:rPr lang="en-GB" sz="1800" b="0" u="none" strike="noStrike" dirty="0">
                          <a:effectLst/>
                        </a:rPr>
                        <a:t>VI</a:t>
                      </a:r>
                      <a:endParaRPr lang="en-IN" sz="18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800" b="0" i="0" u="none" strike="noStrike" dirty="0">
                          <a:solidFill>
                            <a:srgbClr val="000000"/>
                          </a:solidFill>
                          <a:effectLst/>
                          <a:latin typeface="Times New Roman" panose="02020603050405020304" pitchFamily="18" charset="0"/>
                        </a:rPr>
                        <a:t>1200</a:t>
                      </a:r>
                    </a:p>
                  </a:txBody>
                  <a:tcPr marL="0" marR="0" marT="0" marB="0" anchor="ctr"/>
                </a:tc>
                <a:tc>
                  <a:txBody>
                    <a:bodyPr/>
                    <a:lstStyle/>
                    <a:p>
                      <a:pPr algn="ctr" fontAlgn="ctr"/>
                      <a:r>
                        <a:rPr lang="en-IN" sz="1800" b="0" u="none" strike="noStrike">
                          <a:effectLst/>
                        </a:rPr>
                        <a:t>1200</a:t>
                      </a:r>
                      <a:endParaRPr lang="en-IN" sz="1800" b="0" i="0" u="none" strike="noStrike">
                        <a:solidFill>
                          <a:srgbClr val="000000"/>
                        </a:solidFill>
                        <a:effectLst/>
                        <a:latin typeface="Times New Roman" panose="02020603050405020304" pitchFamily="18" charset="0"/>
                      </a:endParaRPr>
                    </a:p>
                  </a:txBody>
                  <a:tcPr marL="0" marR="0" marT="0" marB="0" anchor="ctr"/>
                </a:tc>
                <a:tc>
                  <a:txBody>
                    <a:bodyPr/>
                    <a:lstStyle/>
                    <a:p>
                      <a:pPr algn="ctr" fontAlgn="ctr"/>
                      <a:r>
                        <a:rPr lang="en-US" sz="1800" b="0" i="0" u="none" strike="noStrike" dirty="0">
                          <a:solidFill>
                            <a:srgbClr val="000000"/>
                          </a:solidFill>
                          <a:effectLst/>
                          <a:latin typeface="Times New Roman" panose="02020603050405020304" pitchFamily="18" charset="0"/>
                        </a:rPr>
                        <a:t>600</a:t>
                      </a:r>
                      <a:endParaRPr lang="en-IN" sz="18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600" b="0" u="none" strike="noStrike" dirty="0">
                          <a:effectLst/>
                        </a:rPr>
                        <a:t>30-06-2024</a:t>
                      </a:r>
                      <a:endParaRPr lang="en-IN" sz="16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800" b="0" u="none" strike="noStrike" dirty="0">
                          <a:effectLst/>
                        </a:rPr>
                        <a:t>30-06-2026</a:t>
                      </a:r>
                      <a:endParaRPr lang="en-IN" sz="18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2000" b="0" u="none" strike="noStrike" dirty="0">
                          <a:effectLst/>
                        </a:rPr>
                        <a:t>1663</a:t>
                      </a:r>
                      <a:endParaRPr lang="en-IN" sz="20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2000" b="0" u="none" strike="noStrike" dirty="0">
                          <a:effectLst/>
                        </a:rPr>
                        <a:t>1359.2</a:t>
                      </a:r>
                      <a:endParaRPr lang="en-IN" sz="20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2000" b="0" u="none" strike="noStrike" dirty="0">
                          <a:effectLst/>
                        </a:rPr>
                        <a:t>1630</a:t>
                      </a:r>
                      <a:endParaRPr lang="en-IN" sz="20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2000" b="0" u="none" strike="noStrike" dirty="0">
                          <a:effectLst/>
                        </a:rPr>
                        <a:t>1630</a:t>
                      </a:r>
                      <a:endParaRPr lang="en-IN" sz="20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2000" b="1" u="none" strike="noStrike" dirty="0">
                          <a:effectLst/>
                        </a:rPr>
                        <a:t>4.64-4.73</a:t>
                      </a:r>
                      <a:endParaRPr lang="en-IN" sz="2000" b="1" i="0" u="none" strike="noStrike" dirty="0">
                        <a:solidFill>
                          <a:srgbClr val="000000"/>
                        </a:solidFill>
                        <a:effectLst/>
                        <a:latin typeface="Times New Roman" panose="02020603050405020304" pitchFamily="18" charset="0"/>
                      </a:endParaRPr>
                    </a:p>
                  </a:txBody>
                  <a:tcPr marL="0" marR="0" marT="0" marB="0" anchor="ctr"/>
                </a:tc>
                <a:extLst>
                  <a:ext uri="{0D108BD9-81ED-4DB2-BD59-A6C34878D82A}">
                    <a16:rowId xmlns:a16="http://schemas.microsoft.com/office/drawing/2014/main" xmlns="" val="1601055624"/>
                  </a:ext>
                </a:extLst>
              </a:tr>
              <a:tr h="629399">
                <a:tc>
                  <a:txBody>
                    <a:bodyPr/>
                    <a:lstStyle/>
                    <a:p>
                      <a:pPr algn="ctr" fontAlgn="ctr"/>
                      <a:r>
                        <a:rPr lang="en-GB" sz="1800" b="0" u="none" strike="noStrike" dirty="0">
                          <a:effectLst/>
                        </a:rPr>
                        <a:t>ESS-I</a:t>
                      </a:r>
                      <a:endParaRPr lang="en-IN" sz="18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800" b="0" i="0" u="none" strike="noStrike" dirty="0">
                          <a:solidFill>
                            <a:srgbClr val="000000"/>
                          </a:solidFill>
                          <a:effectLst/>
                          <a:latin typeface="Times New Roman" panose="02020603050405020304" pitchFamily="18" charset="0"/>
                        </a:rPr>
                        <a:t>500</a:t>
                      </a:r>
                    </a:p>
                  </a:txBody>
                  <a:tcPr marL="0" marR="0" marT="0" marB="0" anchor="ctr"/>
                </a:tc>
                <a:tc>
                  <a:txBody>
                    <a:bodyPr/>
                    <a:lstStyle/>
                    <a:p>
                      <a:pPr algn="ctr" fontAlgn="ctr"/>
                      <a:r>
                        <a:rPr lang="en-IN" sz="1800" b="0" u="none" strike="noStrike" dirty="0">
                          <a:effectLst/>
                        </a:rPr>
                        <a:t>500</a:t>
                      </a:r>
                      <a:endParaRPr lang="en-IN" sz="18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GB" sz="1800" b="0" u="none" strike="noStrike" dirty="0">
                          <a:effectLst/>
                        </a:rPr>
                        <a:t>250</a:t>
                      </a:r>
                      <a:endParaRPr lang="en-IN" sz="18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1600" b="0" u="none" strike="noStrike" dirty="0">
                          <a:effectLst/>
                        </a:rPr>
                        <a:t>05-03-2024</a:t>
                      </a:r>
                      <a:endParaRPr lang="en-IN" sz="1600" b="0" i="0" u="none" strike="noStrike" dirty="0">
                        <a:solidFill>
                          <a:srgbClr val="FF0000"/>
                        </a:solidFill>
                        <a:effectLst/>
                        <a:latin typeface="Times New Roman" panose="02020603050405020304" pitchFamily="18" charset="0"/>
                      </a:endParaRPr>
                    </a:p>
                  </a:txBody>
                  <a:tcPr marL="0" marR="0" marT="0" marB="0" anchor="ctr"/>
                </a:tc>
                <a:tc>
                  <a:txBody>
                    <a:bodyPr/>
                    <a:lstStyle/>
                    <a:p>
                      <a:pPr algn="ctr" fontAlgn="ctr"/>
                      <a:r>
                        <a:rPr lang="en-IN" sz="1800" b="0" u="none" strike="noStrike" dirty="0">
                          <a:effectLst/>
                        </a:rPr>
                        <a:t>05-03-2026</a:t>
                      </a:r>
                      <a:endParaRPr lang="en-IN" sz="18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2000" b="0" u="none" strike="noStrike" dirty="0">
                          <a:effectLst/>
                        </a:rPr>
                        <a:t> -</a:t>
                      </a:r>
                      <a:endParaRPr lang="en-IN" sz="20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2000" b="0" u="none" strike="noStrike" dirty="0">
                          <a:effectLst/>
                        </a:rPr>
                        <a:t> -</a:t>
                      </a:r>
                      <a:endParaRPr lang="en-IN" sz="20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2000" b="0" u="none" strike="noStrike" dirty="0">
                          <a:effectLst/>
                        </a:rPr>
                        <a:t>500</a:t>
                      </a:r>
                      <a:endParaRPr lang="en-IN" sz="20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2000" b="0" u="none" strike="noStrike" dirty="0">
                          <a:effectLst/>
                        </a:rPr>
                        <a:t>1000</a:t>
                      </a:r>
                      <a:endParaRPr lang="en-IN" sz="20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IN" sz="2000" b="1" u="none" strike="noStrike" dirty="0">
                          <a:effectLst/>
                        </a:rPr>
                        <a:t>Rs. 10.835 lakh/month</a:t>
                      </a:r>
                      <a:endParaRPr lang="en-IN" sz="2000" b="1" i="0" u="none" strike="noStrike" dirty="0">
                        <a:solidFill>
                          <a:srgbClr val="000000"/>
                        </a:solidFill>
                        <a:effectLst/>
                        <a:latin typeface="Times New Roman" panose="02020603050405020304" pitchFamily="18" charset="0"/>
                      </a:endParaRPr>
                    </a:p>
                  </a:txBody>
                  <a:tcPr marL="0" marR="0" marT="0" marB="0" anchor="ctr"/>
                </a:tc>
                <a:extLst>
                  <a:ext uri="{0D108BD9-81ED-4DB2-BD59-A6C34878D82A}">
                    <a16:rowId xmlns:a16="http://schemas.microsoft.com/office/drawing/2014/main" xmlns="" val="811757773"/>
                  </a:ext>
                </a:extLst>
              </a:tr>
            </a:tbl>
          </a:graphicData>
        </a:graphic>
      </p:graphicFrame>
    </p:spTree>
    <p:extLst>
      <p:ext uri="{BB962C8B-B14F-4D97-AF65-F5344CB8AC3E}">
        <p14:creationId xmlns:p14="http://schemas.microsoft.com/office/powerpoint/2010/main" val="3749574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CE74D8AC-2AB8-E388-79C3-218427EF67A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xmlns="" id="{C2BBC937-3A73-7E2B-0D33-EAFDF5FDBB20}"/>
              </a:ext>
            </a:extLst>
          </p:cNvPr>
          <p:cNvSpPr txBox="1">
            <a:spLocks/>
          </p:cNvSpPr>
          <p:nvPr/>
        </p:nvSpPr>
        <p:spPr>
          <a:xfrm>
            <a:off x="221343" y="221672"/>
            <a:ext cx="11132457" cy="75151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0070C0"/>
                </a:solidFill>
                <a:latin typeface="+mn-lt"/>
              </a:rPr>
              <a:t>ORGANOGRAM – WIND SCHEME</a:t>
            </a:r>
          </a:p>
        </p:txBody>
      </p:sp>
      <p:sp>
        <p:nvSpPr>
          <p:cNvPr id="2" name="AutoShape 2">
            <a:extLst>
              <a:ext uri="{FF2B5EF4-FFF2-40B4-BE49-F238E27FC236}">
                <a16:creationId xmlns:a16="http://schemas.microsoft.com/office/drawing/2014/main" xmlns="" id="{3BE1320F-8705-E7B0-1397-DDA8820352B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aphicFrame>
        <p:nvGraphicFramePr>
          <p:cNvPr id="11" name="Diagram 10">
            <a:extLst>
              <a:ext uri="{FF2B5EF4-FFF2-40B4-BE49-F238E27FC236}">
                <a16:creationId xmlns:a16="http://schemas.microsoft.com/office/drawing/2014/main" xmlns="" id="{C47D7B42-1DA0-D757-82F6-9E8234919BAF}"/>
              </a:ext>
            </a:extLst>
          </p:cNvPr>
          <p:cNvGraphicFramePr/>
          <p:nvPr>
            <p:extLst>
              <p:ext uri="{D42A27DB-BD31-4B8C-83A1-F6EECF244321}">
                <p14:modId xmlns:p14="http://schemas.microsoft.com/office/powerpoint/2010/main" val="2170138109"/>
              </p:ext>
            </p:extLst>
          </p:nvPr>
        </p:nvGraphicFramePr>
        <p:xfrm>
          <a:off x="221343" y="973188"/>
          <a:ext cx="11749314" cy="31851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 name="Rectangle: Rounded Corners 18">
            <a:extLst>
              <a:ext uri="{FF2B5EF4-FFF2-40B4-BE49-F238E27FC236}">
                <a16:creationId xmlns:a16="http://schemas.microsoft.com/office/drawing/2014/main" xmlns="" id="{A3475B06-9898-C71E-E9D9-801279DDA34C}"/>
              </a:ext>
            </a:extLst>
          </p:cNvPr>
          <p:cNvSpPr/>
          <p:nvPr/>
        </p:nvSpPr>
        <p:spPr>
          <a:xfrm>
            <a:off x="221342" y="4332514"/>
            <a:ext cx="4045857" cy="252548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PPA Signing, FC documents Review </a:t>
            </a:r>
          </a:p>
          <a:p>
            <a:pPr algn="ctr"/>
            <a:r>
              <a:rPr lang="en-IN" sz="2000" dirty="0"/>
              <a:t>All Legal Matters</a:t>
            </a:r>
          </a:p>
          <a:p>
            <a:pPr algn="ctr"/>
            <a:r>
              <a:rPr lang="en-IN" sz="2000" dirty="0"/>
              <a:t>Reviewing Petitions </a:t>
            </a:r>
          </a:p>
          <a:p>
            <a:pPr algn="ctr"/>
            <a:r>
              <a:rPr lang="en-IN" sz="2000" dirty="0"/>
              <a:t>Drafting replies in consultation with legal counsel</a:t>
            </a:r>
          </a:p>
          <a:p>
            <a:pPr algn="ctr"/>
            <a:r>
              <a:rPr lang="en-IN" sz="2000" dirty="0"/>
              <a:t>Additional Charge: Assisting DGM – PS for NDMC Project</a:t>
            </a:r>
          </a:p>
        </p:txBody>
      </p:sp>
      <p:sp>
        <p:nvSpPr>
          <p:cNvPr id="20" name="Rectangle: Rounded Corners 19">
            <a:extLst>
              <a:ext uri="{FF2B5EF4-FFF2-40B4-BE49-F238E27FC236}">
                <a16:creationId xmlns:a16="http://schemas.microsoft.com/office/drawing/2014/main" xmlns="" id="{92CEBD76-134C-944C-62F6-F5E71C599E0C}"/>
              </a:ext>
            </a:extLst>
          </p:cNvPr>
          <p:cNvSpPr/>
          <p:nvPr/>
        </p:nvSpPr>
        <p:spPr>
          <a:xfrm>
            <a:off x="4475310" y="4332513"/>
            <a:ext cx="3687693" cy="252548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Project Progress Review Meetings</a:t>
            </a:r>
          </a:p>
          <a:p>
            <a:pPr algn="ctr"/>
            <a:r>
              <a:rPr lang="en-IN" sz="2000" dirty="0"/>
              <a:t>Review Commissioning Documents </a:t>
            </a:r>
          </a:p>
          <a:p>
            <a:pPr algn="ctr"/>
            <a:r>
              <a:rPr lang="en-IN" sz="2000" dirty="0"/>
              <a:t>Review Extension Request</a:t>
            </a:r>
          </a:p>
          <a:p>
            <a:pPr algn="ctr"/>
            <a:r>
              <a:rPr lang="en-IN" sz="2000" dirty="0"/>
              <a:t>Preparation and updates of MIS</a:t>
            </a:r>
          </a:p>
        </p:txBody>
      </p:sp>
      <p:sp>
        <p:nvSpPr>
          <p:cNvPr id="21" name="Rectangle: Rounded Corners 20">
            <a:extLst>
              <a:ext uri="{FF2B5EF4-FFF2-40B4-BE49-F238E27FC236}">
                <a16:creationId xmlns:a16="http://schemas.microsoft.com/office/drawing/2014/main" xmlns="" id="{E0B5C5E3-E456-44A7-BD85-BAB63972B213}"/>
              </a:ext>
            </a:extLst>
          </p:cNvPr>
          <p:cNvSpPr/>
          <p:nvPr/>
        </p:nvSpPr>
        <p:spPr>
          <a:xfrm>
            <a:off x="8251372" y="4287688"/>
            <a:ext cx="3807436" cy="257031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Review of Change in Law documents</a:t>
            </a:r>
          </a:p>
          <a:p>
            <a:pPr algn="ctr"/>
            <a:r>
              <a:rPr lang="en-IN" sz="2000" dirty="0"/>
              <a:t>Joint Reconciliation with Discoms</a:t>
            </a:r>
          </a:p>
          <a:p>
            <a:pPr algn="ctr"/>
            <a:r>
              <a:rPr lang="en-IN" sz="2000" dirty="0"/>
              <a:t>Finalisation of CIL claims</a:t>
            </a:r>
          </a:p>
          <a:p>
            <a:pPr algn="ctr"/>
            <a:r>
              <a:rPr lang="en-IN" sz="2000" dirty="0"/>
              <a:t>Additional Charge: Assisting DGM – PS for NDMC Project</a:t>
            </a:r>
          </a:p>
          <a:p>
            <a:pPr algn="ctr"/>
            <a:endParaRPr lang="en-IN" dirty="0"/>
          </a:p>
        </p:txBody>
      </p:sp>
      <p:sp>
        <p:nvSpPr>
          <p:cNvPr id="3" name="Rectangle: Rounded Corners 2">
            <a:extLst>
              <a:ext uri="{FF2B5EF4-FFF2-40B4-BE49-F238E27FC236}">
                <a16:creationId xmlns:a16="http://schemas.microsoft.com/office/drawing/2014/main" xmlns="" id="{490CBF55-B7A1-BBA9-FE81-AF3D29356355}"/>
              </a:ext>
            </a:extLst>
          </p:cNvPr>
          <p:cNvSpPr/>
          <p:nvPr/>
        </p:nvSpPr>
        <p:spPr>
          <a:xfrm>
            <a:off x="7463971" y="973187"/>
            <a:ext cx="4198257" cy="14216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Additional Charge: </a:t>
            </a:r>
          </a:p>
          <a:p>
            <a:pPr algn="ctr"/>
            <a:r>
              <a:rPr lang="en-IN" dirty="0"/>
              <a:t>1.Project Manager for SECI NDMC Project</a:t>
            </a:r>
          </a:p>
          <a:p>
            <a:pPr algn="ctr"/>
            <a:r>
              <a:rPr lang="en-IN" dirty="0"/>
              <a:t>2. Nodal point for applying connectivity in CTUIL for SECI Owned Project</a:t>
            </a:r>
          </a:p>
        </p:txBody>
      </p:sp>
    </p:spTree>
    <p:extLst>
      <p:ext uri="{BB962C8B-B14F-4D97-AF65-F5344CB8AC3E}">
        <p14:creationId xmlns:p14="http://schemas.microsoft.com/office/powerpoint/2010/main" val="13225966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15D5D575-AAB0-8220-8999-0EE2B8C0340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xmlns="" id="{3F789012-AD7D-C799-1A15-186EB28A5B46}"/>
              </a:ext>
            </a:extLst>
          </p:cNvPr>
          <p:cNvSpPr txBox="1"/>
          <p:nvPr/>
        </p:nvSpPr>
        <p:spPr>
          <a:xfrm>
            <a:off x="134844" y="280302"/>
            <a:ext cx="11210925" cy="523220"/>
          </a:xfrm>
          <a:prstGeom prst="rect">
            <a:avLst/>
          </a:prstGeom>
          <a:noFill/>
        </p:spPr>
        <p:txBody>
          <a:bodyPr wrap="square" rtlCol="0">
            <a:spAutoFit/>
          </a:bodyPr>
          <a:lstStyle>
            <a:defPPr>
              <a:defRPr lang="en-US"/>
            </a:defPPr>
            <a:lvl1pPr>
              <a:defRPr sz="2800">
                <a:ln w="0"/>
                <a:solidFill>
                  <a:schemeClr val="accent1"/>
                </a:solidFill>
                <a:effectLst>
                  <a:outerShdw blurRad="38100" dist="25400" dir="5400000" algn="ctr" rotWithShape="0">
                    <a:srgbClr val="6E747A">
                      <a:alpha val="43000"/>
                    </a:srgbClr>
                  </a:outerShdw>
                </a:effectLst>
              </a:defRPr>
            </a:lvl1pPr>
          </a:lstStyle>
          <a:p>
            <a:pPr algn="ctr"/>
            <a:r>
              <a:rPr lang="en-US" dirty="0">
                <a:latin typeface="Times New Roman" panose="02020603050405020304" pitchFamily="18" charset="0"/>
                <a:cs typeface="Times New Roman" panose="02020603050405020304" pitchFamily="18" charset="0"/>
              </a:rPr>
              <a:t>HYBRID SCHEME: AT A GLANCE</a:t>
            </a:r>
          </a:p>
        </p:txBody>
      </p:sp>
      <p:graphicFrame>
        <p:nvGraphicFramePr>
          <p:cNvPr id="2" name="Table 1">
            <a:extLst>
              <a:ext uri="{FF2B5EF4-FFF2-40B4-BE49-F238E27FC236}">
                <a16:creationId xmlns:a16="http://schemas.microsoft.com/office/drawing/2014/main" xmlns="" id="{951D1E98-6225-EBD5-11F6-4AF5898FF4F8}"/>
              </a:ext>
            </a:extLst>
          </p:cNvPr>
          <p:cNvGraphicFramePr>
            <a:graphicFrameLocks noGrp="1"/>
          </p:cNvGraphicFramePr>
          <p:nvPr>
            <p:extLst>
              <p:ext uri="{D42A27DB-BD31-4B8C-83A1-F6EECF244321}">
                <p14:modId xmlns:p14="http://schemas.microsoft.com/office/powerpoint/2010/main" val="2261486331"/>
              </p:ext>
            </p:extLst>
          </p:nvPr>
        </p:nvGraphicFramePr>
        <p:xfrm>
          <a:off x="134844" y="995694"/>
          <a:ext cx="11955557" cy="5743773"/>
        </p:xfrm>
        <a:graphic>
          <a:graphicData uri="http://schemas.openxmlformats.org/drawingml/2006/table">
            <a:tbl>
              <a:tblPr firstRow="1" bandRow="1">
                <a:tableStyleId>{5C22544A-7EE6-4342-B048-85BDC9FD1C3A}</a:tableStyleId>
              </a:tblPr>
              <a:tblGrid>
                <a:gridCol w="1047477">
                  <a:extLst>
                    <a:ext uri="{9D8B030D-6E8A-4147-A177-3AD203B41FA5}">
                      <a16:colId xmlns:a16="http://schemas.microsoft.com/office/drawing/2014/main" xmlns="" val="3781965218"/>
                    </a:ext>
                  </a:extLst>
                </a:gridCol>
                <a:gridCol w="905492">
                  <a:extLst>
                    <a:ext uri="{9D8B030D-6E8A-4147-A177-3AD203B41FA5}">
                      <a16:colId xmlns:a16="http://schemas.microsoft.com/office/drawing/2014/main" xmlns="" val="20001"/>
                    </a:ext>
                  </a:extLst>
                </a:gridCol>
                <a:gridCol w="1063154">
                  <a:extLst>
                    <a:ext uri="{9D8B030D-6E8A-4147-A177-3AD203B41FA5}">
                      <a16:colId xmlns:a16="http://schemas.microsoft.com/office/drawing/2014/main" xmlns="" val="1509818655"/>
                    </a:ext>
                  </a:extLst>
                </a:gridCol>
                <a:gridCol w="927391">
                  <a:extLst>
                    <a:ext uri="{9D8B030D-6E8A-4147-A177-3AD203B41FA5}">
                      <a16:colId xmlns:a16="http://schemas.microsoft.com/office/drawing/2014/main" xmlns="" val="1200837636"/>
                    </a:ext>
                  </a:extLst>
                </a:gridCol>
                <a:gridCol w="1288931">
                  <a:extLst>
                    <a:ext uri="{9D8B030D-6E8A-4147-A177-3AD203B41FA5}">
                      <a16:colId xmlns:a16="http://schemas.microsoft.com/office/drawing/2014/main" xmlns="" val="261561095"/>
                    </a:ext>
                  </a:extLst>
                </a:gridCol>
                <a:gridCol w="1554026">
                  <a:extLst>
                    <a:ext uri="{9D8B030D-6E8A-4147-A177-3AD203B41FA5}">
                      <a16:colId xmlns:a16="http://schemas.microsoft.com/office/drawing/2014/main" xmlns="" val="3463327650"/>
                    </a:ext>
                  </a:extLst>
                </a:gridCol>
                <a:gridCol w="1069869">
                  <a:extLst>
                    <a:ext uri="{9D8B030D-6E8A-4147-A177-3AD203B41FA5}">
                      <a16:colId xmlns:a16="http://schemas.microsoft.com/office/drawing/2014/main" xmlns="" val="2266140730"/>
                    </a:ext>
                  </a:extLst>
                </a:gridCol>
                <a:gridCol w="1028076">
                  <a:extLst>
                    <a:ext uri="{9D8B030D-6E8A-4147-A177-3AD203B41FA5}">
                      <a16:colId xmlns:a16="http://schemas.microsoft.com/office/drawing/2014/main" xmlns="" val="4017258363"/>
                    </a:ext>
                  </a:extLst>
                </a:gridCol>
                <a:gridCol w="675155">
                  <a:extLst>
                    <a:ext uri="{9D8B030D-6E8A-4147-A177-3AD203B41FA5}">
                      <a16:colId xmlns:a16="http://schemas.microsoft.com/office/drawing/2014/main" xmlns="" val="2887374809"/>
                    </a:ext>
                  </a:extLst>
                </a:gridCol>
                <a:gridCol w="920664">
                  <a:extLst>
                    <a:ext uri="{9D8B030D-6E8A-4147-A177-3AD203B41FA5}">
                      <a16:colId xmlns:a16="http://schemas.microsoft.com/office/drawing/2014/main" xmlns="" val="693971171"/>
                    </a:ext>
                  </a:extLst>
                </a:gridCol>
                <a:gridCol w="1475322">
                  <a:extLst>
                    <a:ext uri="{9D8B030D-6E8A-4147-A177-3AD203B41FA5}">
                      <a16:colId xmlns:a16="http://schemas.microsoft.com/office/drawing/2014/main" xmlns="" val="3789072528"/>
                    </a:ext>
                  </a:extLst>
                </a:gridCol>
              </a:tblGrid>
              <a:tr h="1106133">
                <a:tc>
                  <a:txBody>
                    <a:bodyPr/>
                    <a:lstStyle/>
                    <a:p>
                      <a:pPr algn="ctr"/>
                      <a:r>
                        <a:rPr lang="en-US" sz="1800" b="0" u="none" strike="noStrike" kern="1200" dirty="0">
                          <a:solidFill>
                            <a:schemeClr val="lt1"/>
                          </a:solidFill>
                          <a:effectLst/>
                          <a:latin typeface="+mn-lt"/>
                          <a:ea typeface="+mn-ea"/>
                          <a:cs typeface="+mn-cs"/>
                        </a:rPr>
                        <a:t>Tranche</a:t>
                      </a:r>
                      <a:endParaRPr lang="en-IN" sz="1800" b="0" u="none" strike="noStrike" kern="1200" dirty="0">
                        <a:solidFill>
                          <a:schemeClr val="lt1"/>
                        </a:solidFill>
                        <a:effectLst/>
                        <a:latin typeface="+mn-lt"/>
                        <a:ea typeface="+mn-ea"/>
                        <a:cs typeface="+mn-cs"/>
                      </a:endParaRPr>
                    </a:p>
                  </a:txBody>
                  <a:tcPr anchor="ctr"/>
                </a:tc>
                <a:tc>
                  <a:txBody>
                    <a:bodyPr/>
                    <a:lstStyle/>
                    <a:p>
                      <a:pPr algn="ctr" fontAlgn="ctr"/>
                      <a:r>
                        <a:rPr lang="en-IN" sz="1800" b="0" u="none" strike="noStrike" kern="1200" dirty="0">
                          <a:solidFill>
                            <a:schemeClr val="lt1"/>
                          </a:solidFill>
                          <a:effectLst/>
                          <a:latin typeface="+mn-lt"/>
                          <a:ea typeface="+mn-ea"/>
                          <a:cs typeface="+mn-cs"/>
                        </a:rPr>
                        <a:t>Tendered Capacity</a:t>
                      </a:r>
                    </a:p>
                    <a:p>
                      <a:pPr algn="ctr" fontAlgn="ctr"/>
                      <a:r>
                        <a:rPr lang="en-IN" sz="1800" b="0" u="none" strike="noStrike" kern="1200" dirty="0">
                          <a:solidFill>
                            <a:schemeClr val="lt1"/>
                          </a:solidFill>
                          <a:effectLst/>
                          <a:latin typeface="+mn-lt"/>
                          <a:ea typeface="+mn-ea"/>
                          <a:cs typeface="+mn-cs"/>
                        </a:rPr>
                        <a:t>(MW)</a:t>
                      </a:r>
                    </a:p>
                  </a:txBody>
                  <a:tcPr marL="0" marR="0" marT="0" marB="0" anchor="ctr"/>
                </a:tc>
                <a:tc>
                  <a:txBody>
                    <a:bodyPr/>
                    <a:lstStyle/>
                    <a:p>
                      <a:pPr algn="ctr" fontAlgn="ctr"/>
                      <a:r>
                        <a:rPr lang="en-GB" sz="1800" b="0" u="none" strike="noStrike" dirty="0">
                          <a:effectLst/>
                        </a:rPr>
                        <a:t>Awarded </a:t>
                      </a:r>
                      <a:r>
                        <a:rPr lang="en-GB" sz="1800" b="0" u="none" strike="noStrike" kern="1200" dirty="0">
                          <a:solidFill>
                            <a:schemeClr val="lt1"/>
                          </a:solidFill>
                          <a:effectLst/>
                          <a:latin typeface="+mn-lt"/>
                          <a:ea typeface="+mn-ea"/>
                          <a:cs typeface="+mn-cs"/>
                        </a:rPr>
                        <a:t>Capacity</a:t>
                      </a:r>
                      <a:r>
                        <a:rPr lang="en-GB" sz="1800" b="0" u="none" strike="noStrike" dirty="0">
                          <a:effectLst/>
                        </a:rPr>
                        <a:t> (MW)</a:t>
                      </a:r>
                      <a:endParaRPr lang="en-IN" sz="18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GB" sz="1800" b="0" u="none" strike="noStrike" kern="1200" dirty="0">
                          <a:solidFill>
                            <a:schemeClr val="lt1"/>
                          </a:solidFill>
                          <a:effectLst/>
                          <a:latin typeface="+mn-lt"/>
                          <a:ea typeface="+mn-ea"/>
                          <a:cs typeface="+mn-cs"/>
                        </a:rPr>
                        <a:t>PPA Signed Capacity (MW) </a:t>
                      </a:r>
                      <a:endParaRPr lang="en-IN" sz="1800" b="0" u="none" strike="noStrike" kern="1200" dirty="0">
                        <a:solidFill>
                          <a:schemeClr val="lt1"/>
                        </a:solidFill>
                        <a:effectLst/>
                        <a:latin typeface="+mn-lt"/>
                        <a:ea typeface="+mn-ea"/>
                        <a:cs typeface="+mn-cs"/>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0" u="none" strike="noStrike" kern="1200" dirty="0">
                          <a:solidFill>
                            <a:schemeClr val="lt1"/>
                          </a:solidFill>
                          <a:effectLst/>
                          <a:latin typeface="+mn-lt"/>
                          <a:ea typeface="+mn-ea"/>
                          <a:cs typeface="+mn-cs"/>
                        </a:rPr>
                        <a:t>PPA Effective Date</a:t>
                      </a:r>
                    </a:p>
                  </a:txBody>
                  <a:tcPr anchor="ctr"/>
                </a:tc>
                <a:tc>
                  <a:txBody>
                    <a:bodyPr/>
                    <a:lstStyle/>
                    <a:p>
                      <a:pPr algn="ctr" fontAlgn="ctr"/>
                      <a:r>
                        <a:rPr lang="en-IN" sz="1800" b="0" u="none" strike="noStrike" kern="1200" dirty="0">
                          <a:solidFill>
                            <a:schemeClr val="lt1"/>
                          </a:solidFill>
                          <a:effectLst/>
                          <a:latin typeface="+mn-lt"/>
                          <a:ea typeface="+mn-ea"/>
                          <a:cs typeface="+mn-cs"/>
                        </a:rPr>
                        <a:t>SCD</a:t>
                      </a:r>
                    </a:p>
                  </a:txBody>
                  <a:tcPr marL="0" marR="0" marT="0" marB="0" anchor="ctr"/>
                </a:tc>
                <a:tc>
                  <a:txBody>
                    <a:bodyPr/>
                    <a:lstStyle/>
                    <a:p>
                      <a:pPr algn="ctr" fontAlgn="ctr"/>
                      <a:r>
                        <a:rPr lang="en-IN" sz="1800" b="0" u="none" strike="noStrike" kern="1200" dirty="0">
                          <a:solidFill>
                            <a:schemeClr val="lt1"/>
                          </a:solidFill>
                          <a:effectLst/>
                          <a:latin typeface="+mn-lt"/>
                          <a:ea typeface="+mn-ea"/>
                          <a:cs typeface="+mn-cs"/>
                        </a:rPr>
                        <a:t>Solar</a:t>
                      </a:r>
                    </a:p>
                    <a:p>
                      <a:pPr algn="ctr" fontAlgn="ctr"/>
                      <a:r>
                        <a:rPr lang="en-IN" sz="1800" b="0" u="none" strike="noStrike" kern="1200" dirty="0">
                          <a:solidFill>
                            <a:schemeClr val="lt1"/>
                          </a:solidFill>
                          <a:effectLst/>
                          <a:latin typeface="+mn-lt"/>
                          <a:ea typeface="+mn-ea"/>
                          <a:cs typeface="+mn-cs"/>
                        </a:rPr>
                        <a:t>(MW) </a:t>
                      </a:r>
                    </a:p>
                  </a:txBody>
                  <a:tcPr marL="0" marR="0" marT="0" marB="0" anchor="ctr"/>
                </a:tc>
                <a:tc>
                  <a:txBody>
                    <a:bodyPr/>
                    <a:lstStyle/>
                    <a:p>
                      <a:pPr algn="ctr" fontAlgn="ctr"/>
                      <a:r>
                        <a:rPr lang="en-IN" sz="1800" b="0" u="none" strike="noStrike" kern="1200" dirty="0">
                          <a:solidFill>
                            <a:schemeClr val="lt1"/>
                          </a:solidFill>
                          <a:effectLst/>
                          <a:latin typeface="+mn-lt"/>
                          <a:ea typeface="+mn-ea"/>
                          <a:cs typeface="+mn-cs"/>
                        </a:rPr>
                        <a:t>Wind</a:t>
                      </a:r>
                    </a:p>
                    <a:p>
                      <a:pPr algn="ctr" fontAlgn="ctr"/>
                      <a:r>
                        <a:rPr lang="en-IN" sz="1800" b="0" u="none" strike="noStrike" kern="1200" dirty="0">
                          <a:solidFill>
                            <a:schemeClr val="lt1"/>
                          </a:solidFill>
                          <a:effectLst/>
                          <a:latin typeface="+mn-lt"/>
                          <a:ea typeface="+mn-ea"/>
                          <a:cs typeface="+mn-cs"/>
                        </a:rPr>
                        <a:t>(MW)</a:t>
                      </a:r>
                    </a:p>
                  </a:txBody>
                  <a:tcPr marL="0" marR="0" marT="0" marB="0" anchor="ctr"/>
                </a:tc>
                <a:tc gridSpan="2">
                  <a:txBody>
                    <a:bodyPr/>
                    <a:lstStyle/>
                    <a:p>
                      <a:pPr algn="ctr" fontAlgn="ctr"/>
                      <a:r>
                        <a:rPr lang="en-IN" sz="1800" b="0" u="none" strike="noStrike" kern="1200" dirty="0">
                          <a:solidFill>
                            <a:schemeClr val="lt1"/>
                          </a:solidFill>
                          <a:effectLst/>
                          <a:latin typeface="+mn-lt"/>
                          <a:ea typeface="+mn-ea"/>
                          <a:cs typeface="+mn-cs"/>
                        </a:rPr>
                        <a:t>Storage</a:t>
                      </a:r>
                    </a:p>
                    <a:p>
                      <a:pPr algn="ctr" fontAlgn="ctr"/>
                      <a:r>
                        <a:rPr lang="en-IN" sz="1800" b="0" u="none" strike="noStrike" kern="1200" dirty="0">
                          <a:solidFill>
                            <a:schemeClr val="lt1"/>
                          </a:solidFill>
                          <a:effectLst/>
                          <a:latin typeface="+mn-lt"/>
                          <a:ea typeface="+mn-ea"/>
                          <a:cs typeface="+mn-cs"/>
                        </a:rPr>
                        <a:t>(MW</a:t>
                      </a:r>
                      <a:r>
                        <a:rPr lang="en-IN" sz="1800" b="0" u="none" strike="noStrike" kern="1200" baseline="0" dirty="0">
                          <a:solidFill>
                            <a:schemeClr val="lt1"/>
                          </a:solidFill>
                          <a:effectLst/>
                          <a:latin typeface="+mn-lt"/>
                          <a:ea typeface="+mn-ea"/>
                          <a:cs typeface="+mn-cs"/>
                        </a:rPr>
                        <a:t>)     (</a:t>
                      </a:r>
                      <a:r>
                        <a:rPr lang="en-IN" sz="1800" b="0" u="none" strike="noStrike" kern="1200" baseline="0" dirty="0" err="1">
                          <a:solidFill>
                            <a:schemeClr val="lt1"/>
                          </a:solidFill>
                          <a:effectLst/>
                          <a:latin typeface="+mn-lt"/>
                          <a:ea typeface="+mn-ea"/>
                          <a:cs typeface="+mn-cs"/>
                        </a:rPr>
                        <a:t>MWh</a:t>
                      </a:r>
                      <a:r>
                        <a:rPr lang="en-IN" sz="1800" b="0" u="none" strike="noStrike" kern="1200" baseline="0" dirty="0">
                          <a:solidFill>
                            <a:schemeClr val="lt1"/>
                          </a:solidFill>
                          <a:effectLst/>
                          <a:latin typeface="+mn-lt"/>
                          <a:ea typeface="+mn-ea"/>
                          <a:cs typeface="+mn-cs"/>
                        </a:rPr>
                        <a:t>)</a:t>
                      </a:r>
                      <a:endParaRPr lang="en-IN" sz="1800" b="0" u="none" strike="noStrike" kern="1200" dirty="0">
                        <a:solidFill>
                          <a:schemeClr val="lt1"/>
                        </a:solidFill>
                        <a:effectLst/>
                        <a:latin typeface="+mn-lt"/>
                        <a:ea typeface="+mn-ea"/>
                        <a:cs typeface="+mn-cs"/>
                      </a:endParaRPr>
                    </a:p>
                  </a:txBody>
                  <a:tcPr marL="0" marR="0" marT="0" marB="0" anchor="ctr"/>
                </a:tc>
                <a:tc hMerge="1">
                  <a:txBody>
                    <a:bodyPr/>
                    <a:lstStyle/>
                    <a:p>
                      <a:endParaRPr lang="en-IN"/>
                    </a:p>
                  </a:txBody>
                  <a:tcPr/>
                </a:tc>
                <a:tc>
                  <a:txBody>
                    <a:bodyPr/>
                    <a:lstStyle/>
                    <a:p>
                      <a:pPr algn="ctr" fontAlgn="ctr"/>
                      <a:r>
                        <a:rPr lang="en-GB" sz="1800" b="0" u="none" strike="noStrike" dirty="0">
                          <a:effectLst/>
                        </a:rPr>
                        <a:t>Tariff</a:t>
                      </a:r>
                      <a:endParaRPr lang="en-IN" sz="1800" b="0" i="0" u="none" strike="noStrike" dirty="0">
                        <a:solidFill>
                          <a:srgbClr val="000000"/>
                        </a:solidFill>
                        <a:effectLst/>
                        <a:latin typeface="Times New Roman" panose="02020603050405020304" pitchFamily="18" charset="0"/>
                      </a:endParaRPr>
                    </a:p>
                  </a:txBody>
                  <a:tcPr marL="0" marR="0" marT="0" marB="0" anchor="ctr"/>
                </a:tc>
                <a:extLst>
                  <a:ext uri="{0D108BD9-81ED-4DB2-BD59-A6C34878D82A}">
                    <a16:rowId xmlns:a16="http://schemas.microsoft.com/office/drawing/2014/main" xmlns="" val="4026258166"/>
                  </a:ext>
                </a:extLst>
              </a:tr>
              <a:tr h="883784">
                <a:tc>
                  <a:txBody>
                    <a:bodyPr/>
                    <a:lstStyle/>
                    <a:p>
                      <a:pPr algn="ctr" fontAlgn="ctr"/>
                      <a:r>
                        <a:rPr lang="en-GB" sz="1800" b="0" u="none" strike="noStrike" dirty="0">
                          <a:effectLst/>
                          <a:latin typeface="Arial" panose="020B0604020202020204" pitchFamily="34" charset="0"/>
                          <a:cs typeface="Arial" panose="020B0604020202020204" pitchFamily="34" charset="0"/>
                        </a:rPr>
                        <a:t>ESS-I</a:t>
                      </a:r>
                      <a:endParaRPr lang="en-IN" sz="18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lang="en-IN" sz="1800" b="0" i="0" u="none" strike="noStrike" dirty="0">
                          <a:solidFill>
                            <a:srgbClr val="000000"/>
                          </a:solidFill>
                          <a:effectLst/>
                          <a:latin typeface="Arial" panose="020B0604020202020204" pitchFamily="34" charset="0"/>
                          <a:cs typeface="Arial" panose="020B0604020202020204" pitchFamily="34" charset="0"/>
                        </a:rPr>
                        <a:t>500</a:t>
                      </a:r>
                    </a:p>
                  </a:txBody>
                  <a:tcPr marL="0" marR="0" marT="0" marB="0" anchor="ctr"/>
                </a:tc>
                <a:tc>
                  <a:txBody>
                    <a:bodyPr/>
                    <a:lstStyle/>
                    <a:p>
                      <a:pPr algn="ctr" fontAlgn="ctr"/>
                      <a:r>
                        <a:rPr lang="en-IN" sz="1800" b="0" u="none" strike="noStrike" dirty="0">
                          <a:effectLst/>
                          <a:latin typeface="Arial" panose="020B0604020202020204" pitchFamily="34" charset="0"/>
                          <a:cs typeface="Arial" panose="020B0604020202020204" pitchFamily="34" charset="0"/>
                        </a:rPr>
                        <a:t>500</a:t>
                      </a:r>
                      <a:endParaRPr lang="en-IN" sz="18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lang="en-GB" sz="1800" b="0" u="none" strike="noStrike" dirty="0">
                          <a:effectLst/>
                          <a:latin typeface="Arial" panose="020B0604020202020204" pitchFamily="34" charset="0"/>
                          <a:cs typeface="Arial" panose="020B0604020202020204" pitchFamily="34" charset="0"/>
                        </a:rPr>
                        <a:t>250</a:t>
                      </a:r>
                      <a:endParaRPr lang="en-IN" sz="18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lang="en-IN" sz="1800" b="0" u="none" strike="noStrike" dirty="0">
                          <a:effectLst/>
                          <a:latin typeface="Arial" panose="020B0604020202020204" pitchFamily="34" charset="0"/>
                          <a:cs typeface="Arial" panose="020B0604020202020204" pitchFamily="34" charset="0"/>
                        </a:rPr>
                        <a:t>05-03-2024</a:t>
                      </a:r>
                      <a:endParaRPr lang="en-IN" sz="1800" b="0" i="0" u="none" strike="noStrike" dirty="0">
                        <a:solidFill>
                          <a:srgbClr val="FF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lang="en-IN" sz="1800" b="0" u="none" strike="noStrike" dirty="0">
                          <a:effectLst/>
                          <a:latin typeface="Arial" panose="020B0604020202020204" pitchFamily="34" charset="0"/>
                          <a:cs typeface="Arial" panose="020B0604020202020204" pitchFamily="34" charset="0"/>
                        </a:rPr>
                        <a:t>05-03-2026</a:t>
                      </a:r>
                      <a:endParaRPr lang="en-IN" sz="18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lang="en-IN" sz="2000" b="0" u="none" strike="noStrike" dirty="0">
                          <a:effectLst/>
                          <a:latin typeface="Arial" panose="020B0604020202020204" pitchFamily="34" charset="0"/>
                          <a:cs typeface="Arial" panose="020B0604020202020204" pitchFamily="34" charset="0"/>
                        </a:rPr>
                        <a:t> -</a:t>
                      </a:r>
                      <a:endParaRPr lang="en-IN" sz="2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lang="en-IN" sz="2000" b="0" u="none" strike="noStrike" dirty="0">
                          <a:effectLst/>
                          <a:latin typeface="Arial" panose="020B0604020202020204" pitchFamily="34" charset="0"/>
                          <a:cs typeface="Arial" panose="020B0604020202020204" pitchFamily="34" charset="0"/>
                        </a:rPr>
                        <a:t> -</a:t>
                      </a:r>
                      <a:endParaRPr lang="en-IN" sz="2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lang="en-IN" sz="2000" b="0" u="none" strike="noStrike" dirty="0">
                          <a:effectLst/>
                          <a:latin typeface="Arial" panose="020B0604020202020204" pitchFamily="34" charset="0"/>
                          <a:cs typeface="Arial" panose="020B0604020202020204" pitchFamily="34" charset="0"/>
                        </a:rPr>
                        <a:t>500</a:t>
                      </a:r>
                      <a:endParaRPr lang="en-IN" sz="2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lang="en-IN" sz="2000" b="0" u="none" strike="noStrike" dirty="0">
                          <a:effectLst/>
                          <a:latin typeface="Arial" panose="020B0604020202020204" pitchFamily="34" charset="0"/>
                          <a:cs typeface="Arial" panose="020B0604020202020204" pitchFamily="34" charset="0"/>
                        </a:rPr>
                        <a:t>1000</a:t>
                      </a:r>
                      <a:endParaRPr lang="en-IN" sz="2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lang="en-IN" sz="2000" b="0" u="none" strike="noStrike" dirty="0">
                          <a:effectLst/>
                          <a:latin typeface="Arial" panose="020B0604020202020204" pitchFamily="34" charset="0"/>
                          <a:cs typeface="Arial" panose="020B0604020202020204" pitchFamily="34" charset="0"/>
                        </a:rPr>
                        <a:t>Rs. 10.835 lakh/month</a:t>
                      </a:r>
                      <a:endParaRPr lang="en-IN" sz="2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xmlns="" val="811757773"/>
                  </a:ext>
                </a:extLst>
              </a:tr>
              <a:tr h="317928">
                <a:tc>
                  <a:txBody>
                    <a:bodyPr/>
                    <a:lstStyle/>
                    <a:p>
                      <a:pPr algn="ctr" fontAlgn="ctr"/>
                      <a:r>
                        <a:rPr lang="en-GB" sz="1800" b="0" u="none" strike="noStrike">
                          <a:effectLst/>
                          <a:latin typeface="Arial" panose="020B0604020202020204" pitchFamily="34" charset="0"/>
                          <a:cs typeface="Arial" panose="020B0604020202020204" pitchFamily="34" charset="0"/>
                        </a:rPr>
                        <a:t>VII</a:t>
                      </a:r>
                      <a:endParaRPr lang="en-IN" sz="18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lang="en-IN" sz="1800" b="0" i="0" u="none" strike="noStrike" dirty="0">
                          <a:solidFill>
                            <a:srgbClr val="000000"/>
                          </a:solidFill>
                          <a:effectLst/>
                          <a:latin typeface="Arial" panose="020B0604020202020204" pitchFamily="34" charset="0"/>
                          <a:cs typeface="Arial" panose="020B0604020202020204" pitchFamily="34" charset="0"/>
                        </a:rPr>
                        <a:t>2000</a:t>
                      </a:r>
                    </a:p>
                  </a:txBody>
                  <a:tcPr marL="0" marR="0" marT="0" marB="0" anchor="ctr"/>
                </a:tc>
                <a:tc>
                  <a:txBody>
                    <a:bodyPr/>
                    <a:lstStyle/>
                    <a:p>
                      <a:pPr algn="ctr" fontAlgn="ctr"/>
                      <a:r>
                        <a:rPr lang="en-IN" sz="1800" b="0" u="none" strike="noStrike" dirty="0">
                          <a:effectLst/>
                          <a:latin typeface="Arial" panose="020B0604020202020204" pitchFamily="34" charset="0"/>
                          <a:cs typeface="Arial" panose="020B0604020202020204" pitchFamily="34" charset="0"/>
                        </a:rPr>
                        <a:t>900</a:t>
                      </a:r>
                      <a:endParaRPr lang="en-IN" sz="18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lang="en-GB" sz="1800" b="0" u="none" strike="noStrike" dirty="0">
                          <a:effectLst/>
                          <a:latin typeface="Arial" panose="020B0604020202020204" pitchFamily="34" charset="0"/>
                          <a:cs typeface="Arial" panose="020B0604020202020204" pitchFamily="34" charset="0"/>
                        </a:rPr>
                        <a:t>900</a:t>
                      </a:r>
                      <a:endParaRPr lang="en-IN" sz="18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lang="en-IN" sz="1800" b="0" u="none" strike="noStrike" dirty="0">
                          <a:effectLst/>
                          <a:latin typeface="Arial" panose="020B0604020202020204" pitchFamily="34" charset="0"/>
                          <a:cs typeface="Arial" panose="020B0604020202020204" pitchFamily="34" charset="0"/>
                        </a:rPr>
                        <a:t>09-01-2025</a:t>
                      </a:r>
                      <a:endParaRPr lang="en-IN" sz="18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lang="en-IN" sz="1800" b="0" u="none" strike="noStrike" dirty="0">
                          <a:effectLst/>
                          <a:latin typeface="Arial" panose="020B0604020202020204" pitchFamily="34" charset="0"/>
                          <a:cs typeface="Arial" panose="020B0604020202020204" pitchFamily="34" charset="0"/>
                        </a:rPr>
                        <a:t>09-01-2027</a:t>
                      </a:r>
                      <a:endParaRPr lang="en-IN" sz="18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lang="en-IN" sz="2000" b="0" u="none" strike="noStrike" dirty="0">
                          <a:effectLst/>
                          <a:latin typeface="Arial" panose="020B0604020202020204" pitchFamily="34" charset="0"/>
                          <a:cs typeface="Arial" panose="020B0604020202020204" pitchFamily="34" charset="0"/>
                        </a:rPr>
                        <a:t>600</a:t>
                      </a:r>
                      <a:endParaRPr lang="en-IN" sz="2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lang="en-IN" sz="2000" b="0" u="none" strike="noStrike" dirty="0">
                          <a:effectLst/>
                          <a:latin typeface="Arial" panose="020B0604020202020204" pitchFamily="34" charset="0"/>
                          <a:cs typeface="Arial" panose="020B0604020202020204" pitchFamily="34" charset="0"/>
                        </a:rPr>
                        <a:t>300</a:t>
                      </a:r>
                      <a:endParaRPr lang="en-IN" sz="2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lang="en-IN" sz="2000" b="0" u="none" strike="noStrike" dirty="0">
                          <a:effectLst/>
                          <a:latin typeface="Arial" panose="020B0604020202020204" pitchFamily="34" charset="0"/>
                          <a:cs typeface="Arial" panose="020B0604020202020204" pitchFamily="34" charset="0"/>
                        </a:rPr>
                        <a:t> -</a:t>
                      </a:r>
                      <a:endParaRPr lang="en-IN" sz="2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lang="en-IN" sz="2000" b="0" u="none" strike="noStrike" dirty="0">
                          <a:effectLst/>
                          <a:latin typeface="Arial" panose="020B0604020202020204" pitchFamily="34" charset="0"/>
                          <a:cs typeface="Arial" panose="020B0604020202020204" pitchFamily="34" charset="0"/>
                        </a:rPr>
                        <a:t>- </a:t>
                      </a:r>
                      <a:endParaRPr lang="en-IN" sz="2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lang="en-IN" sz="2000" b="0" u="none" strike="noStrike" dirty="0">
                          <a:effectLst/>
                          <a:latin typeface="Arial" panose="020B0604020202020204" pitchFamily="34" charset="0"/>
                          <a:cs typeface="Arial" panose="020B0604020202020204" pitchFamily="34" charset="0"/>
                        </a:rPr>
                        <a:t>3.15-3.21</a:t>
                      </a:r>
                      <a:endParaRPr lang="en-IN" sz="2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xmlns="" val="277206416"/>
                  </a:ext>
                </a:extLst>
              </a:tr>
              <a:tr h="599128">
                <a:tc>
                  <a:txBody>
                    <a:bodyPr/>
                    <a:lstStyle/>
                    <a:p>
                      <a:pPr algn="ctr" fontAlgn="ctr"/>
                      <a:r>
                        <a:rPr lang="en-GB" sz="1800" b="0" u="none" strike="noStrike" dirty="0">
                          <a:effectLst/>
                          <a:latin typeface="Arial" panose="020B0604020202020204" pitchFamily="34" charset="0"/>
                          <a:cs typeface="Arial" panose="020B0604020202020204" pitchFamily="34" charset="0"/>
                        </a:rPr>
                        <a:t>VIII</a:t>
                      </a:r>
                      <a:endParaRPr lang="en-IN" sz="18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lang="en-IN" sz="1800" b="0" i="0" u="none" strike="noStrike" dirty="0">
                          <a:solidFill>
                            <a:srgbClr val="000000"/>
                          </a:solidFill>
                          <a:effectLst/>
                          <a:latin typeface="Arial" panose="020B0604020202020204" pitchFamily="34" charset="0"/>
                          <a:cs typeface="Arial" panose="020B0604020202020204" pitchFamily="34" charset="0"/>
                        </a:rPr>
                        <a:t>1200</a:t>
                      </a:r>
                    </a:p>
                  </a:txBody>
                  <a:tcPr marL="0" marR="0" marT="0" marB="0" anchor="ctr"/>
                </a:tc>
                <a:tc>
                  <a:txBody>
                    <a:bodyPr/>
                    <a:lstStyle/>
                    <a:p>
                      <a:pPr algn="ctr" fontAlgn="ctr"/>
                      <a:r>
                        <a:rPr lang="en-IN" sz="1800" b="0" u="none" strike="noStrike" dirty="0">
                          <a:effectLst/>
                          <a:latin typeface="Arial" panose="020B0604020202020204" pitchFamily="34" charset="0"/>
                          <a:cs typeface="Arial" panose="020B0604020202020204" pitchFamily="34" charset="0"/>
                        </a:rPr>
                        <a:t>1200</a:t>
                      </a:r>
                      <a:endParaRPr lang="en-IN" sz="18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lang="en-IN" sz="1800" b="0" i="0" u="none" strike="noStrike" dirty="0">
                          <a:solidFill>
                            <a:srgbClr val="000000"/>
                          </a:solidFill>
                          <a:effectLst/>
                          <a:latin typeface="Arial" panose="020B0604020202020204" pitchFamily="34" charset="0"/>
                          <a:cs typeface="Arial" panose="020B0604020202020204" pitchFamily="34" charset="0"/>
                        </a:rPr>
                        <a:t>0</a:t>
                      </a: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0" u="none" strike="noStrike" kern="1200" dirty="0">
                          <a:solidFill>
                            <a:schemeClr val="dk1"/>
                          </a:solidFill>
                          <a:effectLst/>
                          <a:latin typeface="Arial" panose="020B0604020202020204" pitchFamily="34" charset="0"/>
                          <a:ea typeface="+mn-ea"/>
                          <a:cs typeface="Arial" panose="020B0604020202020204" pitchFamily="34" charset="0"/>
                        </a:rPr>
                        <a:t>PSA yet to be signed</a:t>
                      </a:r>
                      <a:endParaRPr lang="en-IN" sz="1200" b="0" u="none" strike="noStrike" kern="1200" dirty="0">
                        <a:solidFill>
                          <a:schemeClr val="dk1"/>
                        </a:solidFill>
                        <a:effectLst/>
                        <a:latin typeface="Arial" panose="020B0604020202020204" pitchFamily="34" charset="0"/>
                        <a:ea typeface="+mn-ea"/>
                        <a:cs typeface="Arial" panose="020B0604020202020204" pitchFamily="34" charset="0"/>
                      </a:endParaRPr>
                    </a:p>
                  </a:txBody>
                  <a:tcPr marL="0" marR="0" marT="0" marB="0" anchor="ctr"/>
                </a:tc>
                <a:tc>
                  <a:txBody>
                    <a:bodyPr/>
                    <a:lstStyle/>
                    <a:p>
                      <a:pPr algn="ctr" fontAlgn="ctr"/>
                      <a:r>
                        <a:rPr lang="en-IN" sz="1800" b="0" u="none" strike="noStrike" dirty="0">
                          <a:effectLst/>
                          <a:latin typeface="Arial" panose="020B0604020202020204" pitchFamily="34" charset="0"/>
                          <a:cs typeface="Arial" panose="020B0604020202020204" pitchFamily="34" charset="0"/>
                        </a:rPr>
                        <a:t> -</a:t>
                      </a:r>
                      <a:endParaRPr lang="en-IN" sz="18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lang="en-IN" sz="2000" b="0" u="none" strike="noStrike" dirty="0">
                          <a:effectLst/>
                          <a:latin typeface="Arial" panose="020B0604020202020204" pitchFamily="34" charset="0"/>
                          <a:cs typeface="Arial" panose="020B0604020202020204" pitchFamily="34" charset="0"/>
                        </a:rPr>
                        <a:t>1040</a:t>
                      </a:r>
                      <a:endParaRPr lang="en-IN" sz="2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lang="en-IN" sz="2000" b="0" u="none" strike="noStrike" dirty="0">
                          <a:effectLst/>
                          <a:latin typeface="Arial" panose="020B0604020202020204" pitchFamily="34" charset="0"/>
                          <a:cs typeface="Arial" panose="020B0604020202020204" pitchFamily="34" charset="0"/>
                        </a:rPr>
                        <a:t>403</a:t>
                      </a:r>
                      <a:endParaRPr lang="en-IN" sz="2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lang="en-IN" sz="2000" b="0" u="none" strike="noStrike" dirty="0">
                          <a:effectLst/>
                          <a:latin typeface="Arial" panose="020B0604020202020204" pitchFamily="34" charset="0"/>
                          <a:cs typeface="Arial" panose="020B0604020202020204" pitchFamily="34" charset="0"/>
                        </a:rPr>
                        <a:t> -</a:t>
                      </a:r>
                      <a:endParaRPr lang="en-IN" sz="2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lang="en-IN" sz="2000" b="0" u="none" strike="noStrike" dirty="0">
                          <a:effectLst/>
                          <a:latin typeface="Arial" panose="020B0604020202020204" pitchFamily="34" charset="0"/>
                          <a:cs typeface="Arial" panose="020B0604020202020204" pitchFamily="34" charset="0"/>
                        </a:rPr>
                        <a:t>- </a:t>
                      </a:r>
                      <a:endParaRPr lang="en-IN" sz="2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lang="en-IN" sz="2000" b="0" u="none" strike="noStrike" dirty="0">
                          <a:effectLst/>
                          <a:latin typeface="Arial" panose="020B0604020202020204" pitchFamily="34" charset="0"/>
                          <a:cs typeface="Arial" panose="020B0604020202020204" pitchFamily="34" charset="0"/>
                        </a:rPr>
                        <a:t>3.43-3.46</a:t>
                      </a:r>
                      <a:endParaRPr lang="en-IN" sz="2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xmlns="" val="649797655"/>
                  </a:ext>
                </a:extLst>
              </a:tr>
              <a:tr h="552399">
                <a:tc>
                  <a:txBody>
                    <a:bodyPr/>
                    <a:lstStyle/>
                    <a:p>
                      <a:pPr algn="ctr" fontAlgn="ctr"/>
                      <a:r>
                        <a:rPr lang="en-GB" sz="1800" b="0" u="none" strike="noStrike">
                          <a:effectLst/>
                          <a:latin typeface="Arial" panose="020B0604020202020204" pitchFamily="34" charset="0"/>
                          <a:cs typeface="Arial" panose="020B0604020202020204" pitchFamily="34" charset="0"/>
                        </a:rPr>
                        <a:t>FDRE-IV</a:t>
                      </a:r>
                      <a:endParaRPr lang="en-IN" sz="18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lang="en-IN" sz="1800" b="0" i="0" u="none" strike="noStrike" dirty="0">
                          <a:solidFill>
                            <a:srgbClr val="000000"/>
                          </a:solidFill>
                          <a:effectLst/>
                          <a:latin typeface="Arial" panose="020B0604020202020204" pitchFamily="34" charset="0"/>
                          <a:cs typeface="Arial" panose="020B0604020202020204" pitchFamily="34" charset="0"/>
                        </a:rPr>
                        <a:t>1260</a:t>
                      </a:r>
                    </a:p>
                  </a:txBody>
                  <a:tcPr marL="0" marR="0" marT="0" marB="0" anchor="ctr"/>
                </a:tc>
                <a:tc>
                  <a:txBody>
                    <a:bodyPr/>
                    <a:lstStyle/>
                    <a:p>
                      <a:pPr algn="ctr" fontAlgn="ctr"/>
                      <a:r>
                        <a:rPr lang="en-IN" sz="1800" b="0" u="none" strike="noStrike" dirty="0">
                          <a:effectLst/>
                          <a:latin typeface="Arial" panose="020B0604020202020204" pitchFamily="34" charset="0"/>
                          <a:cs typeface="Arial" panose="020B0604020202020204" pitchFamily="34" charset="0"/>
                        </a:rPr>
                        <a:t>630</a:t>
                      </a:r>
                      <a:endParaRPr lang="en-IN" sz="18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lang="en-IN" sz="1800" b="0" i="0" u="none" strike="noStrike" dirty="0">
                          <a:solidFill>
                            <a:srgbClr val="000000"/>
                          </a:solidFill>
                          <a:effectLst/>
                          <a:latin typeface="Arial" panose="020B0604020202020204" pitchFamily="34" charset="0"/>
                          <a:cs typeface="Arial" panose="020B0604020202020204" pitchFamily="34" charset="0"/>
                        </a:rPr>
                        <a:t>0</a:t>
                      </a:r>
                    </a:p>
                  </a:txBody>
                  <a:tcPr marL="0" marR="0" marT="0" marB="0" anchor="ctr"/>
                </a:tc>
                <a:tc>
                  <a:txBody>
                    <a:bodyPr/>
                    <a:lstStyle/>
                    <a:p>
                      <a:pPr algn="ctr" fontAlgn="ctr"/>
                      <a:r>
                        <a:rPr lang="en-US" sz="1800" b="0" u="none" strike="noStrike" kern="1200" dirty="0">
                          <a:solidFill>
                            <a:schemeClr val="dk1"/>
                          </a:solidFill>
                          <a:effectLst/>
                          <a:latin typeface="Arial" panose="020B0604020202020204" pitchFamily="34" charset="0"/>
                          <a:ea typeface="+mn-ea"/>
                          <a:cs typeface="Arial" panose="020B0604020202020204" pitchFamily="34" charset="0"/>
                        </a:rPr>
                        <a:t>30-06-2025</a:t>
                      </a:r>
                      <a:endParaRPr lang="en-IN" sz="1800" b="0" u="none" strike="noStrike" kern="1200" dirty="0">
                        <a:solidFill>
                          <a:schemeClr val="dk1"/>
                        </a:solidFill>
                        <a:effectLst/>
                        <a:latin typeface="Arial" panose="020B0604020202020204" pitchFamily="34" charset="0"/>
                        <a:ea typeface="+mn-ea"/>
                        <a:cs typeface="Arial" panose="020B0604020202020204" pitchFamily="34" charset="0"/>
                      </a:endParaRPr>
                    </a:p>
                  </a:txBody>
                  <a:tcPr marL="0" marR="0" marT="0" marB="0" anchor="ctr"/>
                </a:tc>
                <a:tc>
                  <a:txBody>
                    <a:bodyPr/>
                    <a:lstStyle/>
                    <a:p>
                      <a:pPr algn="ctr" fontAlgn="ctr"/>
                      <a:r>
                        <a:rPr lang="en-IN" sz="1800" b="0" u="none" strike="noStrike" dirty="0">
                          <a:effectLst/>
                          <a:latin typeface="Arial" panose="020B0604020202020204" pitchFamily="34" charset="0"/>
                          <a:cs typeface="Arial" panose="020B0604020202020204" pitchFamily="34" charset="0"/>
                        </a:rPr>
                        <a:t> -</a:t>
                      </a:r>
                      <a:endParaRPr lang="en-IN" sz="18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lang="en-IN" sz="2000" b="0" u="none" strike="noStrike" dirty="0">
                          <a:effectLst/>
                          <a:latin typeface="Arial" panose="020B0604020202020204" pitchFamily="34" charset="0"/>
                          <a:cs typeface="Arial" panose="020B0604020202020204" pitchFamily="34" charset="0"/>
                        </a:rPr>
                        <a:t>273</a:t>
                      </a:r>
                      <a:endParaRPr lang="en-IN" sz="2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lang="en-IN" sz="2000" b="0" u="none" strike="noStrike" dirty="0">
                          <a:effectLst/>
                          <a:latin typeface="Arial" panose="020B0604020202020204" pitchFamily="34" charset="0"/>
                          <a:cs typeface="Arial" panose="020B0604020202020204" pitchFamily="34" charset="0"/>
                        </a:rPr>
                        <a:t>683</a:t>
                      </a:r>
                      <a:endParaRPr lang="en-IN" sz="2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lang="en-IN" sz="2000" b="0" u="none" strike="noStrike" dirty="0">
                          <a:effectLst/>
                          <a:latin typeface="Arial" panose="020B0604020202020204" pitchFamily="34" charset="0"/>
                          <a:cs typeface="Arial" panose="020B0604020202020204" pitchFamily="34" charset="0"/>
                        </a:rPr>
                        <a:t>66</a:t>
                      </a:r>
                      <a:endParaRPr lang="en-IN" sz="2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lang="en-IN" sz="2000" b="0" u="none" strike="noStrike" dirty="0">
                          <a:effectLst/>
                          <a:latin typeface="Arial" panose="020B0604020202020204" pitchFamily="34" charset="0"/>
                          <a:cs typeface="Arial" panose="020B0604020202020204" pitchFamily="34" charset="0"/>
                        </a:rPr>
                        <a:t>177</a:t>
                      </a:r>
                      <a:endParaRPr lang="en-IN" sz="2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lang="en-IN" sz="2000" b="0" u="none" strike="noStrike" dirty="0">
                          <a:effectLst/>
                          <a:latin typeface="Arial" panose="020B0604020202020204" pitchFamily="34" charset="0"/>
                          <a:cs typeface="Arial" panose="020B0604020202020204" pitchFamily="34" charset="0"/>
                        </a:rPr>
                        <a:t>4.98-4.99</a:t>
                      </a:r>
                      <a:endParaRPr lang="en-IN" sz="2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xmlns="" val="929363821"/>
                  </a:ext>
                </a:extLst>
              </a:tr>
              <a:tr h="527599">
                <a:tc>
                  <a:txBody>
                    <a:bodyPr/>
                    <a:lstStyle/>
                    <a:p>
                      <a:pPr algn="ctr" fontAlgn="ctr"/>
                      <a:r>
                        <a:rPr lang="en-GB" sz="1800" b="0" u="none" strike="noStrike">
                          <a:effectLst/>
                          <a:latin typeface="Arial" panose="020B0604020202020204" pitchFamily="34" charset="0"/>
                          <a:cs typeface="Arial" panose="020B0604020202020204" pitchFamily="34" charset="0"/>
                        </a:rPr>
                        <a:t>IX</a:t>
                      </a:r>
                      <a:endParaRPr lang="en-IN" sz="18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lang="en-IN" sz="1800" b="0" i="0" u="none" strike="noStrike" dirty="0">
                          <a:solidFill>
                            <a:srgbClr val="000000"/>
                          </a:solidFill>
                          <a:effectLst/>
                          <a:latin typeface="Arial" panose="020B0604020202020204" pitchFamily="34" charset="0"/>
                          <a:cs typeface="Arial" panose="020B0604020202020204" pitchFamily="34" charset="0"/>
                        </a:rPr>
                        <a:t>600</a:t>
                      </a:r>
                    </a:p>
                  </a:txBody>
                  <a:tcPr marL="0" marR="0" marT="0" marB="0" anchor="ctr"/>
                </a:tc>
                <a:tc>
                  <a:txBody>
                    <a:bodyPr/>
                    <a:lstStyle/>
                    <a:p>
                      <a:pPr algn="ctr" fontAlgn="ctr"/>
                      <a:r>
                        <a:rPr lang="en-IN" sz="1800" b="0" u="none" strike="noStrike" dirty="0">
                          <a:effectLst/>
                          <a:latin typeface="Arial" panose="020B0604020202020204" pitchFamily="34" charset="0"/>
                          <a:cs typeface="Arial" panose="020B0604020202020204" pitchFamily="34" charset="0"/>
                        </a:rPr>
                        <a:t>600</a:t>
                      </a:r>
                      <a:endParaRPr lang="en-IN" sz="18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lang="en-IN" sz="1800" b="0" i="0" u="none" strike="noStrike" dirty="0">
                          <a:solidFill>
                            <a:srgbClr val="000000"/>
                          </a:solidFill>
                          <a:effectLst/>
                          <a:latin typeface="Arial" panose="020B0604020202020204" pitchFamily="34" charset="0"/>
                          <a:cs typeface="Arial" panose="020B0604020202020204" pitchFamily="34" charset="0"/>
                        </a:rPr>
                        <a:t>0</a:t>
                      </a:r>
                    </a:p>
                  </a:txBody>
                  <a:tcPr marL="0" marR="0" marT="0" marB="0" anchor="ctr"/>
                </a:tc>
                <a:tc rowSpan="2">
                  <a:txBody>
                    <a:bodyPr/>
                    <a:lstStyle/>
                    <a:p>
                      <a:pPr algn="ctr" fontAlgn="ctr"/>
                      <a:r>
                        <a:rPr lang="en-US" sz="1200" b="0" u="none" strike="noStrike" kern="1200" dirty="0">
                          <a:solidFill>
                            <a:schemeClr val="dk1"/>
                          </a:solidFill>
                          <a:effectLst/>
                          <a:latin typeface="Arial" panose="020B0604020202020204" pitchFamily="34" charset="0"/>
                          <a:ea typeface="+mn-ea"/>
                          <a:cs typeface="Arial" panose="020B0604020202020204" pitchFamily="34" charset="0"/>
                        </a:rPr>
                        <a:t>PSA yet to be signed</a:t>
                      </a:r>
                      <a:endParaRPr lang="en-IN" sz="1200" b="0" u="none" strike="noStrike" kern="1200" dirty="0">
                        <a:solidFill>
                          <a:schemeClr val="dk1"/>
                        </a:solidFill>
                        <a:effectLst/>
                        <a:latin typeface="Arial" panose="020B0604020202020204" pitchFamily="34" charset="0"/>
                        <a:ea typeface="+mn-ea"/>
                        <a:cs typeface="Arial" panose="020B0604020202020204" pitchFamily="34" charset="0"/>
                      </a:endParaRPr>
                    </a:p>
                  </a:txBody>
                  <a:tcPr marL="0" marR="0" marT="0" marB="0" anchor="ctr"/>
                </a:tc>
                <a:tc>
                  <a:txBody>
                    <a:bodyPr/>
                    <a:lstStyle/>
                    <a:p>
                      <a:pPr algn="ctr" fontAlgn="ctr"/>
                      <a:r>
                        <a:rPr lang="en-IN" sz="1800" b="0" u="none" strike="noStrike" dirty="0">
                          <a:effectLst/>
                          <a:latin typeface="Arial" panose="020B0604020202020204" pitchFamily="34" charset="0"/>
                          <a:cs typeface="Arial" panose="020B0604020202020204" pitchFamily="34" charset="0"/>
                        </a:rPr>
                        <a:t> -</a:t>
                      </a:r>
                      <a:endParaRPr lang="en-IN" sz="18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lang="en-IN" sz="2000" b="0" u="none" strike="noStrike" dirty="0">
                          <a:effectLst/>
                          <a:latin typeface="Arial" panose="020B0604020202020204" pitchFamily="34" charset="0"/>
                          <a:cs typeface="Arial" panose="020B0604020202020204" pitchFamily="34" charset="0"/>
                        </a:rPr>
                        <a:t>580</a:t>
                      </a:r>
                      <a:endParaRPr lang="en-IN" sz="2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lang="en-IN" sz="2000" b="0" u="none" strike="noStrike" dirty="0">
                          <a:effectLst/>
                          <a:latin typeface="Arial" panose="020B0604020202020204" pitchFamily="34" charset="0"/>
                          <a:cs typeface="Arial" panose="020B0604020202020204" pitchFamily="34" charset="0"/>
                        </a:rPr>
                        <a:t>200</a:t>
                      </a:r>
                      <a:endParaRPr lang="en-IN" sz="2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lang="en-IN" sz="2000" b="0" u="none" strike="noStrike" dirty="0">
                          <a:effectLst/>
                          <a:latin typeface="Arial" panose="020B0604020202020204" pitchFamily="34" charset="0"/>
                          <a:cs typeface="Arial" panose="020B0604020202020204" pitchFamily="34" charset="0"/>
                        </a:rPr>
                        <a:t> -</a:t>
                      </a:r>
                      <a:endParaRPr lang="en-IN" sz="2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lang="en-IN" sz="2000" b="0" u="none" strike="noStrike" dirty="0">
                          <a:effectLst/>
                          <a:latin typeface="Arial" panose="020B0604020202020204" pitchFamily="34" charset="0"/>
                          <a:cs typeface="Arial" panose="020B0604020202020204" pitchFamily="34" charset="0"/>
                        </a:rPr>
                        <a:t> -</a:t>
                      </a:r>
                      <a:endParaRPr lang="en-IN" sz="2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lang="en-IN" sz="2000" b="0" u="none" strike="noStrike" dirty="0">
                          <a:effectLst/>
                          <a:latin typeface="Arial" panose="020B0604020202020204" pitchFamily="34" charset="0"/>
                          <a:cs typeface="Arial" panose="020B0604020202020204" pitchFamily="34" charset="0"/>
                        </a:rPr>
                        <a:t>3.25-3.26</a:t>
                      </a:r>
                      <a:endParaRPr lang="en-IN" sz="2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xmlns="" val="2742988649"/>
                  </a:ext>
                </a:extLst>
              </a:tr>
              <a:tr h="618643">
                <a:tc>
                  <a:txBody>
                    <a:bodyPr/>
                    <a:lstStyle/>
                    <a:p>
                      <a:pPr algn="ctr" fontAlgn="ctr"/>
                      <a:r>
                        <a:rPr lang="en-GB" sz="1800" b="0" u="none" strike="noStrike" kern="1200" dirty="0">
                          <a:solidFill>
                            <a:schemeClr val="dk1"/>
                          </a:solidFill>
                          <a:effectLst/>
                          <a:latin typeface="Arial" panose="020B0604020202020204" pitchFamily="34" charset="0"/>
                          <a:ea typeface="+mn-ea"/>
                          <a:cs typeface="Arial" panose="020B0604020202020204" pitchFamily="34" charset="0"/>
                        </a:rPr>
                        <a:t>FDRE-VI</a:t>
                      </a:r>
                    </a:p>
                  </a:txBody>
                  <a:tcPr marL="0" marR="0" marT="0" marB="0" anchor="ctr"/>
                </a:tc>
                <a:tc>
                  <a:txBody>
                    <a:bodyPr/>
                    <a:lstStyle/>
                    <a:p>
                      <a:pPr algn="ctr" fontAlgn="ctr"/>
                      <a:r>
                        <a:rPr lang="en-IN" sz="1800" b="0" u="none" strike="noStrike" kern="1200" dirty="0">
                          <a:solidFill>
                            <a:schemeClr val="dk1"/>
                          </a:solidFill>
                          <a:effectLst/>
                          <a:latin typeface="Arial" panose="020B0604020202020204" pitchFamily="34" charset="0"/>
                          <a:ea typeface="+mn-ea"/>
                          <a:cs typeface="Arial" panose="020B0604020202020204" pitchFamily="34" charset="0"/>
                        </a:rPr>
                        <a:t>2000</a:t>
                      </a:r>
                    </a:p>
                  </a:txBody>
                  <a:tcPr marL="0" marR="0" marT="0" marB="0" anchor="ctr"/>
                </a:tc>
                <a:tc>
                  <a:txBody>
                    <a:bodyPr/>
                    <a:lstStyle/>
                    <a:p>
                      <a:pPr algn="ctr" fontAlgn="ctr"/>
                      <a:r>
                        <a:rPr lang="en-IN" sz="1800" b="0" u="none" strike="noStrike" kern="1200" dirty="0">
                          <a:solidFill>
                            <a:schemeClr val="dk1"/>
                          </a:solidFill>
                          <a:effectLst/>
                          <a:latin typeface="Arial" panose="020B0604020202020204" pitchFamily="34" charset="0"/>
                          <a:ea typeface="+mn-ea"/>
                          <a:cs typeface="Arial" panose="020B0604020202020204" pitchFamily="34" charset="0"/>
                        </a:rPr>
                        <a:t>200</a:t>
                      </a:r>
                    </a:p>
                  </a:txBody>
                  <a:tcPr marL="0" marR="0" marT="0" marB="0" anchor="ctr"/>
                </a:tc>
                <a:tc>
                  <a:txBody>
                    <a:bodyPr/>
                    <a:lstStyle/>
                    <a:p>
                      <a:pPr algn="ctr" fontAlgn="ctr"/>
                      <a:r>
                        <a:rPr lang="en-GB" sz="1800" b="0" u="none" strike="noStrike" kern="1200" dirty="0">
                          <a:solidFill>
                            <a:schemeClr val="dk1"/>
                          </a:solidFill>
                          <a:effectLst/>
                          <a:latin typeface="Arial" panose="020B0604020202020204" pitchFamily="34" charset="0"/>
                          <a:ea typeface="+mn-ea"/>
                          <a:cs typeface="Arial" panose="020B0604020202020204" pitchFamily="34" charset="0"/>
                        </a:rPr>
                        <a:t>0</a:t>
                      </a:r>
                    </a:p>
                  </a:txBody>
                  <a:tcPr marL="0" marR="0" marT="0" marB="0" anchor="ctr"/>
                </a:tc>
                <a:tc vMerge="1">
                  <a:txBody>
                    <a:bodyPr/>
                    <a:lstStyle/>
                    <a:p>
                      <a:pPr algn="ctr" fontAlgn="ctr"/>
                      <a:endParaRPr lang="en-US" sz="1800" b="0" u="none" strike="noStrike" kern="1200" dirty="0">
                        <a:solidFill>
                          <a:schemeClr val="dk1"/>
                        </a:solidFill>
                        <a:effectLst/>
                        <a:latin typeface="Arial" panose="020B0604020202020204" pitchFamily="34" charset="0"/>
                        <a:ea typeface="+mn-ea"/>
                        <a:cs typeface="Arial" panose="020B0604020202020204" pitchFamily="34" charset="0"/>
                      </a:endParaRPr>
                    </a:p>
                  </a:txBody>
                  <a:tcPr marL="0" marR="0" marT="0" marB="0" anchor="ctr"/>
                </a:tc>
                <a:tc>
                  <a:txBody>
                    <a:bodyPr/>
                    <a:lstStyle/>
                    <a:p>
                      <a:pPr algn="ctr" fontAlgn="ctr"/>
                      <a:r>
                        <a:rPr lang="en-IN" sz="2400" b="0" i="0" u="none" strike="noStrike" dirty="0">
                          <a:solidFill>
                            <a:srgbClr val="000000"/>
                          </a:solidFill>
                          <a:effectLst/>
                          <a:latin typeface="Arial" panose="020B0604020202020204" pitchFamily="34" charset="0"/>
                          <a:cs typeface="Arial" panose="020B0604020202020204" pitchFamily="34" charset="0"/>
                        </a:rPr>
                        <a:t> -</a:t>
                      </a:r>
                    </a:p>
                  </a:txBody>
                  <a:tcPr marL="0" marR="0" marT="0" marB="0" anchor="ctr"/>
                </a:tc>
                <a:tc>
                  <a:txBody>
                    <a:bodyPr/>
                    <a:lstStyle/>
                    <a:p>
                      <a:pPr algn="ctr" fontAlgn="ctr"/>
                      <a:r>
                        <a:rPr lang="en-IN" sz="2000" b="0" u="none" strike="noStrike" kern="1200" dirty="0">
                          <a:solidFill>
                            <a:schemeClr val="dk1"/>
                          </a:solidFill>
                          <a:effectLst/>
                          <a:latin typeface="Arial" panose="020B0604020202020204" pitchFamily="34" charset="0"/>
                          <a:ea typeface="+mn-ea"/>
                          <a:cs typeface="Arial" panose="020B0604020202020204" pitchFamily="34" charset="0"/>
                        </a:rPr>
                        <a:t>136</a:t>
                      </a:r>
                    </a:p>
                  </a:txBody>
                  <a:tcPr marL="0" marR="0" marT="0" marB="0" anchor="ctr"/>
                </a:tc>
                <a:tc>
                  <a:txBody>
                    <a:bodyPr/>
                    <a:lstStyle/>
                    <a:p>
                      <a:pPr algn="ctr" fontAlgn="ctr"/>
                      <a:r>
                        <a:rPr lang="en-IN" sz="2000" b="0" u="none" strike="noStrike" kern="1200" dirty="0">
                          <a:solidFill>
                            <a:schemeClr val="dk1"/>
                          </a:solidFill>
                          <a:effectLst/>
                          <a:latin typeface="Arial" panose="020B0604020202020204" pitchFamily="34" charset="0"/>
                          <a:ea typeface="+mn-ea"/>
                          <a:cs typeface="Arial" panose="020B0604020202020204" pitchFamily="34" charset="0"/>
                        </a:rPr>
                        <a:t> -</a:t>
                      </a:r>
                    </a:p>
                  </a:txBody>
                  <a:tcPr marL="0" marR="0" marT="0" marB="0" anchor="ctr"/>
                </a:tc>
                <a:tc>
                  <a:txBody>
                    <a:bodyPr/>
                    <a:lstStyle/>
                    <a:p>
                      <a:pPr algn="ctr" fontAlgn="ctr"/>
                      <a:r>
                        <a:rPr lang="en-IN" sz="2000" b="0" u="none" strike="noStrike" kern="1200" dirty="0">
                          <a:solidFill>
                            <a:schemeClr val="dk1"/>
                          </a:solidFill>
                          <a:effectLst/>
                          <a:latin typeface="Arial" panose="020B0604020202020204" pitchFamily="34" charset="0"/>
                          <a:ea typeface="+mn-ea"/>
                          <a:cs typeface="Arial" panose="020B0604020202020204" pitchFamily="34" charset="0"/>
                        </a:rPr>
                        <a:t>200</a:t>
                      </a:r>
                    </a:p>
                  </a:txBody>
                  <a:tcPr marL="0" marR="0" marT="0" marB="0" anchor="ctr"/>
                </a:tc>
                <a:tc>
                  <a:txBody>
                    <a:bodyPr/>
                    <a:lstStyle/>
                    <a:p>
                      <a:pPr algn="ctr" fontAlgn="ctr"/>
                      <a:r>
                        <a:rPr lang="en-IN" sz="2000" b="0" u="none" strike="noStrike" kern="1200" dirty="0">
                          <a:solidFill>
                            <a:schemeClr val="dk1"/>
                          </a:solidFill>
                          <a:effectLst/>
                          <a:latin typeface="Arial" panose="020B0604020202020204" pitchFamily="34" charset="0"/>
                          <a:ea typeface="+mn-ea"/>
                          <a:cs typeface="Arial" panose="020B0604020202020204" pitchFamily="34" charset="0"/>
                        </a:rPr>
                        <a:t>800</a:t>
                      </a:r>
                    </a:p>
                  </a:txBody>
                  <a:tcPr marL="0" marR="0" marT="0" marB="0" anchor="ctr"/>
                </a:tc>
                <a:tc>
                  <a:txBody>
                    <a:bodyPr/>
                    <a:lstStyle/>
                    <a:p>
                      <a:pPr algn="ctr" fontAlgn="ctr"/>
                      <a:r>
                        <a:rPr lang="en-IN" sz="2000" b="0" u="none" strike="noStrike" kern="1200" dirty="0">
                          <a:solidFill>
                            <a:schemeClr val="dk1"/>
                          </a:solidFill>
                          <a:effectLst/>
                          <a:latin typeface="Arial" panose="020B0604020202020204" pitchFamily="34" charset="0"/>
                          <a:ea typeface="+mn-ea"/>
                          <a:cs typeface="Arial" panose="020B0604020202020204" pitchFamily="34" charset="0"/>
                        </a:rPr>
                        <a:t>8.5</a:t>
                      </a:r>
                    </a:p>
                  </a:txBody>
                  <a:tcPr marL="0" marR="0" marT="0" marB="0" anchor="ctr"/>
                </a:tc>
                <a:extLst>
                  <a:ext uri="{0D108BD9-81ED-4DB2-BD59-A6C34878D82A}">
                    <a16:rowId xmlns:a16="http://schemas.microsoft.com/office/drawing/2014/main" xmlns="" val="50545584"/>
                  </a:ext>
                </a:extLst>
              </a:tr>
              <a:tr h="632310">
                <a:tc>
                  <a:txBody>
                    <a:bodyPr/>
                    <a:lstStyle/>
                    <a:p>
                      <a:pPr algn="ctr" fontAlgn="ctr"/>
                      <a:r>
                        <a:rPr lang="en-GB" sz="1800" b="0" u="none" strike="noStrike" kern="1200" dirty="0">
                          <a:solidFill>
                            <a:schemeClr val="dk1"/>
                          </a:solidFill>
                          <a:effectLst/>
                          <a:latin typeface="Arial" panose="020B0604020202020204" pitchFamily="34" charset="0"/>
                          <a:ea typeface="+mn-ea"/>
                          <a:cs typeface="Arial" panose="020B0604020202020204" pitchFamily="34" charset="0"/>
                        </a:rPr>
                        <a:t>ESS 3</a:t>
                      </a:r>
                    </a:p>
                  </a:txBody>
                  <a:tcPr marL="0" marR="0" marT="0" marB="0" anchor="ctr"/>
                </a:tc>
                <a:tc>
                  <a:txBody>
                    <a:bodyPr/>
                    <a:lstStyle/>
                    <a:p>
                      <a:pPr algn="ctr" fontAlgn="ctr"/>
                      <a:r>
                        <a:rPr lang="en-IN" sz="1800" b="0" u="none" strike="noStrike" kern="1200" dirty="0">
                          <a:solidFill>
                            <a:schemeClr val="dk1"/>
                          </a:solidFill>
                          <a:effectLst/>
                          <a:latin typeface="Arial" panose="020B0604020202020204" pitchFamily="34" charset="0"/>
                          <a:ea typeface="+mn-ea"/>
                          <a:cs typeface="Arial" panose="020B0604020202020204" pitchFamily="34" charset="0"/>
                        </a:rPr>
                        <a:t>125</a:t>
                      </a:r>
                    </a:p>
                  </a:txBody>
                  <a:tcPr marL="0" marR="0" marT="0" marB="0" anchor="ctr"/>
                </a:tc>
                <a:tc>
                  <a:txBody>
                    <a:bodyPr/>
                    <a:lstStyle/>
                    <a:p>
                      <a:pPr algn="ctr" fontAlgn="ctr"/>
                      <a:r>
                        <a:rPr lang="en-IN" sz="1800" b="0" u="none" strike="noStrike" kern="1200" dirty="0">
                          <a:solidFill>
                            <a:schemeClr val="dk1"/>
                          </a:solidFill>
                          <a:effectLst/>
                          <a:latin typeface="Arial" panose="020B0604020202020204" pitchFamily="34" charset="0"/>
                          <a:ea typeface="+mn-ea"/>
                          <a:cs typeface="Arial" panose="020B0604020202020204" pitchFamily="34" charset="0"/>
                        </a:rPr>
                        <a:t>125</a:t>
                      </a:r>
                    </a:p>
                  </a:txBody>
                  <a:tcPr marL="0" marR="0" marT="0" marB="0" anchor="ctr"/>
                </a:tc>
                <a:tc>
                  <a:txBody>
                    <a:bodyPr/>
                    <a:lstStyle/>
                    <a:p>
                      <a:pPr algn="ctr" fontAlgn="ctr"/>
                      <a:r>
                        <a:rPr lang="en-GB" sz="1800" b="0" u="none" strike="noStrike" kern="1200" dirty="0">
                          <a:solidFill>
                            <a:schemeClr val="dk1"/>
                          </a:solidFill>
                          <a:effectLst/>
                          <a:latin typeface="Arial" panose="020B0604020202020204" pitchFamily="34" charset="0"/>
                          <a:ea typeface="+mn-ea"/>
                          <a:cs typeface="Arial" panose="020B0604020202020204" pitchFamily="34" charset="0"/>
                        </a:rPr>
                        <a:t>125</a:t>
                      </a:r>
                    </a:p>
                  </a:txBody>
                  <a:tcPr marL="0" marR="0" marT="0" marB="0" anchor="ctr"/>
                </a:tc>
                <a:tc>
                  <a:txBody>
                    <a:bodyPr/>
                    <a:lstStyle/>
                    <a:p>
                      <a:pPr algn="ctr" fontAlgn="ctr"/>
                      <a:r>
                        <a:rPr lang="en-US" sz="1600" b="0" u="none" strike="noStrike" kern="1200" dirty="0">
                          <a:solidFill>
                            <a:schemeClr val="dk1"/>
                          </a:solidFill>
                          <a:effectLst/>
                          <a:latin typeface="Arial" panose="020B0604020202020204" pitchFamily="34" charset="0"/>
                          <a:ea typeface="+mn-ea"/>
                          <a:cs typeface="Arial" panose="020B0604020202020204" pitchFamily="34" charset="0"/>
                        </a:rPr>
                        <a:t>17.04.2025</a:t>
                      </a:r>
                    </a:p>
                  </a:txBody>
                  <a:tcPr marL="0" marR="0" marT="0" marB="0" anchor="ctr"/>
                </a:tc>
                <a:tc>
                  <a:txBody>
                    <a:bodyPr/>
                    <a:lstStyle/>
                    <a:p>
                      <a:pPr algn="ctr" fontAlgn="ctr"/>
                      <a:r>
                        <a:rPr lang="en-IN" sz="1800" b="0" u="none" strike="noStrike" kern="1200" dirty="0">
                          <a:solidFill>
                            <a:schemeClr val="dk1"/>
                          </a:solidFill>
                          <a:effectLst/>
                          <a:latin typeface="Arial" panose="020B0604020202020204" pitchFamily="34" charset="0"/>
                          <a:ea typeface="+mn-ea"/>
                          <a:cs typeface="Arial" panose="020B0604020202020204" pitchFamily="34" charset="0"/>
                        </a:rPr>
                        <a:t>16.12.2026</a:t>
                      </a:r>
                    </a:p>
                  </a:txBody>
                  <a:tcPr marL="0" marR="0" marT="0" marB="0" anchor="ctr"/>
                </a:tc>
                <a:tc>
                  <a:txBody>
                    <a:bodyPr/>
                    <a:lstStyle/>
                    <a:p>
                      <a:pPr algn="ctr" fontAlgn="ctr"/>
                      <a:r>
                        <a:rPr lang="en-IN" sz="2000" b="0" u="none" strike="noStrike" kern="1200" dirty="0">
                          <a:solidFill>
                            <a:schemeClr val="dk1"/>
                          </a:solidFill>
                          <a:effectLst/>
                          <a:latin typeface="Arial" panose="020B0604020202020204" pitchFamily="34" charset="0"/>
                          <a:ea typeface="+mn-ea"/>
                          <a:cs typeface="Arial" panose="020B0604020202020204" pitchFamily="34" charset="0"/>
                        </a:rPr>
                        <a:t>-</a:t>
                      </a:r>
                    </a:p>
                  </a:txBody>
                  <a:tcPr marL="0" marR="0" marT="0" marB="0" anchor="ctr"/>
                </a:tc>
                <a:tc>
                  <a:txBody>
                    <a:bodyPr/>
                    <a:lstStyle/>
                    <a:p>
                      <a:pPr algn="ctr" fontAlgn="ctr"/>
                      <a:r>
                        <a:rPr lang="en-IN" sz="2000" b="0" u="none" strike="noStrike" kern="1200" dirty="0">
                          <a:solidFill>
                            <a:schemeClr val="dk1"/>
                          </a:solidFill>
                          <a:effectLst/>
                          <a:latin typeface="Arial" panose="020B0604020202020204" pitchFamily="34" charset="0"/>
                          <a:ea typeface="+mn-ea"/>
                          <a:cs typeface="Arial" panose="020B0604020202020204" pitchFamily="34" charset="0"/>
                        </a:rPr>
                        <a:t>-</a:t>
                      </a:r>
                    </a:p>
                  </a:txBody>
                  <a:tcPr marL="0" marR="0" marT="0" marB="0" anchor="ctr"/>
                </a:tc>
                <a:tc>
                  <a:txBody>
                    <a:bodyPr/>
                    <a:lstStyle/>
                    <a:p>
                      <a:pPr algn="ctr" fontAlgn="ctr"/>
                      <a:r>
                        <a:rPr lang="en-IN" sz="2000" b="0" u="none" strike="noStrike" kern="1200" dirty="0">
                          <a:solidFill>
                            <a:schemeClr val="dk1"/>
                          </a:solidFill>
                          <a:effectLst/>
                          <a:latin typeface="Arial" panose="020B0604020202020204" pitchFamily="34" charset="0"/>
                          <a:ea typeface="+mn-ea"/>
                          <a:cs typeface="Arial" panose="020B0604020202020204" pitchFamily="34" charset="0"/>
                        </a:rPr>
                        <a:t>125</a:t>
                      </a:r>
                    </a:p>
                  </a:txBody>
                  <a:tcPr marL="0" marR="0" marT="0" marB="0" anchor="ctr"/>
                </a:tc>
                <a:tc>
                  <a:txBody>
                    <a:bodyPr/>
                    <a:lstStyle/>
                    <a:p>
                      <a:pPr algn="ctr" fontAlgn="ctr"/>
                      <a:r>
                        <a:rPr lang="en-IN" sz="2000" b="0" u="none" strike="noStrike" kern="1200" dirty="0">
                          <a:solidFill>
                            <a:schemeClr val="dk1"/>
                          </a:solidFill>
                          <a:effectLst/>
                          <a:latin typeface="Arial" panose="020B0604020202020204" pitchFamily="34" charset="0"/>
                          <a:ea typeface="+mn-ea"/>
                          <a:cs typeface="Arial" panose="020B0604020202020204" pitchFamily="34" charset="0"/>
                        </a:rPr>
                        <a:t>500</a:t>
                      </a:r>
                    </a:p>
                  </a:txBody>
                  <a:tcPr marL="0" marR="0" marT="0" marB="0" anchor="ctr"/>
                </a:tc>
                <a:tc>
                  <a:txBody>
                    <a:bodyPr/>
                    <a:lstStyle/>
                    <a:p>
                      <a:pPr algn="ctr" fontAlgn="ctr"/>
                      <a:r>
                        <a:rPr lang="en-IN" sz="2000" b="0" u="none" strike="noStrike" kern="1200" dirty="0">
                          <a:solidFill>
                            <a:schemeClr val="dk1"/>
                          </a:solidFill>
                          <a:effectLst/>
                          <a:latin typeface="Arial" panose="020B0604020202020204" pitchFamily="34" charset="0"/>
                          <a:ea typeface="+mn-ea"/>
                          <a:cs typeface="Arial" panose="020B0604020202020204" pitchFamily="34" charset="0"/>
                        </a:rPr>
                        <a:t>4,41,000/MW/Month</a:t>
                      </a:r>
                    </a:p>
                  </a:txBody>
                  <a:tcPr marL="0" marR="0" marT="0" marB="0" anchor="ctr"/>
                </a:tc>
                <a:extLst>
                  <a:ext uri="{0D108BD9-81ED-4DB2-BD59-A6C34878D82A}">
                    <a16:rowId xmlns:a16="http://schemas.microsoft.com/office/drawing/2014/main" xmlns="" val="1210402430"/>
                  </a:ext>
                </a:extLst>
              </a:tr>
              <a:tr h="505849">
                <a:tc>
                  <a:txBody>
                    <a:bodyPr/>
                    <a:lstStyle/>
                    <a:p>
                      <a:pPr algn="ctr" fontAlgn="ctr"/>
                      <a:r>
                        <a:rPr lang="en-GB" sz="2000" b="1" i="0" u="none" strike="noStrike" dirty="0">
                          <a:solidFill>
                            <a:srgbClr val="000000"/>
                          </a:solidFill>
                          <a:effectLst/>
                          <a:latin typeface="Arial" panose="020B0604020202020204" pitchFamily="34" charset="0"/>
                          <a:cs typeface="Arial" panose="020B0604020202020204" pitchFamily="34" charset="0"/>
                        </a:rPr>
                        <a:t>Total</a:t>
                      </a:r>
                    </a:p>
                  </a:txBody>
                  <a:tcPr marL="0" marR="0" marT="0" marB="0" anchor="ctr"/>
                </a:tc>
                <a:tc>
                  <a:txBody>
                    <a:bodyPr/>
                    <a:lstStyle/>
                    <a:p>
                      <a:pPr algn="ctr" fontAlgn="ctr"/>
                      <a:r>
                        <a:rPr lang="en-IN" sz="2000" b="1" i="0" u="none" strike="noStrike" dirty="0">
                          <a:solidFill>
                            <a:srgbClr val="000000"/>
                          </a:solidFill>
                          <a:effectLst/>
                          <a:latin typeface="Arial" panose="020B0604020202020204" pitchFamily="34" charset="0"/>
                          <a:cs typeface="Arial" panose="020B0604020202020204" pitchFamily="34" charset="0"/>
                        </a:rPr>
                        <a:t>13985</a:t>
                      </a:r>
                    </a:p>
                  </a:txBody>
                  <a:tcPr marL="0" marR="0" marT="0" marB="0" anchor="ctr"/>
                </a:tc>
                <a:tc>
                  <a:txBody>
                    <a:bodyPr/>
                    <a:lstStyle/>
                    <a:p>
                      <a:pPr algn="ctr" fontAlgn="ctr"/>
                      <a:r>
                        <a:rPr lang="en-IN" sz="2000" b="1" i="0" u="none" strike="noStrike" dirty="0">
                          <a:solidFill>
                            <a:srgbClr val="000000"/>
                          </a:solidFill>
                          <a:effectLst/>
                          <a:latin typeface="Arial" panose="020B0604020202020204" pitchFamily="34" charset="0"/>
                          <a:cs typeface="Arial" panose="020B0604020202020204" pitchFamily="34" charset="0"/>
                        </a:rPr>
                        <a:t>11875</a:t>
                      </a:r>
                    </a:p>
                  </a:txBody>
                  <a:tcPr marL="0" marR="0" marT="0" marB="0" anchor="ctr"/>
                </a:tc>
                <a:tc>
                  <a:txBody>
                    <a:bodyPr/>
                    <a:lstStyle/>
                    <a:p>
                      <a:pPr algn="ctr" fontAlgn="ctr"/>
                      <a:r>
                        <a:rPr lang="en-GB" sz="2000" b="1" i="0" u="none" strike="noStrike" dirty="0">
                          <a:solidFill>
                            <a:srgbClr val="000000"/>
                          </a:solidFill>
                          <a:effectLst/>
                          <a:latin typeface="Arial" panose="020B0604020202020204" pitchFamily="34" charset="0"/>
                          <a:cs typeface="Arial" panose="020B0604020202020204" pitchFamily="34" charset="0"/>
                        </a:rPr>
                        <a:t>8395</a:t>
                      </a:r>
                    </a:p>
                  </a:txBody>
                  <a:tcPr marL="0" marR="0" marT="0" marB="0" anchor="ctr"/>
                </a:tc>
                <a:tc>
                  <a:txBody>
                    <a:bodyPr/>
                    <a:lstStyle/>
                    <a:p>
                      <a:pPr algn="ctr" fontAlgn="ctr"/>
                      <a:r>
                        <a:rPr lang="en-IN" sz="2000" b="1" i="0" u="none" strike="noStrike" dirty="0">
                          <a:solidFill>
                            <a:srgbClr val="000000"/>
                          </a:solidFill>
                          <a:effectLst/>
                          <a:latin typeface="Arial" panose="020B0604020202020204" pitchFamily="34" charset="0"/>
                          <a:cs typeface="Arial" panose="020B0604020202020204" pitchFamily="34" charset="0"/>
                        </a:rPr>
                        <a:t> </a:t>
                      </a:r>
                    </a:p>
                  </a:txBody>
                  <a:tcPr marL="0" marR="0" marT="0" marB="0" anchor="ctr"/>
                </a:tc>
                <a:tc>
                  <a:txBody>
                    <a:bodyPr/>
                    <a:lstStyle/>
                    <a:p>
                      <a:pPr algn="ctr" fontAlgn="ctr"/>
                      <a:r>
                        <a:rPr lang="en-IN" sz="2000" b="1" i="0" u="none" strike="noStrike" dirty="0">
                          <a:solidFill>
                            <a:srgbClr val="000000"/>
                          </a:solidFill>
                          <a:effectLst/>
                          <a:latin typeface="Arial" panose="020B0604020202020204" pitchFamily="34" charset="0"/>
                          <a:cs typeface="Arial" panose="020B0604020202020204" pitchFamily="34" charset="0"/>
                        </a:rPr>
                        <a:t> </a:t>
                      </a:r>
                    </a:p>
                  </a:txBody>
                  <a:tcPr marL="0" marR="0" marT="0" marB="0" anchor="ctr"/>
                </a:tc>
                <a:tc>
                  <a:txBody>
                    <a:bodyPr/>
                    <a:lstStyle/>
                    <a:p>
                      <a:pPr algn="ctr" fontAlgn="ctr"/>
                      <a:r>
                        <a:rPr lang="en-IN" sz="2000" b="1" i="0" u="none" strike="noStrike" kern="1200" dirty="0">
                          <a:solidFill>
                            <a:srgbClr val="000000"/>
                          </a:solidFill>
                          <a:effectLst/>
                          <a:latin typeface="Arial" panose="020B0604020202020204" pitchFamily="34" charset="0"/>
                          <a:ea typeface="+mn-ea"/>
                          <a:cs typeface="Arial" panose="020B0604020202020204" pitchFamily="34" charset="0"/>
                        </a:rPr>
                        <a:t>10375.5</a:t>
                      </a:r>
                    </a:p>
                  </a:txBody>
                  <a:tcPr marL="0" marR="0" marT="0" marB="0" anchor="ctr"/>
                </a:tc>
                <a:tc>
                  <a:txBody>
                    <a:bodyPr/>
                    <a:lstStyle/>
                    <a:p>
                      <a:pPr algn="ctr" fontAlgn="ctr"/>
                      <a:r>
                        <a:rPr lang="en-IN" sz="2000" b="1" i="0" u="none" strike="noStrike" kern="1200" dirty="0">
                          <a:solidFill>
                            <a:srgbClr val="000000"/>
                          </a:solidFill>
                          <a:effectLst/>
                          <a:latin typeface="Arial" panose="020B0604020202020204" pitchFamily="34" charset="0"/>
                          <a:ea typeface="+mn-ea"/>
                          <a:cs typeface="Arial" panose="020B0604020202020204" pitchFamily="34" charset="0"/>
                        </a:rPr>
                        <a:t>5682.55</a:t>
                      </a:r>
                    </a:p>
                  </a:txBody>
                  <a:tcPr marL="0" marR="0" marT="0" marB="0" anchor="ctr"/>
                </a:tc>
                <a:tc>
                  <a:txBody>
                    <a:bodyPr/>
                    <a:lstStyle/>
                    <a:p>
                      <a:pPr algn="ctr" fontAlgn="ctr"/>
                      <a:r>
                        <a:rPr lang="en-IN" sz="2000" b="1" i="0" u="none" strike="noStrike" dirty="0">
                          <a:solidFill>
                            <a:srgbClr val="000000"/>
                          </a:solidFill>
                          <a:effectLst/>
                          <a:latin typeface="Arial" panose="020B0604020202020204" pitchFamily="34" charset="0"/>
                          <a:cs typeface="Arial" panose="020B0604020202020204" pitchFamily="34" charset="0"/>
                        </a:rPr>
                        <a:t>3048</a:t>
                      </a:r>
                    </a:p>
                  </a:txBody>
                  <a:tcPr marL="0" marR="0" marT="0" marB="0" anchor="ctr"/>
                </a:tc>
                <a:tc>
                  <a:txBody>
                    <a:bodyPr/>
                    <a:lstStyle/>
                    <a:p>
                      <a:pPr algn="ctr" fontAlgn="ctr"/>
                      <a:r>
                        <a:rPr lang="en-IN" sz="2000" b="1" i="0" u="none" strike="noStrike" dirty="0">
                          <a:solidFill>
                            <a:srgbClr val="000000"/>
                          </a:solidFill>
                          <a:effectLst/>
                          <a:latin typeface="Arial" panose="020B0604020202020204" pitchFamily="34" charset="0"/>
                          <a:cs typeface="Arial" panose="020B0604020202020204" pitchFamily="34" charset="0"/>
                        </a:rPr>
                        <a:t>6965</a:t>
                      </a:r>
                    </a:p>
                  </a:txBody>
                  <a:tcPr marL="0" marR="0" marT="0" marB="0" anchor="ctr"/>
                </a:tc>
                <a:tc>
                  <a:txBody>
                    <a:bodyPr/>
                    <a:lstStyle/>
                    <a:p>
                      <a:pPr algn="ctr" fontAlgn="ctr"/>
                      <a:r>
                        <a:rPr lang="en-IN" sz="3200" b="1" i="0" u="none" strike="noStrike" dirty="0">
                          <a:solidFill>
                            <a:srgbClr val="000000"/>
                          </a:solidFill>
                          <a:effectLst/>
                          <a:latin typeface="Arial" panose="020B0604020202020204" pitchFamily="34" charset="0"/>
                        </a:rPr>
                        <a:t> </a:t>
                      </a:r>
                    </a:p>
                  </a:txBody>
                  <a:tcPr marL="0" marR="0" marT="0" marB="0" anchor="ctr"/>
                </a:tc>
                <a:extLst>
                  <a:ext uri="{0D108BD9-81ED-4DB2-BD59-A6C34878D82A}">
                    <a16:rowId xmlns:a16="http://schemas.microsoft.com/office/drawing/2014/main" xmlns="" val="2672157598"/>
                  </a:ext>
                </a:extLst>
              </a:tr>
            </a:tbl>
          </a:graphicData>
        </a:graphic>
      </p:graphicFrame>
      <p:sp>
        <p:nvSpPr>
          <p:cNvPr id="4" name="TextBox 3">
            <a:extLst>
              <a:ext uri="{FF2B5EF4-FFF2-40B4-BE49-F238E27FC236}">
                <a16:creationId xmlns:a16="http://schemas.microsoft.com/office/drawing/2014/main" xmlns="" id="{09A915AE-9E06-4B5D-930C-AEA5DD8F0BE2}"/>
              </a:ext>
            </a:extLst>
          </p:cNvPr>
          <p:cNvSpPr txBox="1"/>
          <p:nvPr/>
        </p:nvSpPr>
        <p:spPr>
          <a:xfrm>
            <a:off x="10930466" y="6274499"/>
            <a:ext cx="1261534" cy="369332"/>
          </a:xfrm>
          <a:prstGeom prst="rect">
            <a:avLst/>
          </a:prstGeom>
          <a:noFill/>
        </p:spPr>
        <p:txBody>
          <a:bodyPr wrap="square" rtlCol="0">
            <a:spAutoFit/>
          </a:bodyPr>
          <a:lstStyle/>
          <a:p>
            <a:r>
              <a:rPr lang="en-US" dirty="0">
                <a:hlinkClick r:id="rId2" action="ppaction://hlinksldjump"/>
              </a:rPr>
              <a:t>Back</a:t>
            </a:r>
            <a:endParaRPr lang="en-IN" dirty="0"/>
          </a:p>
        </p:txBody>
      </p:sp>
    </p:spTree>
    <p:extLst>
      <p:ext uri="{BB962C8B-B14F-4D97-AF65-F5344CB8AC3E}">
        <p14:creationId xmlns:p14="http://schemas.microsoft.com/office/powerpoint/2010/main" val="34069690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BA2FCCAF-4B18-5E08-DE54-5822201CC214}"/>
              </a:ext>
            </a:extLst>
          </p:cNvPr>
          <p:cNvSpPr txBox="1"/>
          <p:nvPr/>
        </p:nvSpPr>
        <p:spPr>
          <a:xfrm>
            <a:off x="1123949" y="2782669"/>
            <a:ext cx="10298793" cy="646331"/>
          </a:xfrm>
          <a:prstGeom prst="rect">
            <a:avLst/>
          </a:prstGeom>
          <a:noFill/>
        </p:spPr>
        <p:txBody>
          <a:bodyPr wrap="square" rtlCol="0">
            <a:spAutoFit/>
          </a:bodyPr>
          <a:lstStyle/>
          <a:p>
            <a:r>
              <a:rPr lang="en-IN" sz="3600" u="sng" dirty="0">
                <a:solidFill>
                  <a:srgbClr val="0070C0"/>
                </a:solidFill>
                <a:ea typeface="+mj-ea"/>
                <a:cs typeface="+mj-cs"/>
              </a:rPr>
              <a:t>Typical Project Progress Format Submitted by WPDs</a:t>
            </a:r>
          </a:p>
        </p:txBody>
      </p:sp>
    </p:spTree>
    <p:extLst>
      <p:ext uri="{BB962C8B-B14F-4D97-AF65-F5344CB8AC3E}">
        <p14:creationId xmlns:p14="http://schemas.microsoft.com/office/powerpoint/2010/main" val="24611790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801CAA-11F1-4E28-8225-520844D96E55}"/>
              </a:ext>
            </a:extLst>
          </p:cNvPr>
          <p:cNvSpPr>
            <a:spLocks noGrp="1"/>
          </p:cNvSpPr>
          <p:nvPr>
            <p:ph type="title"/>
          </p:nvPr>
        </p:nvSpPr>
        <p:spPr>
          <a:xfrm>
            <a:off x="0" y="249155"/>
            <a:ext cx="10076848" cy="481896"/>
          </a:xfrm>
        </p:spPr>
        <p:txBody>
          <a:bodyPr>
            <a:normAutofit fontScale="90000"/>
          </a:bodyPr>
          <a:lstStyle/>
          <a:p>
            <a:r>
              <a:rPr lang="en-US" sz="2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mn-ea"/>
                <a:cs typeface="Times New Roman" panose="02020603050405020304" pitchFamily="18" charset="0"/>
              </a:rPr>
              <a:t>PROJECT BRIEF – TORRENT POWER LIMITED- TRANCHE-XII </a:t>
            </a:r>
          </a:p>
        </p:txBody>
      </p:sp>
      <p:graphicFrame>
        <p:nvGraphicFramePr>
          <p:cNvPr id="15" name="Table 15">
            <a:extLst>
              <a:ext uri="{FF2B5EF4-FFF2-40B4-BE49-F238E27FC236}">
                <a16:creationId xmlns:a16="http://schemas.microsoft.com/office/drawing/2014/main" xmlns="" id="{C4C18FA6-BAAA-4A04-B72A-1350ECE2D589}"/>
              </a:ext>
            </a:extLst>
          </p:cNvPr>
          <p:cNvGraphicFramePr>
            <a:graphicFrameLocks noGrp="1"/>
          </p:cNvGraphicFramePr>
          <p:nvPr/>
        </p:nvGraphicFramePr>
        <p:xfrm>
          <a:off x="145143" y="1139317"/>
          <a:ext cx="8320619" cy="5469528"/>
        </p:xfrm>
        <a:graphic>
          <a:graphicData uri="http://schemas.openxmlformats.org/drawingml/2006/table">
            <a:tbl>
              <a:tblPr firstRow="1">
                <a:tableStyleId>{F5AB1C69-6EDB-4FF4-983F-18BD219EF322}</a:tableStyleId>
              </a:tblPr>
              <a:tblGrid>
                <a:gridCol w="3131502">
                  <a:extLst>
                    <a:ext uri="{9D8B030D-6E8A-4147-A177-3AD203B41FA5}">
                      <a16:colId xmlns:a16="http://schemas.microsoft.com/office/drawing/2014/main" xmlns="" val="3568977301"/>
                    </a:ext>
                  </a:extLst>
                </a:gridCol>
                <a:gridCol w="5189117">
                  <a:extLst>
                    <a:ext uri="{9D8B030D-6E8A-4147-A177-3AD203B41FA5}">
                      <a16:colId xmlns:a16="http://schemas.microsoft.com/office/drawing/2014/main" xmlns="" val="3947747402"/>
                    </a:ext>
                  </a:extLst>
                </a:gridCol>
              </a:tblGrid>
              <a:tr h="776796">
                <a:tc>
                  <a:txBody>
                    <a:bodyPr/>
                    <a:lstStyle/>
                    <a:p>
                      <a:pPr algn="ctr"/>
                      <a:r>
                        <a:rPr lang="en-US" sz="2000" dirty="0">
                          <a:solidFill>
                            <a:schemeClr val="tx1"/>
                          </a:solidFill>
                        </a:rPr>
                        <a:t>Project Name</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2000" dirty="0">
                          <a:solidFill>
                            <a:schemeClr val="tx1"/>
                          </a:solidFill>
                        </a:rPr>
                        <a:t>Details</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xmlns="" val="2466510752"/>
                  </a:ext>
                </a:extLst>
              </a:tr>
              <a:tr h="776796">
                <a:tc>
                  <a:txBody>
                    <a:bodyPr/>
                    <a:lstStyle/>
                    <a:p>
                      <a:pPr algn="ctr"/>
                      <a:r>
                        <a:rPr lang="en-US" sz="2000" dirty="0">
                          <a:solidFill>
                            <a:schemeClr val="tx1"/>
                          </a:solidFill>
                        </a:rPr>
                        <a:t>Site Location</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dirty="0">
                          <a:solidFill>
                            <a:schemeClr val="tx1"/>
                          </a:solidFill>
                        </a:rPr>
                        <a:t>300 MW SECI Xll, Todkibad, Karnataka</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722993350"/>
                  </a:ext>
                </a:extLst>
              </a:tr>
              <a:tr h="776796">
                <a:tc>
                  <a:txBody>
                    <a:bodyPr/>
                    <a:lstStyle/>
                    <a:p>
                      <a:pPr algn="ctr"/>
                      <a:r>
                        <a:rPr lang="en-US" sz="2000" dirty="0">
                          <a:solidFill>
                            <a:schemeClr val="tx1"/>
                          </a:solidFill>
                        </a:rPr>
                        <a:t>WTG Configuration</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S114_140M HLT_3.0</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993502817"/>
                  </a:ext>
                </a:extLst>
              </a:tr>
              <a:tr h="776796">
                <a:tc>
                  <a:txBody>
                    <a:bodyPr/>
                    <a:lstStyle/>
                    <a:p>
                      <a:pPr algn="ctr"/>
                      <a:r>
                        <a:rPr lang="en-US" sz="2000" dirty="0">
                          <a:solidFill>
                            <a:schemeClr val="tx1"/>
                          </a:solidFill>
                        </a:rPr>
                        <a:t>Capacity</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3MW</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00941692"/>
                  </a:ext>
                </a:extLst>
              </a:tr>
              <a:tr h="808752">
                <a:tc>
                  <a:txBody>
                    <a:bodyPr/>
                    <a:lstStyle/>
                    <a:p>
                      <a:pPr algn="ctr"/>
                      <a:r>
                        <a:rPr lang="en-US" sz="2000" dirty="0">
                          <a:solidFill>
                            <a:schemeClr val="tx1"/>
                          </a:solidFill>
                        </a:rPr>
                        <a:t>Machines (Nos)</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100</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442566803"/>
                  </a:ext>
                </a:extLst>
              </a:tr>
              <a:tr h="776796">
                <a:tc>
                  <a:txBody>
                    <a:bodyPr/>
                    <a:lstStyle/>
                    <a:p>
                      <a:pPr algn="ctr"/>
                      <a:r>
                        <a:rPr lang="en-US" sz="2000" dirty="0">
                          <a:solidFill>
                            <a:schemeClr val="tx1"/>
                          </a:solidFill>
                        </a:rPr>
                        <a:t>WTG Supplier/OEM</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Suzlon Energy Ltd</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148508004"/>
                  </a:ext>
                </a:extLst>
              </a:tr>
              <a:tr h="776796">
                <a:tc>
                  <a:txBody>
                    <a:bodyPr/>
                    <a:lstStyle/>
                    <a:p>
                      <a:pPr algn="ctr"/>
                      <a:r>
                        <a:rPr lang="en-US" sz="2000" dirty="0">
                          <a:solidFill>
                            <a:schemeClr val="tx1"/>
                          </a:solidFill>
                        </a:rPr>
                        <a:t>Details of EPC including Land Aggregator</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Suzlon Gujarat Wind Park Ltd</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785538371"/>
                  </a:ext>
                </a:extLst>
              </a:tr>
            </a:tbl>
          </a:graphicData>
        </a:graphic>
      </p:graphicFrame>
      <p:pic>
        <p:nvPicPr>
          <p:cNvPr id="3074" name="Picture 2" descr="Single Wind Turbine Images – Browse 4,623 Stock Photos, Vectors, and ...">
            <a:extLst>
              <a:ext uri="{FF2B5EF4-FFF2-40B4-BE49-F238E27FC236}">
                <a16:creationId xmlns:a16="http://schemas.microsoft.com/office/drawing/2014/main" xmlns="" id="{24641991-A3D6-2FFE-F644-419A8E25F5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668"/>
          <a:stretch>
            <a:fillRect/>
          </a:stretch>
        </p:blipFill>
        <p:spPr bwMode="auto">
          <a:xfrm>
            <a:off x="8694057" y="994174"/>
            <a:ext cx="3497942" cy="5863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56985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xmlns="" id="{C6BA6D64-CC4B-ECE8-64F1-BF42D5FD892F}"/>
              </a:ext>
            </a:extLst>
          </p:cNvPr>
          <p:cNvSpPr txBox="1"/>
          <p:nvPr/>
        </p:nvSpPr>
        <p:spPr>
          <a:xfrm>
            <a:off x="130627" y="203201"/>
            <a:ext cx="8251233" cy="523220"/>
          </a:xfrm>
          <a:prstGeom prst="rect">
            <a:avLst/>
          </a:prstGeom>
          <a:noFill/>
        </p:spPr>
        <p:txBody>
          <a:bodyPr wrap="none" rtlCol="0">
            <a:spAutoFit/>
          </a:bodyPr>
          <a:lstStyle/>
          <a:p>
            <a:r>
              <a:rPr lang="en-IN" sz="2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PRESENT STATUS FOR PROJECT DEVELOPMENT</a:t>
            </a:r>
          </a:p>
        </p:txBody>
      </p:sp>
      <p:graphicFrame>
        <p:nvGraphicFramePr>
          <p:cNvPr id="11" name="Table 8">
            <a:extLst>
              <a:ext uri="{FF2B5EF4-FFF2-40B4-BE49-F238E27FC236}">
                <a16:creationId xmlns:a16="http://schemas.microsoft.com/office/drawing/2014/main" xmlns="" id="{330C7FFB-EAE2-CE76-9866-6F6645A308A9}"/>
              </a:ext>
            </a:extLst>
          </p:cNvPr>
          <p:cNvGraphicFramePr>
            <a:graphicFrameLocks noGrp="1"/>
          </p:cNvGraphicFramePr>
          <p:nvPr/>
        </p:nvGraphicFramePr>
        <p:xfrm>
          <a:off x="130627" y="1006653"/>
          <a:ext cx="5254171" cy="5839446"/>
        </p:xfrm>
        <a:graphic>
          <a:graphicData uri="http://schemas.openxmlformats.org/drawingml/2006/table">
            <a:tbl>
              <a:tblPr firstRow="1" bandRow="1"/>
              <a:tblGrid>
                <a:gridCol w="3328251">
                  <a:extLst>
                    <a:ext uri="{9D8B030D-6E8A-4147-A177-3AD203B41FA5}">
                      <a16:colId xmlns:a16="http://schemas.microsoft.com/office/drawing/2014/main" xmlns="" val="592813031"/>
                    </a:ext>
                  </a:extLst>
                </a:gridCol>
                <a:gridCol w="1925920">
                  <a:extLst>
                    <a:ext uri="{9D8B030D-6E8A-4147-A177-3AD203B41FA5}">
                      <a16:colId xmlns:a16="http://schemas.microsoft.com/office/drawing/2014/main" xmlns="" val="1637057023"/>
                    </a:ext>
                  </a:extLst>
                </a:gridCol>
              </a:tblGrid>
              <a:tr h="317659">
                <a:tc>
                  <a:txBody>
                    <a:bodyPr/>
                    <a:lstStyle/>
                    <a:p>
                      <a:pPr algn="ctr"/>
                      <a:r>
                        <a:rPr lang="en-IN" sz="1800" b="1" dirty="0">
                          <a:solidFill>
                            <a:schemeClr val="tx1"/>
                          </a:solidFill>
                          <a:latin typeface="+mn-lt"/>
                        </a:rPr>
                        <a:t>APPROVAL &amp; CLEARANCES</a:t>
                      </a:r>
                    </a:p>
                  </a:txBody>
                  <a:tcPr marL="45720" marR="45720" marT="22860" marB="22860">
                    <a:solidFill>
                      <a:schemeClr val="bg2"/>
                    </a:solidFill>
                  </a:tcPr>
                </a:tc>
                <a:tc>
                  <a:txBody>
                    <a:bodyPr/>
                    <a:lstStyle/>
                    <a:p>
                      <a:pPr algn="ctr"/>
                      <a:r>
                        <a:rPr lang="en-IN" b="1" dirty="0"/>
                        <a:t>STATUS</a:t>
                      </a:r>
                    </a:p>
                  </a:txBody>
                  <a:tcPr marL="45720" marR="45720" marT="22860" marB="22860">
                    <a:solidFill>
                      <a:schemeClr val="bg2"/>
                    </a:solidFill>
                  </a:tcPr>
                </a:tc>
                <a:extLst>
                  <a:ext uri="{0D108BD9-81ED-4DB2-BD59-A6C34878D82A}">
                    <a16:rowId xmlns:a16="http://schemas.microsoft.com/office/drawing/2014/main" xmlns="" val="2277557924"/>
                  </a:ext>
                </a:extLst>
              </a:tr>
              <a:tr h="317659">
                <a:tc>
                  <a:txBody>
                    <a:bodyPr/>
                    <a:lstStyle/>
                    <a:p>
                      <a:pPr algn="ctr"/>
                      <a:r>
                        <a:rPr lang="en-US" sz="1800" dirty="0">
                          <a:latin typeface="+mn-lt"/>
                        </a:rPr>
                        <a:t>Land Required / Acquired</a:t>
                      </a:r>
                    </a:p>
                  </a:txBody>
                  <a:tcPr marL="45720" marR="45720" marT="22860" marB="22860" anchor="ctr"/>
                </a:tc>
                <a:tc>
                  <a:txBody>
                    <a:bodyPr/>
                    <a:lstStyle/>
                    <a:p>
                      <a:pPr algn="ctr"/>
                      <a:r>
                        <a:rPr lang="en-IN" sz="1800" dirty="0">
                          <a:latin typeface="+mn-lt"/>
                        </a:rPr>
                        <a:t>100/37</a:t>
                      </a:r>
                    </a:p>
                  </a:txBody>
                  <a:tcPr marL="45720" marR="45720" marT="22860" marB="22860" anchor="ctr">
                    <a:solidFill>
                      <a:schemeClr val="bg1"/>
                    </a:solidFill>
                  </a:tcPr>
                </a:tc>
                <a:extLst>
                  <a:ext uri="{0D108BD9-81ED-4DB2-BD59-A6C34878D82A}">
                    <a16:rowId xmlns:a16="http://schemas.microsoft.com/office/drawing/2014/main" xmlns="" val="2238768399"/>
                  </a:ext>
                </a:extLst>
              </a:tr>
              <a:tr h="317659">
                <a:tc>
                  <a:txBody>
                    <a:bodyPr/>
                    <a:lstStyle/>
                    <a:p>
                      <a:pPr algn="ctr"/>
                      <a:r>
                        <a:rPr lang="en-US" sz="1800" dirty="0">
                          <a:latin typeface="+mn-lt"/>
                        </a:rPr>
                        <a:t>MOD Application Date</a:t>
                      </a:r>
                    </a:p>
                  </a:txBody>
                  <a:tcPr marL="45720" marR="45720" marT="22860" marB="22860" anchor="ctr"/>
                </a:tc>
                <a:tc>
                  <a:txBody>
                    <a:bodyPr/>
                    <a:lstStyle/>
                    <a:p>
                      <a:pPr algn="ctr"/>
                      <a:r>
                        <a:rPr lang="en-IN" sz="1800" dirty="0">
                          <a:latin typeface="+mn-lt"/>
                        </a:rPr>
                        <a:t>NA</a:t>
                      </a:r>
                    </a:p>
                  </a:txBody>
                  <a:tcPr marL="45720" marR="45720" marT="22860" marB="22860" anchor="ctr">
                    <a:solidFill>
                      <a:schemeClr val="bg1"/>
                    </a:solidFill>
                  </a:tcPr>
                </a:tc>
                <a:extLst>
                  <a:ext uri="{0D108BD9-81ED-4DB2-BD59-A6C34878D82A}">
                    <a16:rowId xmlns:a16="http://schemas.microsoft.com/office/drawing/2014/main" xmlns="" val="4164160908"/>
                  </a:ext>
                </a:extLst>
              </a:tr>
              <a:tr h="317659">
                <a:tc>
                  <a:txBody>
                    <a:bodyPr/>
                    <a:lstStyle/>
                    <a:p>
                      <a:pPr algn="ctr"/>
                      <a:r>
                        <a:rPr lang="en-US" sz="1800" dirty="0">
                          <a:latin typeface="+mn-lt"/>
                        </a:rPr>
                        <a:t>MOD Approval Status</a:t>
                      </a:r>
                    </a:p>
                  </a:txBody>
                  <a:tcPr marL="45720" marR="45720" marT="22860" marB="22860" anchor="ctr"/>
                </a:tc>
                <a:tc>
                  <a:txBody>
                    <a:bodyPr/>
                    <a:lstStyle/>
                    <a:p>
                      <a:pPr algn="ctr"/>
                      <a:r>
                        <a:rPr lang="en-IN" sz="1800" dirty="0">
                          <a:latin typeface="+mn-lt"/>
                        </a:rPr>
                        <a:t>NA</a:t>
                      </a:r>
                    </a:p>
                  </a:txBody>
                  <a:tcPr marL="45720" marR="45720" marT="22860" marB="22860" anchor="ctr">
                    <a:solidFill>
                      <a:schemeClr val="bg1"/>
                    </a:solidFill>
                  </a:tcPr>
                </a:tc>
                <a:extLst>
                  <a:ext uri="{0D108BD9-81ED-4DB2-BD59-A6C34878D82A}">
                    <a16:rowId xmlns:a16="http://schemas.microsoft.com/office/drawing/2014/main" xmlns="" val="963450870"/>
                  </a:ext>
                </a:extLst>
              </a:tr>
              <a:tr h="317659">
                <a:tc>
                  <a:txBody>
                    <a:bodyPr/>
                    <a:lstStyle/>
                    <a:p>
                      <a:pPr algn="ctr"/>
                      <a:r>
                        <a:rPr lang="en-US" sz="1800" dirty="0">
                          <a:latin typeface="+mn-lt"/>
                        </a:rPr>
                        <a:t>SNA Application Date</a:t>
                      </a:r>
                    </a:p>
                  </a:txBody>
                  <a:tcPr marL="45720" marR="45720" marT="22860" marB="22860" anchor="ctr"/>
                </a:tc>
                <a:tc>
                  <a:txBody>
                    <a:bodyPr/>
                    <a:lstStyle/>
                    <a:p>
                      <a:pPr algn="ctr"/>
                      <a:r>
                        <a:rPr lang="en-IN" sz="1800" dirty="0">
                          <a:latin typeface="+mn-lt"/>
                        </a:rPr>
                        <a:t>28-03-2023</a:t>
                      </a:r>
                    </a:p>
                  </a:txBody>
                  <a:tcPr marL="45720" marR="45720" marT="22860" marB="22860" anchor="ctr">
                    <a:solidFill>
                      <a:schemeClr val="bg1"/>
                    </a:solidFill>
                  </a:tcPr>
                </a:tc>
                <a:extLst>
                  <a:ext uri="{0D108BD9-81ED-4DB2-BD59-A6C34878D82A}">
                    <a16:rowId xmlns:a16="http://schemas.microsoft.com/office/drawing/2014/main" xmlns="" val="830714644"/>
                  </a:ext>
                </a:extLst>
              </a:tr>
              <a:tr h="1134495">
                <a:tc>
                  <a:txBody>
                    <a:bodyPr/>
                    <a:lstStyle/>
                    <a:p>
                      <a:pPr algn="ctr"/>
                      <a:r>
                        <a:rPr lang="en-US" sz="1800" dirty="0">
                          <a:latin typeface="+mn-lt"/>
                        </a:rPr>
                        <a:t>SNA Approval Status</a:t>
                      </a:r>
                    </a:p>
                  </a:txBody>
                  <a:tcPr marL="45720" marR="45720" marT="22860" marB="22860" anchor="ctr"/>
                </a:tc>
                <a:tc>
                  <a:txBody>
                    <a:bodyPr/>
                    <a:lstStyle/>
                    <a:p>
                      <a:pPr algn="ctr"/>
                      <a:r>
                        <a:rPr lang="en-US" dirty="0"/>
                        <a:t>GO enhancement from 2.1 MW to 3 MW for 200 MW needs to be done </a:t>
                      </a:r>
                      <a:endParaRPr lang="en-IN" sz="1800" dirty="0">
                        <a:latin typeface="+mn-lt"/>
                      </a:endParaRPr>
                    </a:p>
                  </a:txBody>
                  <a:tcPr marL="45720" marR="45720" marT="22860" marB="22860" anchor="ctr">
                    <a:solidFill>
                      <a:schemeClr val="bg1"/>
                    </a:solidFill>
                  </a:tcPr>
                </a:tc>
                <a:extLst>
                  <a:ext uri="{0D108BD9-81ED-4DB2-BD59-A6C34878D82A}">
                    <a16:rowId xmlns:a16="http://schemas.microsoft.com/office/drawing/2014/main" xmlns="" val="389824226"/>
                  </a:ext>
                </a:extLst>
              </a:tr>
              <a:tr h="317659">
                <a:tc>
                  <a:txBody>
                    <a:bodyPr/>
                    <a:lstStyle/>
                    <a:p>
                      <a:pPr algn="ctr"/>
                      <a:r>
                        <a:rPr lang="en-IN" sz="1800" dirty="0">
                          <a:latin typeface="+mn-lt"/>
                        </a:rPr>
                        <a:t>Order of Supply of WTG</a:t>
                      </a:r>
                    </a:p>
                  </a:txBody>
                  <a:tcPr marL="45720" marR="45720" marT="22860" marB="22860" anchor="ctr"/>
                </a:tc>
                <a:tc>
                  <a:txBody>
                    <a:bodyPr/>
                    <a:lstStyle/>
                    <a:p>
                      <a:pPr algn="ctr"/>
                      <a:r>
                        <a:rPr lang="en-IN" sz="1800" dirty="0">
                          <a:latin typeface="+mn-lt"/>
                        </a:rPr>
                        <a:t>YES</a:t>
                      </a:r>
                    </a:p>
                  </a:txBody>
                  <a:tcPr marL="45720" marR="45720" marT="22860" marB="22860" anchor="ctr">
                    <a:solidFill>
                      <a:schemeClr val="bg1"/>
                    </a:solidFill>
                  </a:tcPr>
                </a:tc>
                <a:extLst>
                  <a:ext uri="{0D108BD9-81ED-4DB2-BD59-A6C34878D82A}">
                    <a16:rowId xmlns:a16="http://schemas.microsoft.com/office/drawing/2014/main" xmlns="" val="3596510258"/>
                  </a:ext>
                </a:extLst>
              </a:tr>
              <a:tr h="589937">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IN" sz="1800" dirty="0"/>
                        <a:t>WTGs fully received at site / in transit</a:t>
                      </a:r>
                    </a:p>
                  </a:txBody>
                  <a:tcPr marL="45720" marR="45720" marT="22860" marB="22860" anchor="ctr"/>
                </a:tc>
                <a:tc>
                  <a:txBody>
                    <a:bodyPr/>
                    <a:lstStyle/>
                    <a:p>
                      <a:pPr algn="ctr"/>
                      <a:r>
                        <a:rPr lang="en-IN" sz="1800" dirty="0">
                          <a:latin typeface="+mn-lt"/>
                        </a:rPr>
                        <a:t>Not yet dispatch</a:t>
                      </a:r>
                    </a:p>
                  </a:txBody>
                  <a:tcPr marL="45720" marR="45720" marT="22860" marB="22860" anchor="ctr">
                    <a:solidFill>
                      <a:schemeClr val="bg1"/>
                    </a:solidFill>
                  </a:tcPr>
                </a:tc>
                <a:extLst>
                  <a:ext uri="{0D108BD9-81ED-4DB2-BD59-A6C34878D82A}">
                    <a16:rowId xmlns:a16="http://schemas.microsoft.com/office/drawing/2014/main" xmlns="" val="976581163"/>
                  </a:ext>
                </a:extLst>
              </a:tr>
              <a:tr h="1587486">
                <a:tc>
                  <a:txBody>
                    <a:bodyPr/>
                    <a:lstStyle/>
                    <a:p>
                      <a:pPr algn="ctr"/>
                      <a:r>
                        <a:rPr lang="en-IN" sz="1800" dirty="0">
                          <a:latin typeface="+mn-lt"/>
                        </a:rPr>
                        <a:t>WTG Foundation completed / In Progress</a:t>
                      </a:r>
                    </a:p>
                  </a:txBody>
                  <a:tcPr marL="45720" marR="45720" marT="22860" marB="22860" anchor="ctr"/>
                </a:tc>
                <a:tc>
                  <a:txBody>
                    <a:bodyPr/>
                    <a:lstStyle/>
                    <a:p>
                      <a:pPr algn="ctr"/>
                      <a:r>
                        <a:rPr lang="en-IN" sz="1800" dirty="0">
                          <a:latin typeface="+mn-lt"/>
                        </a:rPr>
                        <a:t>Soil test work in progress. Foundation casting to start from the month of Dec 2024 </a:t>
                      </a:r>
                    </a:p>
                  </a:txBody>
                  <a:tcPr marL="45720" marR="45720" marT="22860" marB="22860" anchor="ctr">
                    <a:solidFill>
                      <a:schemeClr val="bg1"/>
                    </a:solidFill>
                  </a:tcPr>
                </a:tc>
                <a:extLst>
                  <a:ext uri="{0D108BD9-81ED-4DB2-BD59-A6C34878D82A}">
                    <a16:rowId xmlns:a16="http://schemas.microsoft.com/office/drawing/2014/main" xmlns="" val="53831340"/>
                  </a:ext>
                </a:extLst>
              </a:tr>
              <a:tr h="589937">
                <a:tc>
                  <a:txBody>
                    <a:bodyPr/>
                    <a:lstStyle/>
                    <a:p>
                      <a:pPr algn="ctr"/>
                      <a:r>
                        <a:rPr lang="en-IN" sz="1800" dirty="0">
                          <a:latin typeface="+mn-lt"/>
                        </a:rPr>
                        <a:t>WTG Erection completed / In Progress</a:t>
                      </a:r>
                    </a:p>
                  </a:txBody>
                  <a:tcPr marL="45720" marR="45720" marT="22860" marB="22860" anchor="ctr"/>
                </a:tc>
                <a:tc>
                  <a:txBody>
                    <a:bodyPr/>
                    <a:lstStyle/>
                    <a:p>
                      <a:pPr algn="ctr"/>
                      <a:r>
                        <a:rPr lang="en-IN" sz="1800" dirty="0">
                          <a:latin typeface="+mn-lt"/>
                        </a:rPr>
                        <a:t>Not Yet</a:t>
                      </a:r>
                    </a:p>
                  </a:txBody>
                  <a:tcPr marL="45720" marR="45720" marT="22860" marB="22860" anchor="ctr">
                    <a:solidFill>
                      <a:schemeClr val="bg1"/>
                    </a:solidFill>
                  </a:tcPr>
                </a:tc>
                <a:extLst>
                  <a:ext uri="{0D108BD9-81ED-4DB2-BD59-A6C34878D82A}">
                    <a16:rowId xmlns:a16="http://schemas.microsoft.com/office/drawing/2014/main" xmlns="" val="1604993818"/>
                  </a:ext>
                </a:extLst>
              </a:tr>
            </a:tbl>
          </a:graphicData>
        </a:graphic>
      </p:graphicFrame>
      <p:graphicFrame>
        <p:nvGraphicFramePr>
          <p:cNvPr id="12" name="Table 8">
            <a:extLst>
              <a:ext uri="{FF2B5EF4-FFF2-40B4-BE49-F238E27FC236}">
                <a16:creationId xmlns:a16="http://schemas.microsoft.com/office/drawing/2014/main" xmlns="" id="{A7919451-EA3E-C7F1-FABD-518493C78FBD}"/>
              </a:ext>
            </a:extLst>
          </p:cNvPr>
          <p:cNvGraphicFramePr>
            <a:graphicFrameLocks noGrp="1"/>
          </p:cNvGraphicFramePr>
          <p:nvPr/>
        </p:nvGraphicFramePr>
        <p:xfrm>
          <a:off x="5965373" y="1006650"/>
          <a:ext cx="6096000" cy="5807808"/>
        </p:xfrm>
        <a:graphic>
          <a:graphicData uri="http://schemas.openxmlformats.org/drawingml/2006/table">
            <a:tbl>
              <a:tblPr firstRow="1" bandRow="1"/>
              <a:tblGrid>
                <a:gridCol w="3480179">
                  <a:extLst>
                    <a:ext uri="{9D8B030D-6E8A-4147-A177-3AD203B41FA5}">
                      <a16:colId xmlns:a16="http://schemas.microsoft.com/office/drawing/2014/main" xmlns="" val="592813031"/>
                    </a:ext>
                  </a:extLst>
                </a:gridCol>
                <a:gridCol w="2615821">
                  <a:extLst>
                    <a:ext uri="{9D8B030D-6E8A-4147-A177-3AD203B41FA5}">
                      <a16:colId xmlns:a16="http://schemas.microsoft.com/office/drawing/2014/main" xmlns="" val="1637057023"/>
                    </a:ext>
                  </a:extLst>
                </a:gridCol>
              </a:tblGrid>
              <a:tr h="383535">
                <a:tc>
                  <a:txBody>
                    <a:bodyPr/>
                    <a:lstStyle/>
                    <a:p>
                      <a:pPr algn="ctr"/>
                      <a:r>
                        <a:rPr lang="en-IN" sz="1800" b="1" dirty="0">
                          <a:solidFill>
                            <a:schemeClr val="tx1"/>
                          </a:solidFill>
                          <a:latin typeface="+mn-lt"/>
                        </a:rPr>
                        <a:t>GRID</a:t>
                      </a:r>
                    </a:p>
                  </a:txBody>
                  <a:tcPr marL="45720" marR="45720" marT="22860" marB="22860">
                    <a:solidFill>
                      <a:schemeClr val="bg2"/>
                    </a:solidFill>
                  </a:tcPr>
                </a:tc>
                <a:tc>
                  <a:txBody>
                    <a:bodyPr/>
                    <a:lstStyle/>
                    <a:p>
                      <a:pPr algn="ctr"/>
                      <a:r>
                        <a:rPr lang="en-IN" b="1" dirty="0"/>
                        <a:t>STATUS</a:t>
                      </a:r>
                    </a:p>
                  </a:txBody>
                  <a:tcPr marL="45720" marR="45720" marT="22860" marB="22860">
                    <a:solidFill>
                      <a:schemeClr val="bg2"/>
                    </a:solidFill>
                  </a:tcPr>
                </a:tc>
                <a:extLst>
                  <a:ext uri="{0D108BD9-81ED-4DB2-BD59-A6C34878D82A}">
                    <a16:rowId xmlns:a16="http://schemas.microsoft.com/office/drawing/2014/main" xmlns="" val="2277557924"/>
                  </a:ext>
                </a:extLst>
              </a:tr>
              <a:tr h="383535">
                <a:tc>
                  <a:txBody>
                    <a:bodyPr/>
                    <a:lstStyle/>
                    <a:p>
                      <a:pPr algn="ctr" defTabSz="1828800" hangingPunct="1">
                        <a:buClr>
                          <a:prstClr val="white">
                            <a:lumMod val="50000"/>
                          </a:prstClr>
                        </a:buClr>
                        <a:buSzPct val="150000"/>
                      </a:pPr>
                      <a:r>
                        <a:rPr lang="en-US" sz="1800" kern="1200" dirty="0">
                          <a:solidFill>
                            <a:prstClr val="black"/>
                          </a:solidFill>
                          <a:latin typeface="+mn-lt"/>
                        </a:rPr>
                        <a:t>Connectivity Application Date</a:t>
                      </a:r>
                      <a:endParaRPr lang="en-IN" sz="1800" dirty="0">
                        <a:latin typeface="+mn-lt"/>
                      </a:endParaRPr>
                    </a:p>
                  </a:txBody>
                  <a:tcPr marL="45720" marR="45720" marT="22860" marB="22860" anchor="ctr"/>
                </a:tc>
                <a:tc>
                  <a:txBody>
                    <a:bodyPr/>
                    <a:lstStyle/>
                    <a:p>
                      <a:pPr algn="ctr"/>
                      <a:r>
                        <a:rPr lang="en-IN" sz="1800" dirty="0">
                          <a:latin typeface="+mn-lt"/>
                        </a:rPr>
                        <a:t>18-05-2023</a:t>
                      </a:r>
                    </a:p>
                  </a:txBody>
                  <a:tcPr marL="45720" marR="45720" marT="22860" marB="22860" anchor="ctr">
                    <a:solidFill>
                      <a:schemeClr val="bg1"/>
                    </a:solidFill>
                  </a:tcPr>
                </a:tc>
                <a:extLst>
                  <a:ext uri="{0D108BD9-81ED-4DB2-BD59-A6C34878D82A}">
                    <a16:rowId xmlns:a16="http://schemas.microsoft.com/office/drawing/2014/main" xmlns="" val="4164160908"/>
                  </a:ext>
                </a:extLst>
              </a:tr>
              <a:tr h="383535">
                <a:tc>
                  <a:txBody>
                    <a:bodyPr/>
                    <a:lstStyle/>
                    <a:p>
                      <a:pPr algn="ctr"/>
                      <a:r>
                        <a:rPr lang="en-US" sz="1800" dirty="0">
                          <a:latin typeface="+mn-lt"/>
                        </a:rPr>
                        <a:t>As per CTU connectivity start date</a:t>
                      </a:r>
                      <a:endParaRPr lang="en-IN" sz="1800" dirty="0">
                        <a:latin typeface="+mn-lt"/>
                      </a:endParaRPr>
                    </a:p>
                  </a:txBody>
                  <a:tcPr marL="45720" marR="45720" marT="22860" marB="22860" anchor="ctr"/>
                </a:tc>
                <a:tc>
                  <a:txBody>
                    <a:bodyPr/>
                    <a:lstStyle/>
                    <a:p>
                      <a:pPr algn="ctr"/>
                      <a:r>
                        <a:rPr lang="en-IN" sz="1800" dirty="0">
                          <a:latin typeface="+mn-lt"/>
                        </a:rPr>
                        <a:t>23-01-2026</a:t>
                      </a:r>
                    </a:p>
                  </a:txBody>
                  <a:tcPr marL="45720" marR="45720" marT="22860" marB="22860" anchor="ctr">
                    <a:solidFill>
                      <a:schemeClr val="bg1"/>
                    </a:solidFill>
                  </a:tcPr>
                </a:tc>
                <a:extLst>
                  <a:ext uri="{0D108BD9-81ED-4DB2-BD59-A6C34878D82A}">
                    <a16:rowId xmlns:a16="http://schemas.microsoft.com/office/drawing/2014/main" xmlns="" val="830714644"/>
                  </a:ext>
                </a:extLst>
              </a:tr>
              <a:tr h="712278">
                <a:tc>
                  <a:txBody>
                    <a:bodyPr/>
                    <a:lstStyle/>
                    <a:p>
                      <a:pPr algn="ctr"/>
                      <a:r>
                        <a:rPr lang="en-IN" sz="1800" dirty="0">
                          <a:latin typeface="+mn-lt"/>
                        </a:rPr>
                        <a:t>GNA Status</a:t>
                      </a:r>
                    </a:p>
                  </a:txBody>
                  <a:tcPr marL="45720" marR="45720" marT="22860" marB="22860" anchor="ctr"/>
                </a:tc>
                <a:tc>
                  <a:txBody>
                    <a:bodyPr/>
                    <a:lstStyle/>
                    <a:p>
                      <a:pPr algn="ctr"/>
                      <a:r>
                        <a:rPr lang="en-IN" sz="1800" dirty="0">
                          <a:latin typeface="+mn-lt"/>
                        </a:rPr>
                        <a:t>Final Grant of connectivity Received</a:t>
                      </a:r>
                    </a:p>
                  </a:txBody>
                  <a:tcPr marL="45720" marR="45720" marT="22860" marB="22860" anchor="ctr">
                    <a:solidFill>
                      <a:schemeClr val="bg1"/>
                    </a:solidFill>
                  </a:tcPr>
                </a:tc>
                <a:extLst>
                  <a:ext uri="{0D108BD9-81ED-4DB2-BD59-A6C34878D82A}">
                    <a16:rowId xmlns:a16="http://schemas.microsoft.com/office/drawing/2014/main" xmlns="" val="310814554"/>
                  </a:ext>
                </a:extLst>
              </a:tr>
              <a:tr h="712278">
                <a:tc>
                  <a:txBody>
                    <a:bodyPr/>
                    <a:lstStyle/>
                    <a:p>
                      <a:pPr algn="ctr"/>
                      <a:r>
                        <a:rPr lang="en-IN" sz="1800" dirty="0">
                          <a:latin typeface="+mn-lt"/>
                        </a:rPr>
                        <a:t>Con-4 Application Date &amp; status</a:t>
                      </a:r>
                    </a:p>
                  </a:txBody>
                  <a:tcPr marL="45720" marR="45720" marT="22860" marB="22860" anchor="ctr"/>
                </a:tc>
                <a:tc>
                  <a:txBody>
                    <a:bodyPr/>
                    <a:lstStyle/>
                    <a:p>
                      <a:pPr algn="ctr"/>
                      <a:r>
                        <a:rPr lang="en-IN" sz="1800" dirty="0">
                          <a:latin typeface="+mn-lt"/>
                        </a:rPr>
                        <a:t>Tentative CON-TD data submitted on NSWS portal</a:t>
                      </a:r>
                    </a:p>
                  </a:txBody>
                  <a:tcPr marL="45720" marR="45720" marT="22860" marB="22860" anchor="ctr">
                    <a:solidFill>
                      <a:schemeClr val="bg1"/>
                    </a:solidFill>
                  </a:tcPr>
                </a:tc>
                <a:extLst>
                  <a:ext uri="{0D108BD9-81ED-4DB2-BD59-A6C34878D82A}">
                    <a16:rowId xmlns:a16="http://schemas.microsoft.com/office/drawing/2014/main" xmlns="" val="3435598461"/>
                  </a:ext>
                </a:extLst>
              </a:tr>
              <a:tr h="383535">
                <a:tc>
                  <a:txBody>
                    <a:bodyPr/>
                    <a:lstStyle/>
                    <a:p>
                      <a:pPr algn="ctr"/>
                      <a:r>
                        <a:rPr lang="en-IN" sz="1800" dirty="0">
                          <a:latin typeface="+mn-lt"/>
                        </a:rPr>
                        <a:t>Dynamic VAR Compensation status</a:t>
                      </a:r>
                    </a:p>
                  </a:txBody>
                  <a:tcPr marL="45720" marR="45720" marT="22860" marB="22860" anchor="ctr"/>
                </a:tc>
                <a:tc>
                  <a:txBody>
                    <a:bodyPr/>
                    <a:lstStyle/>
                    <a:p>
                      <a:pPr algn="ctr"/>
                      <a:r>
                        <a:rPr lang="en-IN" sz="1800" dirty="0">
                          <a:latin typeface="+mn-lt"/>
                        </a:rPr>
                        <a:t>Order Placed </a:t>
                      </a:r>
                    </a:p>
                  </a:txBody>
                  <a:tcPr marL="45720" marR="45720" marT="22860" marB="22860" anchor="ctr">
                    <a:solidFill>
                      <a:schemeClr val="bg1"/>
                    </a:solidFill>
                  </a:tcPr>
                </a:tc>
                <a:extLst>
                  <a:ext uri="{0D108BD9-81ED-4DB2-BD59-A6C34878D82A}">
                    <a16:rowId xmlns:a16="http://schemas.microsoft.com/office/drawing/2014/main" xmlns="" val="3669470271"/>
                  </a:ext>
                </a:extLst>
              </a:tr>
              <a:tr h="712278">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IN" sz="1800" dirty="0">
                          <a:latin typeface="+mn-lt"/>
                        </a:rPr>
                        <a:t>Trial Run Status (In process/Completed)</a:t>
                      </a:r>
                    </a:p>
                  </a:txBody>
                  <a:tcPr marL="45720" marR="45720" marT="22860" marB="22860" anchor="ctr"/>
                </a:tc>
                <a:tc>
                  <a:txBody>
                    <a:bodyPr/>
                    <a:lstStyle/>
                    <a:p>
                      <a:pPr lvl="0" algn="ctr"/>
                      <a:r>
                        <a:rPr lang="en-IN" sz="1800" dirty="0">
                          <a:latin typeface="+mn-lt"/>
                        </a:rPr>
                        <a:t>0%</a:t>
                      </a:r>
                    </a:p>
                  </a:txBody>
                  <a:tcPr marL="45720" marR="45720" marT="22860" marB="22860" anchor="ctr">
                    <a:solidFill>
                      <a:schemeClr val="bg1"/>
                    </a:solidFill>
                  </a:tcPr>
                </a:tc>
                <a:extLst>
                  <a:ext uri="{0D108BD9-81ED-4DB2-BD59-A6C34878D82A}">
                    <a16:rowId xmlns:a16="http://schemas.microsoft.com/office/drawing/2014/main" xmlns="" val="4051067899"/>
                  </a:ext>
                </a:extLst>
              </a:tr>
              <a:tr h="1041021">
                <a:tc>
                  <a:txBody>
                    <a:bodyPr/>
                    <a:lstStyle/>
                    <a:p>
                      <a:pPr marL="457189" marR="0" lvl="1" indent="0" algn="ctr" defTabSz="1828754" rtl="0" eaLnBrk="1" fontAlgn="auto" latinLnBrk="0" hangingPunct="1">
                        <a:lnSpc>
                          <a:spcPct val="100000"/>
                        </a:lnSpc>
                        <a:spcBef>
                          <a:spcPts val="0"/>
                        </a:spcBef>
                        <a:spcAft>
                          <a:spcPts val="0"/>
                        </a:spcAft>
                        <a:buClrTx/>
                        <a:buSzTx/>
                        <a:buFontTx/>
                        <a:buNone/>
                        <a:tabLst/>
                        <a:defRPr/>
                      </a:pPr>
                      <a:r>
                        <a:rPr lang="en-IN" sz="1800" dirty="0">
                          <a:latin typeface="+mn-lt"/>
                        </a:rPr>
                        <a:t>PSS status</a:t>
                      </a:r>
                    </a:p>
                  </a:txBody>
                  <a:tcPr marL="45720" marR="45720" marT="22860" marB="22860" anchor="ctr"/>
                </a:tc>
                <a:tc>
                  <a:txBody>
                    <a:bodyPr/>
                    <a:lstStyle/>
                    <a:p>
                      <a:pPr algn="ctr"/>
                      <a:r>
                        <a:rPr lang="en-IN" sz="1800" dirty="0">
                          <a:latin typeface="+mn-lt"/>
                        </a:rPr>
                        <a:t>PSS land &amp; EPC Vendor  finalised</a:t>
                      </a:r>
                    </a:p>
                  </a:txBody>
                  <a:tcPr marL="45720" marR="45720" marT="22860" marB="22860" anchor="ctr">
                    <a:solidFill>
                      <a:schemeClr val="bg1"/>
                    </a:solidFill>
                  </a:tcPr>
                </a:tc>
                <a:extLst>
                  <a:ext uri="{0D108BD9-81ED-4DB2-BD59-A6C34878D82A}">
                    <a16:rowId xmlns:a16="http://schemas.microsoft.com/office/drawing/2014/main" xmlns="" val="166113789"/>
                  </a:ext>
                </a:extLst>
              </a:tr>
              <a:tr h="712278">
                <a:tc>
                  <a:txBody>
                    <a:bodyPr/>
                    <a:lstStyle/>
                    <a:p>
                      <a:pPr marL="0" marR="0" lvl="0" indent="0" algn="ctr" defTabSz="1828754" rtl="0" eaLnBrk="1" fontAlgn="auto" latinLnBrk="0" hangingPunct="1">
                        <a:lnSpc>
                          <a:spcPct val="100000"/>
                        </a:lnSpc>
                        <a:spcBef>
                          <a:spcPts val="0"/>
                        </a:spcBef>
                        <a:spcAft>
                          <a:spcPts val="0"/>
                        </a:spcAft>
                        <a:buClrTx/>
                        <a:buSzTx/>
                        <a:buFontTx/>
                        <a:buNone/>
                        <a:tabLst/>
                        <a:defRPr/>
                      </a:pPr>
                      <a:r>
                        <a:rPr lang="en-IN" sz="1800" dirty="0">
                          <a:latin typeface="+mn-lt"/>
                        </a:rPr>
                        <a:t>As per CTU evacuation system planning</a:t>
                      </a:r>
                    </a:p>
                  </a:txBody>
                  <a:tcPr marL="45720" marR="45720" marT="22860" marB="22860" anchor="ctr"/>
                </a:tc>
                <a:tc>
                  <a:txBody>
                    <a:bodyPr/>
                    <a:lstStyle/>
                    <a:p>
                      <a:pPr algn="ctr"/>
                      <a:r>
                        <a:rPr lang="en-IN" sz="1800" dirty="0">
                          <a:latin typeface="+mn-lt"/>
                        </a:rPr>
                        <a:t>Land work in Progress</a:t>
                      </a:r>
                    </a:p>
                  </a:txBody>
                  <a:tcPr marL="45720" marR="45720" marT="22860" marB="22860" anchor="ctr">
                    <a:solidFill>
                      <a:schemeClr val="bg1"/>
                    </a:solidFill>
                  </a:tcPr>
                </a:tc>
                <a:extLst>
                  <a:ext uri="{0D108BD9-81ED-4DB2-BD59-A6C34878D82A}">
                    <a16:rowId xmlns:a16="http://schemas.microsoft.com/office/drawing/2014/main" xmlns="" val="2056404937"/>
                  </a:ext>
                </a:extLst>
              </a:tr>
              <a:tr h="383535">
                <a:tc>
                  <a:txBody>
                    <a:bodyPr/>
                    <a:lstStyle/>
                    <a:p>
                      <a:pPr algn="ctr"/>
                      <a:r>
                        <a:rPr lang="en-IN" sz="1800" dirty="0">
                          <a:latin typeface="+mn-lt"/>
                        </a:rPr>
                        <a:t>Commissioning  plan</a:t>
                      </a:r>
                    </a:p>
                  </a:txBody>
                  <a:tcPr marL="45720" marR="45720" marT="22860" marB="22860" anchor="ctr"/>
                </a:tc>
                <a:tc>
                  <a:txBody>
                    <a:bodyPr/>
                    <a:lstStyle/>
                    <a:p>
                      <a:pPr algn="ctr"/>
                      <a:r>
                        <a:rPr lang="en-IN" sz="1800" dirty="0">
                          <a:latin typeface="+mn-lt"/>
                        </a:rPr>
                        <a:t>23-01-2026</a:t>
                      </a:r>
                    </a:p>
                  </a:txBody>
                  <a:tcPr marL="45720" marR="45720" marT="22860" marB="22860" anchor="ctr">
                    <a:solidFill>
                      <a:schemeClr val="bg1"/>
                    </a:solidFill>
                  </a:tcPr>
                </a:tc>
                <a:extLst>
                  <a:ext uri="{0D108BD9-81ED-4DB2-BD59-A6C34878D82A}">
                    <a16:rowId xmlns:a16="http://schemas.microsoft.com/office/drawing/2014/main" xmlns="" val="3360088382"/>
                  </a:ext>
                </a:extLst>
              </a:tr>
            </a:tbl>
          </a:graphicData>
        </a:graphic>
      </p:graphicFrame>
      <p:cxnSp>
        <p:nvCxnSpPr>
          <p:cNvPr id="3" name="Straight Connector 2">
            <a:extLst>
              <a:ext uri="{FF2B5EF4-FFF2-40B4-BE49-F238E27FC236}">
                <a16:creationId xmlns:a16="http://schemas.microsoft.com/office/drawing/2014/main" xmlns="" id="{0BA35EDB-9A22-6410-7177-6D9C9AAEB94B}"/>
              </a:ext>
            </a:extLst>
          </p:cNvPr>
          <p:cNvCxnSpPr>
            <a:cxnSpLocks/>
          </p:cNvCxnSpPr>
          <p:nvPr/>
        </p:nvCxnSpPr>
        <p:spPr>
          <a:xfrm>
            <a:off x="5718629" y="963109"/>
            <a:ext cx="0" cy="5851349"/>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14763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7D5F804E-E5DF-429C-9CCF-448AAAA7C9E2}"/>
              </a:ext>
            </a:extLst>
          </p:cNvPr>
          <p:cNvSpPr txBox="1"/>
          <p:nvPr/>
        </p:nvSpPr>
        <p:spPr>
          <a:xfrm>
            <a:off x="58921" y="205255"/>
            <a:ext cx="8251233" cy="954107"/>
          </a:xfrm>
          <a:prstGeom prst="rect">
            <a:avLst/>
          </a:prstGeom>
          <a:noFill/>
        </p:spPr>
        <p:txBody>
          <a:bodyPr wrap="none" rtlCol="0">
            <a:spAutoFit/>
          </a:bodyPr>
          <a:lstStyle/>
          <a:p>
            <a:r>
              <a:rPr lang="en-IN" sz="2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PRESENT STATUS FOR PROJECT DEVELOPMENT</a:t>
            </a:r>
          </a:p>
          <a:p>
            <a:endParaRPr lang="en-IN" sz="2800" b="1" u="sng" dirty="0"/>
          </a:p>
        </p:txBody>
      </p:sp>
      <p:graphicFrame>
        <p:nvGraphicFramePr>
          <p:cNvPr id="8" name="Table 7">
            <a:extLst>
              <a:ext uri="{FF2B5EF4-FFF2-40B4-BE49-F238E27FC236}">
                <a16:creationId xmlns:a16="http://schemas.microsoft.com/office/drawing/2014/main" xmlns="" id="{EED956E8-CA80-45AF-9DFD-02FAFC450706}"/>
              </a:ext>
            </a:extLst>
          </p:cNvPr>
          <p:cNvGraphicFramePr>
            <a:graphicFrameLocks/>
          </p:cNvGraphicFramePr>
          <p:nvPr/>
        </p:nvGraphicFramePr>
        <p:xfrm>
          <a:off x="144862" y="4479579"/>
          <a:ext cx="6517196" cy="2216709"/>
        </p:xfrm>
        <a:graphic>
          <a:graphicData uri="http://schemas.openxmlformats.org/drawingml/2006/table">
            <a:tbl>
              <a:tblPr firstRow="1" bandRow="1">
                <a:tableStyleId>{5940675A-B579-460E-94D1-54222C63F5DA}</a:tableStyleId>
              </a:tblPr>
              <a:tblGrid>
                <a:gridCol w="4036391">
                  <a:extLst>
                    <a:ext uri="{9D8B030D-6E8A-4147-A177-3AD203B41FA5}">
                      <a16:colId xmlns:a16="http://schemas.microsoft.com/office/drawing/2014/main" xmlns="" val="2653901849"/>
                    </a:ext>
                  </a:extLst>
                </a:gridCol>
                <a:gridCol w="2480805">
                  <a:extLst>
                    <a:ext uri="{9D8B030D-6E8A-4147-A177-3AD203B41FA5}">
                      <a16:colId xmlns:a16="http://schemas.microsoft.com/office/drawing/2014/main" xmlns="" val="2144740993"/>
                    </a:ext>
                  </a:extLst>
                </a:gridCol>
              </a:tblGrid>
              <a:tr h="258029">
                <a:tc>
                  <a:txBody>
                    <a:bodyPr/>
                    <a:lstStyle/>
                    <a:p>
                      <a:r>
                        <a:rPr lang="en-IN" sz="1400" b="1" dirty="0"/>
                        <a:t>ELECTRCAL  BoP (PSS)</a:t>
                      </a:r>
                    </a:p>
                  </a:txBody>
                  <a:tcPr>
                    <a:solidFill>
                      <a:schemeClr val="bg2"/>
                    </a:solidFill>
                  </a:tcPr>
                </a:tc>
                <a:tc>
                  <a:txBody>
                    <a:bodyPr/>
                    <a:lstStyle/>
                    <a:p>
                      <a:pPr algn="ctr"/>
                      <a:r>
                        <a:rPr lang="en-IN" sz="1400" b="1" kern="1200" dirty="0">
                          <a:solidFill>
                            <a:schemeClr val="tx1"/>
                          </a:solidFill>
                          <a:latin typeface="+mn-lt"/>
                          <a:ea typeface="+mn-ea"/>
                          <a:cs typeface="+mn-cs"/>
                        </a:rPr>
                        <a:t>STATUS</a:t>
                      </a:r>
                    </a:p>
                  </a:txBody>
                  <a:tcPr>
                    <a:solidFill>
                      <a:schemeClr val="bg2"/>
                    </a:solidFill>
                  </a:tcPr>
                </a:tc>
                <a:extLst>
                  <a:ext uri="{0D108BD9-81ED-4DB2-BD59-A6C34878D82A}">
                    <a16:rowId xmlns:a16="http://schemas.microsoft.com/office/drawing/2014/main" xmlns="" val="2638545312"/>
                  </a:ext>
                </a:extLst>
              </a:tr>
              <a:tr h="212078">
                <a:tc>
                  <a:txBody>
                    <a:bodyPr/>
                    <a:lstStyle/>
                    <a:p>
                      <a:r>
                        <a:rPr lang="en-IN" sz="1400" dirty="0"/>
                        <a:t>Land Acquisition</a:t>
                      </a:r>
                    </a:p>
                  </a:txBody>
                  <a:tcPr/>
                </a:tc>
                <a:tc>
                  <a:txBody>
                    <a:bodyPr/>
                    <a:lstStyle/>
                    <a:p>
                      <a:pPr algn="ctr"/>
                      <a:r>
                        <a:rPr lang="en-IN" sz="1400" dirty="0"/>
                        <a:t>Done </a:t>
                      </a:r>
                    </a:p>
                  </a:txBody>
                  <a:tcPr>
                    <a:solidFill>
                      <a:schemeClr val="bg1"/>
                    </a:solidFill>
                  </a:tcPr>
                </a:tc>
                <a:extLst>
                  <a:ext uri="{0D108BD9-81ED-4DB2-BD59-A6C34878D82A}">
                    <a16:rowId xmlns:a16="http://schemas.microsoft.com/office/drawing/2014/main" xmlns="" val="4130613968"/>
                  </a:ext>
                </a:extLst>
              </a:tr>
              <a:tr h="258029">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400" dirty="0"/>
                        <a:t>Execution</a:t>
                      </a:r>
                      <a:endParaRPr lang="en-IN" sz="1400" dirty="0"/>
                    </a:p>
                  </a:txBody>
                  <a:tcPr/>
                </a:tc>
                <a:tc>
                  <a:txBody>
                    <a:bodyPr/>
                    <a:lstStyle/>
                    <a:p>
                      <a:pPr algn="ctr"/>
                      <a:r>
                        <a:rPr lang="en-IN" sz="1400" dirty="0"/>
                        <a:t>0%</a:t>
                      </a:r>
                    </a:p>
                  </a:txBody>
                  <a:tcPr>
                    <a:solidFill>
                      <a:schemeClr val="bg1"/>
                    </a:solidFill>
                  </a:tcPr>
                </a:tc>
                <a:extLst>
                  <a:ext uri="{0D108BD9-81ED-4DB2-BD59-A6C34878D82A}">
                    <a16:rowId xmlns:a16="http://schemas.microsoft.com/office/drawing/2014/main" xmlns="" val="2305876917"/>
                  </a:ext>
                </a:extLst>
              </a:tr>
              <a:tr h="212078">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400" dirty="0"/>
                        <a:t>Control room Construction</a:t>
                      </a:r>
                      <a:endParaRPr lang="en-IN" sz="1400" dirty="0"/>
                    </a:p>
                  </a:txBody>
                  <a:tcPr/>
                </a:tc>
                <a:tc>
                  <a:txBody>
                    <a:bodyPr/>
                    <a:lstStyle/>
                    <a:p>
                      <a:pPr algn="ctr"/>
                      <a:r>
                        <a:rPr lang="en-IN" sz="1400" dirty="0"/>
                        <a:t>0%</a:t>
                      </a:r>
                    </a:p>
                  </a:txBody>
                  <a:tcPr>
                    <a:solidFill>
                      <a:schemeClr val="bg1"/>
                    </a:solidFill>
                  </a:tcPr>
                </a:tc>
                <a:extLst>
                  <a:ext uri="{0D108BD9-81ED-4DB2-BD59-A6C34878D82A}">
                    <a16:rowId xmlns:a16="http://schemas.microsoft.com/office/drawing/2014/main" xmlns="" val="3032477853"/>
                  </a:ext>
                </a:extLst>
              </a:tr>
              <a:tr h="258029">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400" dirty="0"/>
                        <a:t>220KV &amp; 33KV Gantry &amp; Structures  </a:t>
                      </a:r>
                      <a:endParaRPr lang="en-IN" sz="1400" dirty="0"/>
                    </a:p>
                  </a:txBody>
                  <a:tcPr/>
                </a:tc>
                <a:tc>
                  <a:txBody>
                    <a:bodyPr/>
                    <a:lstStyle/>
                    <a:p>
                      <a:pPr algn="ctr"/>
                      <a:r>
                        <a:rPr lang="en-IN" sz="1400" dirty="0"/>
                        <a:t>0%</a:t>
                      </a:r>
                    </a:p>
                  </a:txBody>
                  <a:tcPr>
                    <a:solidFill>
                      <a:schemeClr val="bg1"/>
                    </a:solidFill>
                  </a:tcPr>
                </a:tc>
                <a:extLst>
                  <a:ext uri="{0D108BD9-81ED-4DB2-BD59-A6C34878D82A}">
                    <a16:rowId xmlns:a16="http://schemas.microsoft.com/office/drawing/2014/main" xmlns="" val="3077274966"/>
                  </a:ext>
                </a:extLst>
              </a:tr>
              <a:tr h="387909">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IN" sz="1400" dirty="0"/>
                        <a:t>220KV Equipment foundation </a:t>
                      </a:r>
                    </a:p>
                  </a:txBody>
                  <a:tcPr/>
                </a:tc>
                <a:tc>
                  <a:txBody>
                    <a:bodyPr/>
                    <a:lstStyle/>
                    <a:p>
                      <a:pPr algn="ctr"/>
                      <a:r>
                        <a:rPr lang="en-IN" sz="1400" dirty="0"/>
                        <a:t>0%</a:t>
                      </a:r>
                    </a:p>
                  </a:txBody>
                  <a:tcPr>
                    <a:solidFill>
                      <a:schemeClr val="bg1"/>
                    </a:solidFill>
                  </a:tcPr>
                </a:tc>
                <a:extLst>
                  <a:ext uri="{0D108BD9-81ED-4DB2-BD59-A6C34878D82A}">
                    <a16:rowId xmlns:a16="http://schemas.microsoft.com/office/drawing/2014/main" xmlns="" val="627419671"/>
                  </a:ext>
                </a:extLst>
              </a:tr>
              <a:tr h="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IN" sz="1400" dirty="0"/>
                        <a:t>Transformer Erection</a:t>
                      </a:r>
                    </a:p>
                  </a:txBody>
                  <a:tcPr/>
                </a:tc>
                <a:tc>
                  <a:txBody>
                    <a:bodyPr/>
                    <a:lstStyle/>
                    <a:p>
                      <a:pPr algn="ctr"/>
                      <a:r>
                        <a:rPr lang="en-IN" sz="1400" dirty="0"/>
                        <a:t>0%</a:t>
                      </a:r>
                    </a:p>
                  </a:txBody>
                  <a:tcPr>
                    <a:solidFill>
                      <a:schemeClr val="bg1"/>
                    </a:solidFill>
                  </a:tcPr>
                </a:tc>
                <a:extLst>
                  <a:ext uri="{0D108BD9-81ED-4DB2-BD59-A6C34878D82A}">
                    <a16:rowId xmlns:a16="http://schemas.microsoft.com/office/drawing/2014/main" xmlns="" val="657418618"/>
                  </a:ext>
                </a:extLst>
              </a:tr>
            </a:tbl>
          </a:graphicData>
        </a:graphic>
      </p:graphicFrame>
      <p:graphicFrame>
        <p:nvGraphicFramePr>
          <p:cNvPr id="11" name="Table 10">
            <a:extLst>
              <a:ext uri="{FF2B5EF4-FFF2-40B4-BE49-F238E27FC236}">
                <a16:creationId xmlns:a16="http://schemas.microsoft.com/office/drawing/2014/main" xmlns="" id="{26871416-78EC-4D53-841F-6C7BD9CE4077}"/>
              </a:ext>
            </a:extLst>
          </p:cNvPr>
          <p:cNvGraphicFramePr>
            <a:graphicFrameLocks/>
          </p:cNvGraphicFramePr>
          <p:nvPr/>
        </p:nvGraphicFramePr>
        <p:xfrm>
          <a:off x="127986" y="996107"/>
          <a:ext cx="6534071" cy="2042160"/>
        </p:xfrm>
        <a:graphic>
          <a:graphicData uri="http://schemas.openxmlformats.org/drawingml/2006/table">
            <a:tbl>
              <a:tblPr firstRow="1" bandRow="1">
                <a:tableStyleId>{5940675A-B579-460E-94D1-54222C63F5DA}</a:tableStyleId>
              </a:tblPr>
              <a:tblGrid>
                <a:gridCol w="4063995">
                  <a:extLst>
                    <a:ext uri="{9D8B030D-6E8A-4147-A177-3AD203B41FA5}">
                      <a16:colId xmlns:a16="http://schemas.microsoft.com/office/drawing/2014/main" xmlns="" val="2653901849"/>
                    </a:ext>
                  </a:extLst>
                </a:gridCol>
                <a:gridCol w="2470076">
                  <a:extLst>
                    <a:ext uri="{9D8B030D-6E8A-4147-A177-3AD203B41FA5}">
                      <a16:colId xmlns:a16="http://schemas.microsoft.com/office/drawing/2014/main" xmlns="" val="653098352"/>
                    </a:ext>
                  </a:extLst>
                </a:gridCol>
              </a:tblGrid>
              <a:tr h="258029">
                <a:tc>
                  <a:txBody>
                    <a:bodyPr/>
                    <a:lstStyle/>
                    <a:p>
                      <a:r>
                        <a:rPr lang="en-IN" sz="1400" b="1" dirty="0"/>
                        <a:t>ELECTRICAL BoP(EHV)</a:t>
                      </a:r>
                    </a:p>
                  </a:txBody>
                  <a:tcPr>
                    <a:solidFill>
                      <a:schemeClr val="bg2"/>
                    </a:solidFill>
                  </a:tcPr>
                </a:tc>
                <a:tc>
                  <a:txBody>
                    <a:bodyPr/>
                    <a:lstStyle/>
                    <a:p>
                      <a:pPr algn="ctr"/>
                      <a:r>
                        <a:rPr lang="en-IN" sz="1400" b="1" kern="1200" dirty="0">
                          <a:solidFill>
                            <a:schemeClr val="tx1"/>
                          </a:solidFill>
                          <a:latin typeface="+mn-lt"/>
                          <a:ea typeface="+mn-ea"/>
                          <a:cs typeface="+mn-cs"/>
                        </a:rPr>
                        <a:t>STATUS</a:t>
                      </a:r>
                    </a:p>
                  </a:txBody>
                  <a:tcPr>
                    <a:solidFill>
                      <a:schemeClr val="bg2"/>
                    </a:solidFill>
                  </a:tcPr>
                </a:tc>
                <a:extLst>
                  <a:ext uri="{0D108BD9-81ED-4DB2-BD59-A6C34878D82A}">
                    <a16:rowId xmlns:a16="http://schemas.microsoft.com/office/drawing/2014/main" xmlns="" val="2638545312"/>
                  </a:ext>
                </a:extLst>
              </a:tr>
              <a:tr h="212078">
                <a:tc>
                  <a:txBody>
                    <a:bodyPr/>
                    <a:lstStyle/>
                    <a:p>
                      <a:r>
                        <a:rPr lang="en-US" sz="1400" dirty="0"/>
                        <a:t>RoW Agreement (Required / Acquired)</a:t>
                      </a:r>
                      <a:endParaRPr lang="en-IN" sz="1400" dirty="0"/>
                    </a:p>
                  </a:txBody>
                  <a:tcPr/>
                </a:tc>
                <a:tc>
                  <a:txBody>
                    <a:bodyPr/>
                    <a:lstStyle/>
                    <a:p>
                      <a:pPr algn="ctr"/>
                      <a:r>
                        <a:rPr lang="en-IN" sz="1400" dirty="0"/>
                        <a:t>0%</a:t>
                      </a:r>
                    </a:p>
                  </a:txBody>
                  <a:tcPr>
                    <a:solidFill>
                      <a:schemeClr val="bg1"/>
                    </a:solidFill>
                  </a:tcPr>
                </a:tc>
                <a:extLst>
                  <a:ext uri="{0D108BD9-81ED-4DB2-BD59-A6C34878D82A}">
                    <a16:rowId xmlns:a16="http://schemas.microsoft.com/office/drawing/2014/main" xmlns="" val="4130613968"/>
                  </a:ext>
                </a:extLst>
              </a:tr>
              <a:tr h="258029">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400" dirty="0"/>
                        <a:t>Excavation (Completed  / In process)</a:t>
                      </a:r>
                      <a:endParaRPr lang="en-IN" sz="1400" dirty="0"/>
                    </a:p>
                  </a:txBody>
                  <a:tcPr/>
                </a:tc>
                <a:tc>
                  <a:txBody>
                    <a:bodyPr/>
                    <a:lstStyle/>
                    <a:p>
                      <a:pPr algn="ctr"/>
                      <a:r>
                        <a:rPr lang="en-IN" sz="1400" dirty="0"/>
                        <a:t>6%</a:t>
                      </a:r>
                    </a:p>
                  </a:txBody>
                  <a:tcPr>
                    <a:solidFill>
                      <a:schemeClr val="bg1"/>
                    </a:solidFill>
                  </a:tcPr>
                </a:tc>
                <a:extLst>
                  <a:ext uri="{0D108BD9-81ED-4DB2-BD59-A6C34878D82A}">
                    <a16:rowId xmlns:a16="http://schemas.microsoft.com/office/drawing/2014/main" xmlns="" val="2305876917"/>
                  </a:ext>
                </a:extLst>
              </a:tr>
              <a:tr h="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400" dirty="0"/>
                        <a:t>EHV  Foundation (Completed / In process)</a:t>
                      </a:r>
                      <a:endParaRPr lang="en-IN" sz="1400" dirty="0"/>
                    </a:p>
                  </a:txBody>
                  <a:tcPr/>
                </a:tc>
                <a:tc>
                  <a:txBody>
                    <a:bodyPr/>
                    <a:lstStyle/>
                    <a:p>
                      <a:pPr algn="ctr"/>
                      <a:r>
                        <a:rPr lang="en-IN" sz="1400" dirty="0"/>
                        <a:t>7.36%</a:t>
                      </a:r>
                    </a:p>
                  </a:txBody>
                  <a:tcPr>
                    <a:solidFill>
                      <a:schemeClr val="bg1"/>
                    </a:solidFill>
                  </a:tcPr>
                </a:tc>
                <a:extLst>
                  <a:ext uri="{0D108BD9-81ED-4DB2-BD59-A6C34878D82A}">
                    <a16:rowId xmlns:a16="http://schemas.microsoft.com/office/drawing/2014/main" xmlns="" val="3032477853"/>
                  </a:ext>
                </a:extLst>
              </a:tr>
              <a:tr h="258029">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400" dirty="0"/>
                        <a:t>EHV Erection completed</a:t>
                      </a:r>
                      <a:endParaRPr lang="en-IN" sz="1400" dirty="0"/>
                    </a:p>
                  </a:txBody>
                  <a:tcPr/>
                </a:tc>
                <a:tc>
                  <a:txBody>
                    <a:bodyPr/>
                    <a:lstStyle/>
                    <a:p>
                      <a:pPr algn="ctr"/>
                      <a:r>
                        <a:rPr lang="en-IN" sz="1400" dirty="0"/>
                        <a:t>0%</a:t>
                      </a:r>
                    </a:p>
                  </a:txBody>
                  <a:tcPr>
                    <a:solidFill>
                      <a:schemeClr val="bg1"/>
                    </a:solidFill>
                  </a:tcPr>
                </a:tc>
                <a:extLst>
                  <a:ext uri="{0D108BD9-81ED-4DB2-BD59-A6C34878D82A}">
                    <a16:rowId xmlns:a16="http://schemas.microsoft.com/office/drawing/2014/main" xmlns="" val="3077274966"/>
                  </a:ext>
                </a:extLst>
              </a:tr>
              <a:tr h="258029">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IN" sz="1400" dirty="0"/>
                        <a:t>Stringing (Required / Completed/ In process)</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IN" sz="1400" dirty="0"/>
                    </a:p>
                  </a:txBody>
                  <a:tcPr/>
                </a:tc>
                <a:tc>
                  <a:txBody>
                    <a:bodyPr/>
                    <a:lstStyle/>
                    <a:p>
                      <a:pPr algn="ctr"/>
                      <a:r>
                        <a:rPr lang="en-IN" sz="1400" dirty="0"/>
                        <a:t>0%</a:t>
                      </a:r>
                    </a:p>
                  </a:txBody>
                  <a:tcPr>
                    <a:solidFill>
                      <a:schemeClr val="bg1"/>
                    </a:solidFill>
                  </a:tcPr>
                </a:tc>
                <a:extLst>
                  <a:ext uri="{0D108BD9-81ED-4DB2-BD59-A6C34878D82A}">
                    <a16:rowId xmlns:a16="http://schemas.microsoft.com/office/drawing/2014/main" xmlns="" val="627419671"/>
                  </a:ext>
                </a:extLst>
              </a:tr>
            </a:tbl>
          </a:graphicData>
        </a:graphic>
      </p:graphicFrame>
      <p:graphicFrame>
        <p:nvGraphicFramePr>
          <p:cNvPr id="12" name="Table 11">
            <a:extLst>
              <a:ext uri="{FF2B5EF4-FFF2-40B4-BE49-F238E27FC236}">
                <a16:creationId xmlns:a16="http://schemas.microsoft.com/office/drawing/2014/main" xmlns="" id="{49D920CC-67C6-4C4D-9168-9D8AA3171349}"/>
              </a:ext>
            </a:extLst>
          </p:cNvPr>
          <p:cNvGraphicFramePr>
            <a:graphicFrameLocks/>
          </p:cNvGraphicFramePr>
          <p:nvPr/>
        </p:nvGraphicFramePr>
        <p:xfrm>
          <a:off x="6824874" y="996107"/>
          <a:ext cx="4914823" cy="1880988"/>
        </p:xfrm>
        <a:graphic>
          <a:graphicData uri="http://schemas.openxmlformats.org/drawingml/2006/table">
            <a:tbl>
              <a:tblPr firstRow="1" bandRow="1">
                <a:tableStyleId>{5940675A-B579-460E-94D1-54222C63F5DA}</a:tableStyleId>
              </a:tblPr>
              <a:tblGrid>
                <a:gridCol w="2823216">
                  <a:extLst>
                    <a:ext uri="{9D8B030D-6E8A-4147-A177-3AD203B41FA5}">
                      <a16:colId xmlns:a16="http://schemas.microsoft.com/office/drawing/2014/main" xmlns="" val="2653901849"/>
                    </a:ext>
                  </a:extLst>
                </a:gridCol>
                <a:gridCol w="2091607">
                  <a:extLst>
                    <a:ext uri="{9D8B030D-6E8A-4147-A177-3AD203B41FA5}">
                      <a16:colId xmlns:a16="http://schemas.microsoft.com/office/drawing/2014/main" xmlns="" val="653098352"/>
                    </a:ext>
                  </a:extLst>
                </a:gridCol>
              </a:tblGrid>
              <a:tr h="0">
                <a:tc>
                  <a:txBody>
                    <a:bodyPr/>
                    <a:lstStyle/>
                    <a:p>
                      <a:r>
                        <a:rPr lang="en-IN" sz="1400" b="1" kern="1200" dirty="0">
                          <a:solidFill>
                            <a:schemeClr val="tx1"/>
                          </a:solidFill>
                          <a:latin typeface="+mn-lt"/>
                          <a:ea typeface="+mn-ea"/>
                          <a:cs typeface="+mn-cs"/>
                        </a:rPr>
                        <a:t>EQUIPMENT SUPPLY </a:t>
                      </a:r>
                    </a:p>
                  </a:txBody>
                  <a:tcPr>
                    <a:solidFill>
                      <a:schemeClr val="bg2"/>
                    </a:solidFill>
                  </a:tcPr>
                </a:tc>
                <a:tc>
                  <a:txBody>
                    <a:bodyPr/>
                    <a:lstStyle/>
                    <a:p>
                      <a:pPr algn="ctr"/>
                      <a:r>
                        <a:rPr lang="en-IN" sz="1400" b="1" kern="1200" dirty="0">
                          <a:solidFill>
                            <a:schemeClr val="tx1"/>
                          </a:solidFill>
                          <a:latin typeface="+mn-lt"/>
                          <a:ea typeface="+mn-ea"/>
                          <a:cs typeface="+mn-cs"/>
                        </a:rPr>
                        <a:t>STATUS</a:t>
                      </a:r>
                    </a:p>
                  </a:txBody>
                  <a:tcPr>
                    <a:solidFill>
                      <a:schemeClr val="bg2"/>
                    </a:solidFill>
                  </a:tcPr>
                </a:tc>
                <a:extLst>
                  <a:ext uri="{0D108BD9-81ED-4DB2-BD59-A6C34878D82A}">
                    <a16:rowId xmlns:a16="http://schemas.microsoft.com/office/drawing/2014/main" xmlns="" val="2638545312"/>
                  </a:ext>
                </a:extLst>
              </a:tr>
              <a:tr h="355018">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400" dirty="0"/>
                        <a:t>EHV tower Material</a:t>
                      </a:r>
                      <a:endParaRPr lang="en-IN" sz="1400" dirty="0"/>
                    </a:p>
                  </a:txBody>
                  <a:tcPr/>
                </a:tc>
                <a:tc>
                  <a:txBody>
                    <a:bodyPr/>
                    <a:lstStyle/>
                    <a:p>
                      <a:pPr algn="ctr"/>
                      <a:r>
                        <a:rPr lang="en-IN" sz="1400" dirty="0"/>
                        <a:t>0%</a:t>
                      </a:r>
                    </a:p>
                  </a:txBody>
                  <a:tcPr>
                    <a:solidFill>
                      <a:schemeClr val="bg1"/>
                    </a:solidFill>
                  </a:tcPr>
                </a:tc>
                <a:extLst>
                  <a:ext uri="{0D108BD9-81ED-4DB2-BD59-A6C34878D82A}">
                    <a16:rowId xmlns:a16="http://schemas.microsoft.com/office/drawing/2014/main" xmlns="" val="3032477853"/>
                  </a:ext>
                </a:extLst>
              </a:tr>
              <a:tr h="30383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400" dirty="0"/>
                        <a:t>Anchor Cages / Stub</a:t>
                      </a:r>
                      <a:endParaRPr lang="en-IN" sz="1400" dirty="0"/>
                    </a:p>
                  </a:txBody>
                  <a:tcPr/>
                </a:tc>
                <a:tc>
                  <a:txBody>
                    <a:bodyPr/>
                    <a:lstStyle/>
                    <a:p>
                      <a:pPr algn="ctr"/>
                      <a:r>
                        <a:rPr lang="en-IN" sz="1400" b="1" dirty="0"/>
                        <a:t>12%</a:t>
                      </a:r>
                    </a:p>
                  </a:txBody>
                  <a:tcPr>
                    <a:solidFill>
                      <a:schemeClr val="bg1"/>
                    </a:solidFill>
                  </a:tcPr>
                </a:tc>
                <a:extLst>
                  <a:ext uri="{0D108BD9-81ED-4DB2-BD59-A6C34878D82A}">
                    <a16:rowId xmlns:a16="http://schemas.microsoft.com/office/drawing/2014/main" xmlns="" val="3077274966"/>
                  </a:ext>
                </a:extLst>
              </a:tr>
              <a:tr h="30383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IN" sz="1400" dirty="0"/>
                        <a:t>PSS –Power Transformer</a:t>
                      </a:r>
                    </a:p>
                  </a:txBody>
                  <a:tcPr/>
                </a:tc>
                <a:tc>
                  <a:txBody>
                    <a:bodyPr/>
                    <a:lstStyle/>
                    <a:p>
                      <a:pPr algn="ctr"/>
                      <a:r>
                        <a:rPr lang="en-IN" sz="1400" dirty="0"/>
                        <a:t>0%</a:t>
                      </a:r>
                    </a:p>
                  </a:txBody>
                  <a:tcPr>
                    <a:solidFill>
                      <a:schemeClr val="bg1"/>
                    </a:solidFill>
                  </a:tcPr>
                </a:tc>
                <a:extLst>
                  <a:ext uri="{0D108BD9-81ED-4DB2-BD59-A6C34878D82A}">
                    <a16:rowId xmlns:a16="http://schemas.microsoft.com/office/drawing/2014/main" xmlns="" val="627419671"/>
                  </a:ext>
                </a:extLst>
              </a:tr>
              <a:tr h="30677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IN" sz="1400" dirty="0"/>
                        <a:t>EHV-Al-59 Moose Conductor</a:t>
                      </a:r>
                    </a:p>
                  </a:txBody>
                  <a:tcPr/>
                </a:tc>
                <a:tc>
                  <a:txBody>
                    <a:bodyPr/>
                    <a:lstStyle/>
                    <a:p>
                      <a:pPr algn="ctr"/>
                      <a:r>
                        <a:rPr lang="en-IN" sz="1400" dirty="0"/>
                        <a:t>0%</a:t>
                      </a:r>
                    </a:p>
                  </a:txBody>
                  <a:tcPr>
                    <a:solidFill>
                      <a:schemeClr val="bg1"/>
                    </a:solidFill>
                  </a:tcPr>
                </a:tc>
                <a:extLst>
                  <a:ext uri="{0D108BD9-81ED-4DB2-BD59-A6C34878D82A}">
                    <a16:rowId xmlns:a16="http://schemas.microsoft.com/office/drawing/2014/main" xmlns="" val="43419113"/>
                  </a:ext>
                </a:extLst>
              </a:tr>
              <a:tr h="30383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IN" sz="1400" dirty="0"/>
                        <a:t>EHV Hardware and Insulator</a:t>
                      </a:r>
                    </a:p>
                  </a:txBody>
                  <a:tcPr/>
                </a:tc>
                <a:tc>
                  <a:txBody>
                    <a:bodyPr/>
                    <a:lstStyle/>
                    <a:p>
                      <a:pPr algn="ctr"/>
                      <a:r>
                        <a:rPr lang="en-IN" sz="1400" dirty="0"/>
                        <a:t>0%</a:t>
                      </a:r>
                    </a:p>
                  </a:txBody>
                  <a:tcPr>
                    <a:solidFill>
                      <a:schemeClr val="bg1"/>
                    </a:solidFill>
                  </a:tcPr>
                </a:tc>
                <a:extLst>
                  <a:ext uri="{0D108BD9-81ED-4DB2-BD59-A6C34878D82A}">
                    <a16:rowId xmlns:a16="http://schemas.microsoft.com/office/drawing/2014/main" xmlns="" val="1439082705"/>
                  </a:ext>
                </a:extLst>
              </a:tr>
            </a:tbl>
          </a:graphicData>
        </a:graphic>
      </p:graphicFrame>
      <p:graphicFrame>
        <p:nvGraphicFramePr>
          <p:cNvPr id="13" name="Table 12">
            <a:extLst>
              <a:ext uri="{FF2B5EF4-FFF2-40B4-BE49-F238E27FC236}">
                <a16:creationId xmlns:a16="http://schemas.microsoft.com/office/drawing/2014/main" xmlns="" id="{DDE0F795-CADC-4FF1-B24C-BFFAF0AB350C}"/>
              </a:ext>
            </a:extLst>
          </p:cNvPr>
          <p:cNvGraphicFramePr>
            <a:graphicFrameLocks/>
          </p:cNvGraphicFramePr>
          <p:nvPr/>
        </p:nvGraphicFramePr>
        <p:xfrm>
          <a:off x="6824874" y="2896931"/>
          <a:ext cx="4922634" cy="1950720"/>
        </p:xfrm>
        <a:graphic>
          <a:graphicData uri="http://schemas.openxmlformats.org/drawingml/2006/table">
            <a:tbl>
              <a:tblPr firstRow="1" bandRow="1">
                <a:tableStyleId>{5940675A-B579-460E-94D1-54222C63F5DA}</a:tableStyleId>
              </a:tblPr>
              <a:tblGrid>
                <a:gridCol w="2822060">
                  <a:extLst>
                    <a:ext uri="{9D8B030D-6E8A-4147-A177-3AD203B41FA5}">
                      <a16:colId xmlns:a16="http://schemas.microsoft.com/office/drawing/2014/main" xmlns="" val="2653901849"/>
                    </a:ext>
                  </a:extLst>
                </a:gridCol>
                <a:gridCol w="2100574">
                  <a:extLst>
                    <a:ext uri="{9D8B030D-6E8A-4147-A177-3AD203B41FA5}">
                      <a16:colId xmlns:a16="http://schemas.microsoft.com/office/drawing/2014/main" xmlns="" val="653098352"/>
                    </a:ext>
                  </a:extLst>
                </a:gridCol>
              </a:tblGrid>
              <a:tr h="290186">
                <a:tc>
                  <a:txBody>
                    <a:bodyPr/>
                    <a:lstStyle/>
                    <a:p>
                      <a:r>
                        <a:rPr lang="en-IN" sz="1400" b="1" dirty="0"/>
                        <a:t>RESOURCES</a:t>
                      </a:r>
                    </a:p>
                  </a:txBody>
                  <a:tcPr>
                    <a:solidFill>
                      <a:schemeClr val="bg2"/>
                    </a:solidFill>
                  </a:tcPr>
                </a:tc>
                <a:tc>
                  <a:txBody>
                    <a:bodyPr/>
                    <a:lstStyle/>
                    <a:p>
                      <a:pPr marL="0" algn="ctr" defTabSz="914377" rtl="0" eaLnBrk="1" latinLnBrk="0" hangingPunct="1"/>
                      <a:r>
                        <a:rPr lang="en-IN" sz="1400" b="1" kern="1200" dirty="0">
                          <a:solidFill>
                            <a:schemeClr val="tx1"/>
                          </a:solidFill>
                          <a:latin typeface="+mn-lt"/>
                          <a:ea typeface="+mn-ea"/>
                          <a:cs typeface="+mn-cs"/>
                        </a:rPr>
                        <a:t>STATUS</a:t>
                      </a:r>
                    </a:p>
                  </a:txBody>
                  <a:tcPr>
                    <a:solidFill>
                      <a:schemeClr val="bg2"/>
                    </a:solidFill>
                  </a:tcPr>
                </a:tc>
                <a:extLst>
                  <a:ext uri="{0D108BD9-81ED-4DB2-BD59-A6C34878D82A}">
                    <a16:rowId xmlns:a16="http://schemas.microsoft.com/office/drawing/2014/main" xmlns="" val="2638545312"/>
                  </a:ext>
                </a:extLst>
              </a:tr>
              <a:tr h="290186">
                <a:tc>
                  <a:txBody>
                    <a:bodyPr/>
                    <a:lstStyle/>
                    <a:p>
                      <a:r>
                        <a:rPr lang="en-US" sz="1400" dirty="0"/>
                        <a:t>WTG subcontractor's mobilization</a:t>
                      </a:r>
                    </a:p>
                  </a:txBody>
                  <a:tcPr/>
                </a:tc>
                <a:tc>
                  <a:txBody>
                    <a:bodyPr/>
                    <a:lstStyle/>
                    <a:p>
                      <a:pPr algn="ctr"/>
                      <a:r>
                        <a:rPr lang="en-IN" sz="1400" dirty="0"/>
                        <a:t>Yes</a:t>
                      </a:r>
                    </a:p>
                  </a:txBody>
                  <a:tcPr>
                    <a:solidFill>
                      <a:schemeClr val="bg1"/>
                    </a:solidFill>
                  </a:tcPr>
                </a:tc>
                <a:extLst>
                  <a:ext uri="{0D108BD9-81ED-4DB2-BD59-A6C34878D82A}">
                    <a16:rowId xmlns:a16="http://schemas.microsoft.com/office/drawing/2014/main" xmlns="" val="4130613968"/>
                  </a:ext>
                </a:extLst>
              </a:tr>
              <a:tr h="493316">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400" dirty="0"/>
                        <a:t>EHV Foundation subcontractors  mobilization</a:t>
                      </a:r>
                      <a:endParaRPr lang="en-IN" sz="1400" dirty="0"/>
                    </a:p>
                  </a:txBody>
                  <a:tcPr/>
                </a:tc>
                <a:tc>
                  <a:txBody>
                    <a:bodyPr/>
                    <a:lstStyle/>
                    <a:p>
                      <a:pPr algn="ctr"/>
                      <a:r>
                        <a:rPr lang="en-IN" sz="1400" dirty="0"/>
                        <a:t>0%</a:t>
                      </a:r>
                    </a:p>
                  </a:txBody>
                  <a:tcPr>
                    <a:solidFill>
                      <a:schemeClr val="bg1"/>
                    </a:solidFill>
                  </a:tcPr>
                </a:tc>
                <a:extLst>
                  <a:ext uri="{0D108BD9-81ED-4DB2-BD59-A6C34878D82A}">
                    <a16:rowId xmlns:a16="http://schemas.microsoft.com/office/drawing/2014/main" xmlns="" val="2305876917"/>
                  </a:ext>
                </a:extLst>
              </a:tr>
              <a:tr h="493316">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400" dirty="0"/>
                        <a:t>EHV Erection subcontractor's mobilization</a:t>
                      </a:r>
                      <a:endParaRPr lang="en-IN" sz="1400" dirty="0"/>
                    </a:p>
                  </a:txBody>
                  <a:tcPr/>
                </a:tc>
                <a:tc>
                  <a:txBody>
                    <a:bodyPr/>
                    <a:lstStyle/>
                    <a:p>
                      <a:pPr algn="ctr"/>
                      <a:r>
                        <a:rPr lang="en-IN" sz="1400" dirty="0"/>
                        <a:t>0%</a:t>
                      </a:r>
                    </a:p>
                  </a:txBody>
                  <a:tcPr>
                    <a:solidFill>
                      <a:schemeClr val="bg1"/>
                    </a:solidFill>
                  </a:tcPr>
                </a:tc>
                <a:extLst>
                  <a:ext uri="{0D108BD9-81ED-4DB2-BD59-A6C34878D82A}">
                    <a16:rowId xmlns:a16="http://schemas.microsoft.com/office/drawing/2014/main" xmlns="" val="3032477853"/>
                  </a:ext>
                </a:extLst>
              </a:tr>
              <a:tr h="290186">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400" dirty="0"/>
                        <a:t>PSS Civil </a:t>
                      </a:r>
                      <a:r>
                        <a:rPr lang="en-US" sz="1400"/>
                        <a:t>contractor mobilization</a:t>
                      </a:r>
                      <a:endParaRPr lang="en-IN" sz="1400" dirty="0"/>
                    </a:p>
                  </a:txBody>
                  <a:tcPr/>
                </a:tc>
                <a:tc>
                  <a:txBody>
                    <a:bodyPr/>
                    <a:lstStyle/>
                    <a:p>
                      <a:pPr algn="ctr"/>
                      <a:r>
                        <a:rPr lang="en-IN" sz="1400" dirty="0"/>
                        <a:t>0%</a:t>
                      </a:r>
                    </a:p>
                  </a:txBody>
                  <a:tcPr>
                    <a:solidFill>
                      <a:schemeClr val="bg1"/>
                    </a:solidFill>
                  </a:tcPr>
                </a:tc>
                <a:extLst>
                  <a:ext uri="{0D108BD9-81ED-4DB2-BD59-A6C34878D82A}">
                    <a16:rowId xmlns:a16="http://schemas.microsoft.com/office/drawing/2014/main" xmlns="" val="3077274966"/>
                  </a:ext>
                </a:extLst>
              </a:tr>
            </a:tbl>
          </a:graphicData>
        </a:graphic>
      </p:graphicFrame>
      <p:graphicFrame>
        <p:nvGraphicFramePr>
          <p:cNvPr id="14" name="Table 13">
            <a:extLst>
              <a:ext uri="{FF2B5EF4-FFF2-40B4-BE49-F238E27FC236}">
                <a16:creationId xmlns:a16="http://schemas.microsoft.com/office/drawing/2014/main" xmlns="" id="{A02A35D7-95F1-4742-BEDE-38BA2776D9EF}"/>
              </a:ext>
            </a:extLst>
          </p:cNvPr>
          <p:cNvGraphicFramePr>
            <a:graphicFrameLocks/>
          </p:cNvGraphicFramePr>
          <p:nvPr/>
        </p:nvGraphicFramePr>
        <p:xfrm>
          <a:off x="144861" y="3038267"/>
          <a:ext cx="6517196" cy="1441312"/>
        </p:xfrm>
        <a:graphic>
          <a:graphicData uri="http://schemas.openxmlformats.org/drawingml/2006/table">
            <a:tbl>
              <a:tblPr firstRow="1" bandRow="1">
                <a:tableStyleId>{5940675A-B579-460E-94D1-54222C63F5DA}</a:tableStyleId>
              </a:tblPr>
              <a:tblGrid>
                <a:gridCol w="4063993">
                  <a:extLst>
                    <a:ext uri="{9D8B030D-6E8A-4147-A177-3AD203B41FA5}">
                      <a16:colId xmlns:a16="http://schemas.microsoft.com/office/drawing/2014/main" xmlns="" val="2653901849"/>
                    </a:ext>
                  </a:extLst>
                </a:gridCol>
                <a:gridCol w="2453203">
                  <a:extLst>
                    <a:ext uri="{9D8B030D-6E8A-4147-A177-3AD203B41FA5}">
                      <a16:colId xmlns:a16="http://schemas.microsoft.com/office/drawing/2014/main" xmlns="" val="2144740993"/>
                    </a:ext>
                  </a:extLst>
                </a:gridCol>
              </a:tblGrid>
              <a:tr h="483816">
                <a:tc>
                  <a:txBody>
                    <a:bodyPr/>
                    <a:lstStyle/>
                    <a:p>
                      <a:r>
                        <a:rPr lang="en-IN" sz="1400" b="1" dirty="0"/>
                        <a:t>ELECTRICAL BoP(USS &amp; 33KV)</a:t>
                      </a:r>
                    </a:p>
                  </a:txBody>
                  <a:tcPr>
                    <a:solidFill>
                      <a:schemeClr val="bg2"/>
                    </a:solidFill>
                  </a:tcPr>
                </a:tc>
                <a:tc>
                  <a:txBody>
                    <a:bodyPr/>
                    <a:lstStyle/>
                    <a:p>
                      <a:pPr algn="ctr"/>
                      <a:r>
                        <a:rPr lang="en-IN" sz="1400" b="1" kern="1200" dirty="0">
                          <a:solidFill>
                            <a:schemeClr val="tx1"/>
                          </a:solidFill>
                          <a:latin typeface="+mn-lt"/>
                          <a:ea typeface="+mn-ea"/>
                          <a:cs typeface="+mn-cs"/>
                        </a:rPr>
                        <a:t>STATUS</a:t>
                      </a:r>
                    </a:p>
                  </a:txBody>
                  <a:tcPr>
                    <a:solidFill>
                      <a:schemeClr val="bg2"/>
                    </a:solidFill>
                  </a:tcPr>
                </a:tc>
                <a:extLst>
                  <a:ext uri="{0D108BD9-81ED-4DB2-BD59-A6C34878D82A}">
                    <a16:rowId xmlns:a16="http://schemas.microsoft.com/office/drawing/2014/main" xmlns="" val="2638545312"/>
                  </a:ext>
                </a:extLst>
              </a:tr>
              <a:tr h="478748">
                <a:tc>
                  <a:txBody>
                    <a:bodyPr/>
                    <a:lstStyle/>
                    <a:p>
                      <a:r>
                        <a:rPr lang="en-US" sz="1400" dirty="0"/>
                        <a:t>USS Readiness</a:t>
                      </a:r>
                      <a:endParaRPr lang="en-IN" sz="1400" dirty="0"/>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IN" sz="1400" dirty="0"/>
                        <a:t>0%</a:t>
                      </a:r>
                    </a:p>
                  </a:txBody>
                  <a:tcPr>
                    <a:solidFill>
                      <a:schemeClr val="bg1"/>
                    </a:solidFill>
                  </a:tcPr>
                </a:tc>
                <a:extLst>
                  <a:ext uri="{0D108BD9-81ED-4DB2-BD59-A6C34878D82A}">
                    <a16:rowId xmlns:a16="http://schemas.microsoft.com/office/drawing/2014/main" xmlns="" val="4130613968"/>
                  </a:ext>
                </a:extLst>
              </a:tr>
              <a:tr h="478748">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nb-NO" sz="1400" dirty="0"/>
                        <a:t>33kv line Work</a:t>
                      </a:r>
                      <a:endParaRPr lang="en-IN" sz="1400" dirty="0"/>
                    </a:p>
                  </a:txBody>
                  <a:tcPr/>
                </a:tc>
                <a:tc>
                  <a:txBody>
                    <a:bodyPr/>
                    <a:lstStyle/>
                    <a:p>
                      <a:pPr algn="ctr"/>
                      <a:r>
                        <a:rPr lang="en-IN" sz="1400" dirty="0"/>
                        <a:t>0%</a:t>
                      </a:r>
                    </a:p>
                  </a:txBody>
                  <a:tcPr>
                    <a:solidFill>
                      <a:schemeClr val="bg1"/>
                    </a:solidFill>
                  </a:tcPr>
                </a:tc>
                <a:extLst>
                  <a:ext uri="{0D108BD9-81ED-4DB2-BD59-A6C34878D82A}">
                    <a16:rowId xmlns:a16="http://schemas.microsoft.com/office/drawing/2014/main" xmlns="" val="2305876917"/>
                  </a:ext>
                </a:extLst>
              </a:tr>
            </a:tbl>
          </a:graphicData>
        </a:graphic>
      </p:graphicFrame>
      <p:graphicFrame>
        <p:nvGraphicFramePr>
          <p:cNvPr id="4" name="Table 3">
            <a:extLst>
              <a:ext uri="{FF2B5EF4-FFF2-40B4-BE49-F238E27FC236}">
                <a16:creationId xmlns:a16="http://schemas.microsoft.com/office/drawing/2014/main" xmlns="" id="{BE10E5DD-0FD2-E24C-9B2C-1784FAE3FD47}"/>
              </a:ext>
            </a:extLst>
          </p:cNvPr>
          <p:cNvGraphicFramePr>
            <a:graphicFrameLocks noGrp="1"/>
          </p:cNvGraphicFramePr>
          <p:nvPr/>
        </p:nvGraphicFramePr>
        <p:xfrm>
          <a:off x="6841747" y="4867488"/>
          <a:ext cx="4922634" cy="1867435"/>
        </p:xfrm>
        <a:graphic>
          <a:graphicData uri="http://schemas.openxmlformats.org/drawingml/2006/table">
            <a:tbl>
              <a:tblPr firstRow="1" bandRow="1">
                <a:tableStyleId>{5940675A-B579-460E-94D1-54222C63F5DA}</a:tableStyleId>
              </a:tblPr>
              <a:tblGrid>
                <a:gridCol w="3732681">
                  <a:extLst>
                    <a:ext uri="{9D8B030D-6E8A-4147-A177-3AD203B41FA5}">
                      <a16:colId xmlns:a16="http://schemas.microsoft.com/office/drawing/2014/main" xmlns="" val="2692381100"/>
                    </a:ext>
                  </a:extLst>
                </a:gridCol>
                <a:gridCol w="1189953">
                  <a:extLst>
                    <a:ext uri="{9D8B030D-6E8A-4147-A177-3AD203B41FA5}">
                      <a16:colId xmlns:a16="http://schemas.microsoft.com/office/drawing/2014/main" xmlns="" val="4248939802"/>
                    </a:ext>
                  </a:extLst>
                </a:gridCol>
              </a:tblGrid>
              <a:tr h="343435">
                <a:tc>
                  <a:txBody>
                    <a:bodyPr/>
                    <a:lstStyle/>
                    <a:p>
                      <a:r>
                        <a:rPr lang="en-IN" sz="1400" b="1" dirty="0"/>
                        <a:t>CIVIL BoP</a:t>
                      </a:r>
                    </a:p>
                  </a:txBody>
                  <a:tcPr>
                    <a:solidFill>
                      <a:schemeClr val="bg2"/>
                    </a:solidFill>
                  </a:tcPr>
                </a:tc>
                <a:tc>
                  <a:txBody>
                    <a:bodyPr/>
                    <a:lstStyle/>
                    <a:p>
                      <a:pPr marL="0" algn="l" defTabSz="914377" rtl="0" eaLnBrk="1" latinLnBrk="0" hangingPunct="1"/>
                      <a:r>
                        <a:rPr lang="en-IN" sz="1400" b="1" kern="1200" dirty="0">
                          <a:solidFill>
                            <a:schemeClr val="tx1"/>
                          </a:solidFill>
                          <a:latin typeface="+mn-lt"/>
                          <a:ea typeface="+mn-ea"/>
                          <a:cs typeface="+mn-cs"/>
                        </a:rPr>
                        <a:t>STATUS</a:t>
                      </a:r>
                      <a:endParaRPr lang="en-IN" dirty="0"/>
                    </a:p>
                  </a:txBody>
                  <a:tcPr>
                    <a:solidFill>
                      <a:schemeClr val="bg2"/>
                    </a:solidFill>
                  </a:tcPr>
                </a:tc>
                <a:extLst>
                  <a:ext uri="{0D108BD9-81ED-4DB2-BD59-A6C34878D82A}">
                    <a16:rowId xmlns:a16="http://schemas.microsoft.com/office/drawing/2014/main" xmlns="" val="1620151150"/>
                  </a:ext>
                </a:extLst>
              </a:tr>
              <a:tr h="263279">
                <a:tc>
                  <a:txBody>
                    <a:bodyPr/>
                    <a:lstStyle/>
                    <a:p>
                      <a:r>
                        <a:rPr lang="en-US" sz="1400" dirty="0"/>
                        <a:t>Soil Test</a:t>
                      </a:r>
                      <a:endParaRPr lang="en-IN" sz="1400" dirty="0"/>
                    </a:p>
                  </a:txBody>
                  <a:tcPr/>
                </a:tc>
                <a:tc>
                  <a:txBody>
                    <a:bodyPr/>
                    <a:lstStyle/>
                    <a:p>
                      <a:r>
                        <a:rPr lang="en-IN" sz="1400" dirty="0"/>
                        <a:t>100/38</a:t>
                      </a:r>
                    </a:p>
                  </a:txBody>
                  <a:tcPr anchor="ctr">
                    <a:solidFill>
                      <a:schemeClr val="bg1"/>
                    </a:solidFill>
                  </a:tcPr>
                </a:tc>
                <a:extLst>
                  <a:ext uri="{0D108BD9-81ED-4DB2-BD59-A6C34878D82A}">
                    <a16:rowId xmlns:a16="http://schemas.microsoft.com/office/drawing/2014/main" xmlns="" val="1127941403"/>
                  </a:ext>
                </a:extLst>
              </a:tr>
              <a:tr h="263279">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400" dirty="0"/>
                        <a:t>Excavation</a:t>
                      </a:r>
                      <a:endParaRPr lang="en-IN" sz="1400" dirty="0"/>
                    </a:p>
                  </a:txBody>
                  <a:tcPr/>
                </a:tc>
                <a:tc>
                  <a:txBody>
                    <a:bodyPr/>
                    <a:lstStyle/>
                    <a:p>
                      <a:r>
                        <a:rPr lang="en-IN" sz="1400" dirty="0"/>
                        <a:t>100/06</a:t>
                      </a:r>
                    </a:p>
                  </a:txBody>
                  <a:tcPr anchor="ctr">
                    <a:solidFill>
                      <a:schemeClr val="bg1"/>
                    </a:solidFill>
                  </a:tcPr>
                </a:tc>
                <a:extLst>
                  <a:ext uri="{0D108BD9-81ED-4DB2-BD59-A6C34878D82A}">
                    <a16:rowId xmlns:a16="http://schemas.microsoft.com/office/drawing/2014/main" xmlns="" val="2011328697"/>
                  </a:ext>
                </a:extLst>
              </a:tr>
              <a:tr h="263279">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400" dirty="0"/>
                        <a:t>WTG Foundation</a:t>
                      </a:r>
                      <a:endParaRPr lang="en-IN" sz="1400" dirty="0"/>
                    </a:p>
                  </a:txBody>
                  <a:tcPr/>
                </a:tc>
                <a:tc>
                  <a:txBody>
                    <a:bodyPr/>
                    <a:lstStyle/>
                    <a:p>
                      <a:r>
                        <a:rPr lang="en-IN" sz="1400" dirty="0"/>
                        <a:t>100/00</a:t>
                      </a:r>
                    </a:p>
                  </a:txBody>
                  <a:tcPr anchor="ctr">
                    <a:solidFill>
                      <a:schemeClr val="bg1"/>
                    </a:solidFill>
                  </a:tcPr>
                </a:tc>
                <a:extLst>
                  <a:ext uri="{0D108BD9-81ED-4DB2-BD59-A6C34878D82A}">
                    <a16:rowId xmlns:a16="http://schemas.microsoft.com/office/drawing/2014/main" xmlns="" val="1338898596"/>
                  </a:ext>
                </a:extLst>
              </a:tr>
              <a:tr h="263279">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400" dirty="0"/>
                        <a:t>WTG Erection completed</a:t>
                      </a:r>
                      <a:endParaRPr lang="en-IN" sz="1400" dirty="0"/>
                    </a:p>
                  </a:txBody>
                  <a:tcPr/>
                </a:tc>
                <a:tc>
                  <a:txBody>
                    <a:bodyPr/>
                    <a:lstStyle/>
                    <a:p>
                      <a:r>
                        <a:rPr lang="en-IN" sz="1400" dirty="0"/>
                        <a:t>100/00</a:t>
                      </a:r>
                    </a:p>
                  </a:txBody>
                  <a:tcPr anchor="ctr">
                    <a:solidFill>
                      <a:schemeClr val="bg1"/>
                    </a:solidFill>
                  </a:tcPr>
                </a:tc>
                <a:extLst>
                  <a:ext uri="{0D108BD9-81ED-4DB2-BD59-A6C34878D82A}">
                    <a16:rowId xmlns:a16="http://schemas.microsoft.com/office/drawing/2014/main" xmlns="" val="2266339268"/>
                  </a:ext>
                </a:extLst>
              </a:tr>
              <a:tr h="263279">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IN" sz="1400" dirty="0"/>
                        <a:t>WTG Pre commission</a:t>
                      </a:r>
                    </a:p>
                  </a:txBody>
                  <a:tcPr/>
                </a:tc>
                <a:tc>
                  <a:txBody>
                    <a:bodyPr/>
                    <a:lstStyle/>
                    <a:p>
                      <a:r>
                        <a:rPr lang="en-IN" sz="1400" dirty="0"/>
                        <a:t>100/00</a:t>
                      </a:r>
                    </a:p>
                  </a:txBody>
                  <a:tcPr anchor="ctr">
                    <a:solidFill>
                      <a:schemeClr val="bg1"/>
                    </a:solidFill>
                  </a:tcPr>
                </a:tc>
                <a:extLst>
                  <a:ext uri="{0D108BD9-81ED-4DB2-BD59-A6C34878D82A}">
                    <a16:rowId xmlns:a16="http://schemas.microsoft.com/office/drawing/2014/main" xmlns="" val="1616087308"/>
                  </a:ext>
                </a:extLst>
              </a:tr>
            </a:tbl>
          </a:graphicData>
        </a:graphic>
      </p:graphicFrame>
    </p:spTree>
    <p:extLst>
      <p:ext uri="{BB962C8B-B14F-4D97-AF65-F5344CB8AC3E}">
        <p14:creationId xmlns:p14="http://schemas.microsoft.com/office/powerpoint/2010/main" val="1318763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44B2AD1-6CC7-3D25-F58B-2F81E24CE67F}"/>
              </a:ext>
            </a:extLst>
          </p:cNvPr>
          <p:cNvSpPr>
            <a:spLocks noGrp="1"/>
          </p:cNvSpPr>
          <p:nvPr>
            <p:ph type="title"/>
          </p:nvPr>
        </p:nvSpPr>
        <p:spPr>
          <a:xfrm>
            <a:off x="878542" y="0"/>
            <a:ext cx="10515600" cy="1325563"/>
          </a:xfrm>
        </p:spPr>
        <p:txBody>
          <a:bodyPr>
            <a:normAutofit/>
          </a:bodyPr>
          <a:lstStyle/>
          <a:p>
            <a:r>
              <a:rPr lang="en-IN" sz="2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mn-ea"/>
                <a:cs typeface="Times New Roman" panose="02020603050405020304" pitchFamily="18" charset="0"/>
              </a:rPr>
              <a:t>COMMISSIONING PLAN: SUBMITTED BY WPD</a:t>
            </a:r>
            <a:endParaRPr lang="en-GB" sz="2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mn-ea"/>
              <a:cs typeface="Times New Roman" panose="02020603050405020304" pitchFamily="18" charset="0"/>
            </a:endParaRPr>
          </a:p>
        </p:txBody>
      </p:sp>
      <p:graphicFrame>
        <p:nvGraphicFramePr>
          <p:cNvPr id="3" name="Table 2"/>
          <p:cNvGraphicFramePr>
            <a:graphicFrameLocks noGrp="1"/>
          </p:cNvGraphicFramePr>
          <p:nvPr/>
        </p:nvGraphicFramePr>
        <p:xfrm>
          <a:off x="548498" y="1221337"/>
          <a:ext cx="11175687" cy="2910840"/>
        </p:xfrm>
        <a:graphic>
          <a:graphicData uri="http://schemas.openxmlformats.org/drawingml/2006/table">
            <a:tbl>
              <a:tblPr firstRow="1" bandRow="1">
                <a:tableStyleId>{5C22544A-7EE6-4342-B048-85BDC9FD1C3A}</a:tableStyleId>
              </a:tblPr>
              <a:tblGrid>
                <a:gridCol w="1480899">
                  <a:extLst>
                    <a:ext uri="{9D8B030D-6E8A-4147-A177-3AD203B41FA5}">
                      <a16:colId xmlns:a16="http://schemas.microsoft.com/office/drawing/2014/main" xmlns="" val="20000"/>
                    </a:ext>
                  </a:extLst>
                </a:gridCol>
                <a:gridCol w="1480899">
                  <a:extLst>
                    <a:ext uri="{9D8B030D-6E8A-4147-A177-3AD203B41FA5}">
                      <a16:colId xmlns:a16="http://schemas.microsoft.com/office/drawing/2014/main" xmlns="" val="20001"/>
                    </a:ext>
                  </a:extLst>
                </a:gridCol>
                <a:gridCol w="979357">
                  <a:extLst>
                    <a:ext uri="{9D8B030D-6E8A-4147-A177-3AD203B41FA5}">
                      <a16:colId xmlns:a16="http://schemas.microsoft.com/office/drawing/2014/main" xmlns="" val="20002"/>
                    </a:ext>
                  </a:extLst>
                </a:gridCol>
                <a:gridCol w="1577744">
                  <a:extLst>
                    <a:ext uri="{9D8B030D-6E8A-4147-A177-3AD203B41FA5}">
                      <a16:colId xmlns:a16="http://schemas.microsoft.com/office/drawing/2014/main" xmlns="" val="20003"/>
                    </a:ext>
                  </a:extLst>
                </a:gridCol>
                <a:gridCol w="1885596">
                  <a:extLst>
                    <a:ext uri="{9D8B030D-6E8A-4147-A177-3AD203B41FA5}">
                      <a16:colId xmlns:a16="http://schemas.microsoft.com/office/drawing/2014/main" xmlns="" val="20004"/>
                    </a:ext>
                  </a:extLst>
                </a:gridCol>
                <a:gridCol w="1885596">
                  <a:extLst>
                    <a:ext uri="{9D8B030D-6E8A-4147-A177-3AD203B41FA5}">
                      <a16:colId xmlns:a16="http://schemas.microsoft.com/office/drawing/2014/main" xmlns="" val="20005"/>
                    </a:ext>
                  </a:extLst>
                </a:gridCol>
                <a:gridCol w="1885596">
                  <a:extLst>
                    <a:ext uri="{9D8B030D-6E8A-4147-A177-3AD203B41FA5}">
                      <a16:colId xmlns:a16="http://schemas.microsoft.com/office/drawing/2014/main" xmlns="" val="1436412059"/>
                    </a:ext>
                  </a:extLst>
                </a:gridCol>
              </a:tblGrid>
              <a:tr h="1450589">
                <a:tc>
                  <a:txBody>
                    <a:bodyPr/>
                    <a:lstStyle/>
                    <a:p>
                      <a:pPr algn="ctr"/>
                      <a:r>
                        <a:rPr lang="en-US" sz="1600" dirty="0">
                          <a:latin typeface="Times New Roman" panose="02020603050405020304" pitchFamily="18" charset="0"/>
                          <a:cs typeface="Times New Roman" panose="02020603050405020304" pitchFamily="18" charset="0"/>
                        </a:rPr>
                        <a:t>WTGs already erected and ready for commissioning</a:t>
                      </a:r>
                    </a:p>
                  </a:txBody>
                  <a:tcPr/>
                </a:tc>
                <a:tc>
                  <a:txBody>
                    <a:bodyPr/>
                    <a:lstStyle/>
                    <a:p>
                      <a:pPr algn="ctr"/>
                      <a:r>
                        <a:rPr lang="en-US" sz="1600" dirty="0">
                          <a:latin typeface="Times New Roman" panose="02020603050405020304" pitchFamily="18" charset="0"/>
                          <a:cs typeface="Times New Roman" panose="02020603050405020304" pitchFamily="18" charset="0"/>
                        </a:rPr>
                        <a:t>WTGs erected however not ready for commissioning or under process of pre-commissioning</a:t>
                      </a:r>
                    </a:p>
                  </a:txBody>
                  <a:tcPr/>
                </a:tc>
                <a:tc>
                  <a:txBody>
                    <a:bodyPr/>
                    <a:lstStyle/>
                    <a:p>
                      <a:pPr algn="ctr"/>
                      <a:r>
                        <a:rPr lang="en-US" sz="1600" dirty="0">
                          <a:latin typeface="Times New Roman" panose="02020603050405020304" pitchFamily="18" charset="0"/>
                          <a:cs typeface="Times New Roman" panose="02020603050405020304" pitchFamily="18" charset="0"/>
                        </a:rPr>
                        <a:t>FTC application already filed for capacity</a:t>
                      </a:r>
                    </a:p>
                  </a:txBody>
                  <a:tcPr/>
                </a:tc>
                <a:tc>
                  <a:txBody>
                    <a:bodyPr/>
                    <a:lstStyle/>
                    <a:p>
                      <a:pPr algn="ctr"/>
                      <a:r>
                        <a:rPr lang="en-US" sz="1600" dirty="0">
                          <a:latin typeface="Times New Roman" panose="02020603050405020304" pitchFamily="18" charset="0"/>
                          <a:cs typeface="Times New Roman" panose="02020603050405020304" pitchFamily="18" charset="0"/>
                        </a:rPr>
                        <a:t>Additional FTC application proposed to be filed for Capacity</a:t>
                      </a:r>
                    </a:p>
                  </a:txBody>
                  <a:tcPr/>
                </a:tc>
                <a:tc>
                  <a:txBody>
                    <a:bodyPr/>
                    <a:lstStyle/>
                    <a:p>
                      <a:pPr algn="ctr"/>
                      <a:r>
                        <a:rPr lang="en-US" sz="1600" dirty="0">
                          <a:latin typeface="Times New Roman" panose="02020603050405020304" pitchFamily="18" charset="0"/>
                          <a:cs typeface="Times New Roman" panose="02020603050405020304" pitchFamily="18" charset="0"/>
                        </a:rPr>
                        <a:t>Pending point w.r.t. FTC  if, any</a:t>
                      </a:r>
                    </a:p>
                  </a:txBody>
                  <a:tcPr/>
                </a:tc>
                <a:tc>
                  <a:txBody>
                    <a:bodyPr/>
                    <a:lstStyle/>
                    <a:p>
                      <a:pPr algn="ctr"/>
                      <a:r>
                        <a:rPr lang="en-US" sz="1600" dirty="0">
                          <a:latin typeface="Times New Roman" panose="02020603050405020304" pitchFamily="18" charset="0"/>
                          <a:cs typeface="Times New Roman" panose="02020603050405020304" pitchFamily="18" charset="0"/>
                        </a:rPr>
                        <a:t>Status</a:t>
                      </a:r>
                      <a:r>
                        <a:rPr lang="en-US" sz="1600" baseline="0" dirty="0">
                          <a:latin typeface="Times New Roman" panose="02020603050405020304" pitchFamily="18" charset="0"/>
                          <a:cs typeface="Times New Roman" panose="02020603050405020304" pitchFamily="18" charset="0"/>
                        </a:rPr>
                        <a:t> of Dynamic VAR Compensation</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Trial Run Status (Completed /under process)</a:t>
                      </a:r>
                    </a:p>
                  </a:txBody>
                  <a:tcPr/>
                </a:tc>
                <a:extLst>
                  <a:ext uri="{0D108BD9-81ED-4DB2-BD59-A6C34878D82A}">
                    <a16:rowId xmlns:a16="http://schemas.microsoft.com/office/drawing/2014/main" xmlns="" val="10000"/>
                  </a:ext>
                </a:extLst>
              </a:tr>
              <a:tr h="370840">
                <a:tc>
                  <a:txBody>
                    <a:bodyPr/>
                    <a:lstStyle/>
                    <a:p>
                      <a:pPr algn="ctr"/>
                      <a:r>
                        <a:rPr lang="en-US" sz="1600" dirty="0">
                          <a:latin typeface="Times New Roman" panose="02020603050405020304" pitchFamily="18" charset="0"/>
                          <a:cs typeface="Times New Roman" panose="02020603050405020304" pitchFamily="18" charset="0"/>
                        </a:rPr>
                        <a:t>-</a:t>
                      </a:r>
                    </a:p>
                  </a:txBody>
                  <a:tcPr/>
                </a:tc>
                <a:tc>
                  <a:txBody>
                    <a:bodyPr/>
                    <a:lstStyle/>
                    <a:p>
                      <a:pPr algn="ctr"/>
                      <a:r>
                        <a:rPr lang="en-US" sz="1600" dirty="0">
                          <a:latin typeface="Times New Roman" panose="02020603050405020304" pitchFamily="18" charset="0"/>
                          <a:cs typeface="Times New Roman" panose="02020603050405020304" pitchFamily="18" charset="0"/>
                        </a:rPr>
                        <a:t>-</a:t>
                      </a:r>
                    </a:p>
                  </a:txBody>
                  <a:tcPr/>
                </a:tc>
                <a:tc>
                  <a:txBody>
                    <a:bodyPr/>
                    <a:lstStyle/>
                    <a:p>
                      <a:pPr algn="ctr"/>
                      <a:r>
                        <a:rPr lang="en-US" sz="1600" dirty="0">
                          <a:latin typeface="Times New Roman" panose="02020603050405020304" pitchFamily="18" charset="0"/>
                          <a:cs typeface="Times New Roman" panose="02020603050405020304" pitchFamily="18" charset="0"/>
                        </a:rPr>
                        <a:t>-</a:t>
                      </a:r>
                    </a:p>
                  </a:txBody>
                  <a:tcPr/>
                </a:tc>
                <a:tc>
                  <a:txBody>
                    <a:bodyPr/>
                    <a:lstStyle/>
                    <a:p>
                      <a:pPr algn="ctr"/>
                      <a:r>
                        <a:rPr lang="en-US" sz="1600" dirty="0">
                          <a:latin typeface="Times New Roman" panose="02020603050405020304" pitchFamily="18" charset="0"/>
                          <a:cs typeface="Times New Roman" panose="02020603050405020304" pitchFamily="18" charset="0"/>
                        </a:rPr>
                        <a:t>-</a:t>
                      </a:r>
                    </a:p>
                  </a:txBody>
                  <a:tcPr/>
                </a:tc>
                <a:tc>
                  <a:txBody>
                    <a:bodyPr/>
                    <a:lstStyle/>
                    <a:p>
                      <a:pPr algn="ctr"/>
                      <a:r>
                        <a:rPr lang="en-US" sz="1600" dirty="0">
                          <a:latin typeface="Times New Roman" panose="02020603050405020304" pitchFamily="18" charset="0"/>
                          <a:cs typeface="Times New Roman" panose="02020603050405020304" pitchFamily="18" charset="0"/>
                        </a:rPr>
                        <a:t>-</a:t>
                      </a:r>
                    </a:p>
                  </a:txBody>
                  <a:tcPr/>
                </a:tc>
                <a:tc>
                  <a:txBody>
                    <a:bodyPr/>
                    <a:lstStyle/>
                    <a:p>
                      <a:pPr algn="ctr"/>
                      <a:r>
                        <a:rPr lang="en-US" sz="1600" dirty="0">
                          <a:latin typeface="Times New Roman" panose="02020603050405020304" pitchFamily="18" charset="0"/>
                          <a:cs typeface="Times New Roman" panose="02020603050405020304" pitchFamily="18" charset="0"/>
                        </a:rPr>
                        <a:t>-</a:t>
                      </a:r>
                    </a:p>
                  </a:txBody>
                  <a:tcPr/>
                </a:tc>
                <a:tc>
                  <a:txBody>
                    <a:bodyPr/>
                    <a:lstStyle/>
                    <a:p>
                      <a:pPr algn="ctr"/>
                      <a:r>
                        <a:rPr lang="en-US" sz="1600"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xmlns="" val="10001"/>
                  </a:ext>
                </a:extLst>
              </a:tr>
              <a:tr h="370840">
                <a:tc>
                  <a:txBody>
                    <a:bodyPr/>
                    <a:lstStyle/>
                    <a:p>
                      <a:pPr algn="ctr"/>
                      <a:r>
                        <a:rPr lang="en-US" sz="1600" dirty="0">
                          <a:latin typeface="Times New Roman" panose="02020603050405020304" pitchFamily="18" charset="0"/>
                          <a:cs typeface="Times New Roman" panose="02020603050405020304" pitchFamily="18" charset="0"/>
                        </a:rPr>
                        <a:t>-</a:t>
                      </a:r>
                    </a:p>
                  </a:txBody>
                  <a:tcPr/>
                </a:tc>
                <a:tc>
                  <a:txBody>
                    <a:bodyPr/>
                    <a:lstStyle/>
                    <a:p>
                      <a:pPr algn="ctr"/>
                      <a:r>
                        <a:rPr lang="en-US" sz="1600" dirty="0">
                          <a:latin typeface="Times New Roman" panose="02020603050405020304" pitchFamily="18" charset="0"/>
                          <a:cs typeface="Times New Roman" panose="02020603050405020304" pitchFamily="18" charset="0"/>
                        </a:rPr>
                        <a:t>-</a:t>
                      </a:r>
                    </a:p>
                  </a:txBody>
                  <a:tcPr/>
                </a:tc>
                <a:tc>
                  <a:txBody>
                    <a:bodyPr/>
                    <a:lstStyle/>
                    <a:p>
                      <a:pPr algn="ctr"/>
                      <a:r>
                        <a:rPr lang="en-US" sz="1600" dirty="0">
                          <a:latin typeface="Times New Roman" panose="02020603050405020304" pitchFamily="18" charset="0"/>
                          <a:cs typeface="Times New Roman" panose="02020603050405020304" pitchFamily="18" charset="0"/>
                        </a:rPr>
                        <a:t>-</a:t>
                      </a:r>
                    </a:p>
                  </a:txBody>
                  <a:tcPr/>
                </a:tc>
                <a:tc>
                  <a:txBody>
                    <a:bodyPr/>
                    <a:lstStyle/>
                    <a:p>
                      <a:pPr algn="ctr"/>
                      <a:r>
                        <a:rPr lang="en-US" sz="1600" dirty="0">
                          <a:latin typeface="Times New Roman" panose="02020603050405020304" pitchFamily="18" charset="0"/>
                          <a:cs typeface="Times New Roman" panose="02020603050405020304" pitchFamily="18" charset="0"/>
                        </a:rPr>
                        <a:t>-</a:t>
                      </a:r>
                    </a:p>
                  </a:txBody>
                  <a:tcPr/>
                </a:tc>
                <a:tc>
                  <a:txBody>
                    <a:bodyPr/>
                    <a:lstStyle/>
                    <a:p>
                      <a:pPr algn="ctr"/>
                      <a:r>
                        <a:rPr lang="en-US" sz="1600" dirty="0">
                          <a:latin typeface="Times New Roman" panose="02020603050405020304" pitchFamily="18" charset="0"/>
                          <a:cs typeface="Times New Roman" panose="02020603050405020304" pitchFamily="18" charset="0"/>
                        </a:rPr>
                        <a:t>-</a:t>
                      </a:r>
                    </a:p>
                  </a:txBody>
                  <a:tcPr/>
                </a:tc>
                <a:tc>
                  <a:txBody>
                    <a:bodyPr/>
                    <a:lstStyle/>
                    <a:p>
                      <a:pPr algn="ctr"/>
                      <a:r>
                        <a:rPr lang="en-US" sz="1600" dirty="0">
                          <a:latin typeface="Times New Roman" panose="02020603050405020304" pitchFamily="18" charset="0"/>
                          <a:cs typeface="Times New Roman" panose="02020603050405020304" pitchFamily="18" charset="0"/>
                        </a:rPr>
                        <a:t>-</a:t>
                      </a:r>
                    </a:p>
                  </a:txBody>
                  <a:tcPr/>
                </a:tc>
                <a:tc>
                  <a:txBody>
                    <a:bodyPr/>
                    <a:lstStyle/>
                    <a:p>
                      <a:pPr algn="ctr"/>
                      <a:r>
                        <a:rPr lang="en-US" sz="1600"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xmlns="" val="10002"/>
                  </a:ext>
                </a:extLst>
              </a:tr>
              <a:tr h="370840">
                <a:tc>
                  <a:txBody>
                    <a:bodyPr/>
                    <a:lstStyle/>
                    <a:p>
                      <a:pPr algn="ctr"/>
                      <a:r>
                        <a:rPr lang="en-US" sz="1600" dirty="0">
                          <a:latin typeface="Times New Roman" panose="02020603050405020304" pitchFamily="18" charset="0"/>
                          <a:cs typeface="Times New Roman" panose="02020603050405020304" pitchFamily="18" charset="0"/>
                        </a:rPr>
                        <a:t>-</a:t>
                      </a:r>
                    </a:p>
                  </a:txBody>
                  <a:tcPr/>
                </a:tc>
                <a:tc>
                  <a:txBody>
                    <a:bodyPr/>
                    <a:lstStyle/>
                    <a:p>
                      <a:pPr algn="ctr"/>
                      <a:r>
                        <a:rPr lang="en-US" sz="1600" dirty="0">
                          <a:latin typeface="Times New Roman" panose="02020603050405020304" pitchFamily="18" charset="0"/>
                          <a:cs typeface="Times New Roman" panose="02020603050405020304" pitchFamily="18" charset="0"/>
                        </a:rPr>
                        <a:t>-</a:t>
                      </a:r>
                    </a:p>
                  </a:txBody>
                  <a:tcPr/>
                </a:tc>
                <a:tc>
                  <a:txBody>
                    <a:bodyPr/>
                    <a:lstStyle/>
                    <a:p>
                      <a:pPr algn="ctr"/>
                      <a:r>
                        <a:rPr lang="en-US" sz="1600" dirty="0">
                          <a:latin typeface="Times New Roman" panose="02020603050405020304" pitchFamily="18" charset="0"/>
                          <a:cs typeface="Times New Roman" panose="02020603050405020304" pitchFamily="18" charset="0"/>
                        </a:rPr>
                        <a:t>-</a:t>
                      </a:r>
                    </a:p>
                  </a:txBody>
                  <a:tcPr/>
                </a:tc>
                <a:tc>
                  <a:txBody>
                    <a:bodyPr/>
                    <a:lstStyle/>
                    <a:p>
                      <a:pPr algn="ctr"/>
                      <a:r>
                        <a:rPr lang="en-US" sz="1600" dirty="0">
                          <a:latin typeface="Times New Roman" panose="02020603050405020304" pitchFamily="18" charset="0"/>
                          <a:cs typeface="Times New Roman" panose="02020603050405020304" pitchFamily="18" charset="0"/>
                        </a:rPr>
                        <a:t>-</a:t>
                      </a:r>
                    </a:p>
                  </a:txBody>
                  <a:tcPr/>
                </a:tc>
                <a:tc>
                  <a:txBody>
                    <a:bodyPr/>
                    <a:lstStyle/>
                    <a:p>
                      <a:pPr algn="ctr"/>
                      <a:r>
                        <a:rPr lang="en-US" sz="1600" dirty="0">
                          <a:latin typeface="Times New Roman" panose="02020603050405020304" pitchFamily="18" charset="0"/>
                          <a:cs typeface="Times New Roman" panose="02020603050405020304" pitchFamily="18" charset="0"/>
                        </a:rPr>
                        <a:t>-</a:t>
                      </a:r>
                    </a:p>
                  </a:txBody>
                  <a:tcPr/>
                </a:tc>
                <a:tc>
                  <a:txBody>
                    <a:bodyPr/>
                    <a:lstStyle/>
                    <a:p>
                      <a:pPr algn="ctr"/>
                      <a:r>
                        <a:rPr lang="en-US" sz="1600" dirty="0">
                          <a:latin typeface="Times New Roman" panose="02020603050405020304" pitchFamily="18" charset="0"/>
                          <a:cs typeface="Times New Roman" panose="02020603050405020304" pitchFamily="18" charset="0"/>
                        </a:rPr>
                        <a:t>-</a:t>
                      </a:r>
                    </a:p>
                  </a:txBody>
                  <a:tcPr/>
                </a:tc>
                <a:tc>
                  <a:txBody>
                    <a:bodyPr/>
                    <a:lstStyle/>
                    <a:p>
                      <a:pPr algn="ctr"/>
                      <a:r>
                        <a:rPr lang="en-US" sz="1600"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xmlns="" val="10003"/>
                  </a:ext>
                </a:extLst>
              </a:tr>
            </a:tbl>
          </a:graphicData>
        </a:graphic>
      </p:graphicFrame>
      <p:graphicFrame>
        <p:nvGraphicFramePr>
          <p:cNvPr id="7" name="Table 6"/>
          <p:cNvGraphicFramePr>
            <a:graphicFrameLocks noGrp="1"/>
          </p:cNvGraphicFramePr>
          <p:nvPr/>
        </p:nvGraphicFramePr>
        <p:xfrm>
          <a:off x="512073" y="4468141"/>
          <a:ext cx="5739156" cy="2131440"/>
        </p:xfrm>
        <a:graphic>
          <a:graphicData uri="http://schemas.openxmlformats.org/drawingml/2006/table">
            <a:tbl>
              <a:tblPr firstRow="1" bandRow="1">
                <a:tableStyleId>{3C2FFA5D-87B4-456A-9821-1D502468CF0F}</a:tableStyleId>
              </a:tblPr>
              <a:tblGrid>
                <a:gridCol w="717868">
                  <a:extLst>
                    <a:ext uri="{9D8B030D-6E8A-4147-A177-3AD203B41FA5}">
                      <a16:colId xmlns:a16="http://schemas.microsoft.com/office/drawing/2014/main" xmlns="" val="20000"/>
                    </a:ext>
                  </a:extLst>
                </a:gridCol>
                <a:gridCol w="1557029">
                  <a:extLst>
                    <a:ext uri="{9D8B030D-6E8A-4147-A177-3AD203B41FA5}">
                      <a16:colId xmlns:a16="http://schemas.microsoft.com/office/drawing/2014/main" xmlns="" val="20001"/>
                    </a:ext>
                  </a:extLst>
                </a:gridCol>
                <a:gridCol w="3464259">
                  <a:extLst>
                    <a:ext uri="{9D8B030D-6E8A-4147-A177-3AD203B41FA5}">
                      <a16:colId xmlns:a16="http://schemas.microsoft.com/office/drawing/2014/main" xmlns="" val="20002"/>
                    </a:ext>
                  </a:extLst>
                </a:gridCol>
              </a:tblGrid>
              <a:tr h="313635">
                <a:tc gridSpan="3">
                  <a:txBody>
                    <a:bodyPr/>
                    <a:lstStyle/>
                    <a:p>
                      <a:r>
                        <a:rPr lang="en-US" sz="1600" dirty="0"/>
                        <a:t>Quarter-wise Commissioning Target:</a:t>
                      </a:r>
                      <a:endParaRPr lang="en-US" sz="1600" dirty="0">
                        <a:latin typeface="Times New Roman" panose="02020603050405020304" pitchFamily="18" charset="0"/>
                        <a:cs typeface="Times New Roman" panose="02020603050405020304" pitchFamily="18" charset="0"/>
                      </a:endParaRP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xmlns="" val="10000"/>
                  </a:ext>
                </a:extLst>
              </a:tr>
              <a:tr h="429749">
                <a:tc>
                  <a:txBody>
                    <a:bodyPr/>
                    <a:lstStyle/>
                    <a:p>
                      <a:r>
                        <a:rPr lang="en-US" sz="1600" b="1" dirty="0"/>
                        <a:t>S. No.</a:t>
                      </a:r>
                      <a:endParaRPr lang="en-US" sz="1600" b="1" dirty="0">
                        <a:latin typeface="Times New Roman" panose="02020603050405020304" pitchFamily="18" charset="0"/>
                        <a:cs typeface="Times New Roman" panose="02020603050405020304" pitchFamily="18" charset="0"/>
                      </a:endParaRPr>
                    </a:p>
                  </a:txBody>
                  <a:tcPr/>
                </a:tc>
                <a:tc>
                  <a:txBody>
                    <a:bodyPr/>
                    <a:lstStyle/>
                    <a:p>
                      <a:r>
                        <a:rPr lang="en-US" sz="1600" b="1" dirty="0"/>
                        <a:t>Month</a:t>
                      </a:r>
                      <a:endParaRPr lang="en-US" sz="1600" b="1" dirty="0">
                        <a:latin typeface="Times New Roman" panose="02020603050405020304" pitchFamily="18" charset="0"/>
                        <a:cs typeface="Times New Roman" panose="02020603050405020304" pitchFamily="18" charset="0"/>
                      </a:endParaRPr>
                    </a:p>
                  </a:txBody>
                  <a:tcPr/>
                </a:tc>
                <a:tc>
                  <a:txBody>
                    <a:bodyPr/>
                    <a:lstStyle/>
                    <a:p>
                      <a:r>
                        <a:rPr lang="en-US" sz="1600" b="1" dirty="0"/>
                        <a:t>Capacity</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1"/>
                  </a:ext>
                </a:extLst>
              </a:tr>
              <a:tr h="360571">
                <a:tc>
                  <a:txBody>
                    <a:bodyPr/>
                    <a:lstStyle/>
                    <a:p>
                      <a:r>
                        <a:rPr lang="en-US" sz="1600" dirty="0"/>
                        <a:t>1</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t>Aug 25</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t>75 MW</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3"/>
                  </a:ext>
                </a:extLst>
              </a:tr>
              <a:tr h="305074">
                <a:tc>
                  <a:txBody>
                    <a:bodyPr/>
                    <a:lstStyle/>
                    <a:p>
                      <a:r>
                        <a:rPr lang="en-US" sz="1600" dirty="0"/>
                        <a:t>2</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t>Sep 25</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t>75 MW</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4"/>
                  </a:ext>
                </a:extLst>
              </a:tr>
              <a:tr h="316838">
                <a:tc>
                  <a:txBody>
                    <a:bodyPr/>
                    <a:lstStyle/>
                    <a:p>
                      <a:r>
                        <a:rPr lang="en-US" sz="1600" dirty="0"/>
                        <a:t>3</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t>Oct 25</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t>75 MW</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5"/>
                  </a:ext>
                </a:extLst>
              </a:tr>
              <a:tr h="316838">
                <a:tc>
                  <a:txBody>
                    <a:bodyPr/>
                    <a:lstStyle/>
                    <a:p>
                      <a:r>
                        <a:rPr lang="en-US" sz="1600" dirty="0"/>
                        <a:t>4</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t>Nov 25</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t>75 MW</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717828927"/>
                  </a:ext>
                </a:extLst>
              </a:tr>
            </a:tbl>
          </a:graphicData>
        </a:graphic>
      </p:graphicFrame>
      <p:graphicFrame>
        <p:nvGraphicFramePr>
          <p:cNvPr id="5" name="Table 4">
            <a:extLst>
              <a:ext uri="{FF2B5EF4-FFF2-40B4-BE49-F238E27FC236}">
                <a16:creationId xmlns:a16="http://schemas.microsoft.com/office/drawing/2014/main" xmlns="" id="{CCFE3E69-E96C-4618-ADA3-CEB61E7A6254}"/>
              </a:ext>
            </a:extLst>
          </p:cNvPr>
          <p:cNvGraphicFramePr>
            <a:graphicFrameLocks noGrp="1"/>
          </p:cNvGraphicFramePr>
          <p:nvPr/>
        </p:nvGraphicFramePr>
        <p:xfrm>
          <a:off x="6594819" y="4468141"/>
          <a:ext cx="5244254" cy="1889760"/>
        </p:xfrm>
        <a:graphic>
          <a:graphicData uri="http://schemas.openxmlformats.org/drawingml/2006/table">
            <a:tbl>
              <a:tblPr/>
              <a:tblGrid>
                <a:gridCol w="5244254">
                  <a:extLst>
                    <a:ext uri="{9D8B030D-6E8A-4147-A177-3AD203B41FA5}">
                      <a16:colId xmlns:a16="http://schemas.microsoft.com/office/drawing/2014/main" xmlns="" val="3803313988"/>
                    </a:ext>
                  </a:extLst>
                </a:gridCol>
              </a:tblGrid>
              <a:tr h="1786869">
                <a:tc>
                  <a:txBody>
                    <a:bodyPr/>
                    <a:lstStyle/>
                    <a:p>
                      <a:pPr marL="0" indent="0">
                        <a:buNone/>
                      </a:pPr>
                      <a:r>
                        <a:rPr lang="en-IN" sz="2000" b="1" u="sng" dirty="0">
                          <a:latin typeface="Times New Roman" panose="02020603050405020304" pitchFamily="18" charset="0"/>
                          <a:cs typeface="Times New Roman" panose="02020603050405020304" pitchFamily="18" charset="0"/>
                        </a:rPr>
                        <a:t>CRITICAL ISSUES – Shared by WPD</a:t>
                      </a:r>
                      <a:endParaRPr lang="en-IN" sz="2000" kern="1200" dirty="0">
                        <a:solidFill>
                          <a:schemeClr val="tx1"/>
                        </a:solidFill>
                        <a:effectLst/>
                        <a:latin typeface="+mn-lt"/>
                        <a:ea typeface="+mn-ea"/>
                        <a:cs typeface="+mn-cs"/>
                      </a:endParaRPr>
                    </a:p>
                    <a:p>
                      <a:pPr marL="342900" indent="-342900">
                        <a:buAutoNum type="arabicPeriod"/>
                      </a:pPr>
                      <a:r>
                        <a:rPr lang="en-IN" sz="2000" kern="1200" dirty="0">
                          <a:solidFill>
                            <a:schemeClr val="tx1"/>
                          </a:solidFill>
                          <a:effectLst/>
                          <a:latin typeface="+mn-lt"/>
                          <a:ea typeface="+mn-ea"/>
                          <a:cs typeface="+mn-cs"/>
                        </a:rPr>
                        <a:t>Land acquisition is constraint.</a:t>
                      </a:r>
                    </a:p>
                    <a:p>
                      <a:pPr marL="342900" indent="-342900">
                        <a:buAutoNum type="arabicPeriod"/>
                      </a:pPr>
                      <a:r>
                        <a:rPr lang="en-IN" sz="2000" kern="1200" dirty="0">
                          <a:solidFill>
                            <a:schemeClr val="tx1"/>
                          </a:solidFill>
                          <a:effectLst/>
                          <a:latin typeface="+mn-lt"/>
                          <a:ea typeface="+mn-ea"/>
                          <a:cs typeface="+mn-cs"/>
                        </a:rPr>
                        <a:t>Bay coordinates pending.</a:t>
                      </a:r>
                    </a:p>
                    <a:p>
                      <a:pPr marL="342900" indent="-342900">
                        <a:buAutoNum type="arabicPeriod"/>
                      </a:pPr>
                      <a:r>
                        <a:rPr lang="en-IN" sz="2000" kern="1200" dirty="0">
                          <a:solidFill>
                            <a:schemeClr val="tx1"/>
                          </a:solidFill>
                          <a:effectLst/>
                          <a:latin typeface="+mn-lt"/>
                          <a:ea typeface="+mn-ea"/>
                          <a:cs typeface="+mn-cs"/>
                        </a:rPr>
                        <a:t>EHV line survey half pending due to coordinates awaited </a:t>
                      </a:r>
                    </a:p>
                    <a:p>
                      <a:pPr marL="0" indent="0">
                        <a:buNone/>
                      </a:pPr>
                      <a:endParaRPr lang="en-IN" sz="1800" kern="1200" dirty="0">
                        <a:solidFill>
                          <a:srgbClr val="FF0000"/>
                        </a:solidFill>
                        <a:effectLst/>
                        <a:latin typeface="+mn-lt"/>
                        <a:ea typeface="+mn-ea"/>
                        <a:cs typeface="+mn-cs"/>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xmlns="" val="551797526"/>
                  </a:ext>
                </a:extLst>
              </a:tr>
            </a:tbl>
          </a:graphicData>
        </a:graphic>
      </p:graphicFrame>
    </p:spTree>
    <p:extLst>
      <p:ext uri="{BB962C8B-B14F-4D97-AF65-F5344CB8AC3E}">
        <p14:creationId xmlns:p14="http://schemas.microsoft.com/office/powerpoint/2010/main" val="14348491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7B0521-C41A-2DA1-FB09-162C1A91F426}"/>
              </a:ext>
            </a:extLst>
          </p:cNvPr>
          <p:cNvSpPr>
            <a:spLocks noGrp="1"/>
          </p:cNvSpPr>
          <p:nvPr>
            <p:ph type="title"/>
          </p:nvPr>
        </p:nvSpPr>
        <p:spPr>
          <a:xfrm>
            <a:off x="101798" y="1"/>
            <a:ext cx="5209790" cy="1178560"/>
          </a:xfrm>
        </p:spPr>
        <p:txBody>
          <a:bodyPr>
            <a:normAutofit/>
          </a:bodyPr>
          <a:lstStyle/>
          <a:p>
            <a:r>
              <a:rPr lang="en-IN" sz="2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mn-ea"/>
                <a:cs typeface="Times New Roman" panose="02020603050405020304" pitchFamily="18" charset="0"/>
              </a:rPr>
              <a:t>SITE PHOTOGRAPHS</a:t>
            </a:r>
          </a:p>
        </p:txBody>
      </p:sp>
      <p:pic>
        <p:nvPicPr>
          <p:cNvPr id="9" name="Picture 8" descr="A person standing next to a green machine&#10;&#10;Description automatically generated">
            <a:extLst>
              <a:ext uri="{FF2B5EF4-FFF2-40B4-BE49-F238E27FC236}">
                <a16:creationId xmlns:a16="http://schemas.microsoft.com/office/drawing/2014/main" xmlns="" id="{71A82FFB-2800-F05C-6DA2-E2259BDE29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83871" y="1132111"/>
            <a:ext cx="3161109" cy="2194560"/>
          </a:xfrm>
          <a:prstGeom prst="rect">
            <a:avLst/>
          </a:prstGeom>
        </p:spPr>
      </p:pic>
      <p:pic>
        <p:nvPicPr>
          <p:cNvPr id="11" name="Picture 10" descr="A pile of rocks with chalk on the side&#10;&#10;Description automatically generated with medium confidence">
            <a:extLst>
              <a:ext uri="{FF2B5EF4-FFF2-40B4-BE49-F238E27FC236}">
                <a16:creationId xmlns:a16="http://schemas.microsoft.com/office/drawing/2014/main" xmlns="" id="{381E0BEF-E0D1-CBFE-52D6-0735320A4F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349" y="1132111"/>
            <a:ext cx="3129081" cy="2194560"/>
          </a:xfrm>
          <a:prstGeom prst="rect">
            <a:avLst/>
          </a:prstGeom>
        </p:spPr>
      </p:pic>
      <p:pic>
        <p:nvPicPr>
          <p:cNvPr id="1026" name="Picture 2">
            <a:extLst>
              <a:ext uri="{FF2B5EF4-FFF2-40B4-BE49-F238E27FC236}">
                <a16:creationId xmlns:a16="http://schemas.microsoft.com/office/drawing/2014/main" xmlns="" id="{CDE70925-69F4-DC93-AB14-ED8F541C85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6672" y="1132111"/>
            <a:ext cx="4240106" cy="21945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xmlns="" id="{81798447-FFB3-225D-7430-E61F9AA842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311" y="3461291"/>
            <a:ext cx="3129081" cy="31064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xmlns="" id="{D381B082-7076-B0FF-1948-D7B6E26039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3712" y="3461291"/>
            <a:ext cx="3171268" cy="31064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xmlns="" id="{766DE2CB-72D4-E472-610F-9F52DA1FFA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36671" y="3461291"/>
            <a:ext cx="4240107" cy="3106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44716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72DAE956-08D9-EC2D-4ACA-07953F1860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69409FDB-60E0-5860-DECA-96B56595568C}"/>
              </a:ext>
            </a:extLst>
          </p:cNvPr>
          <p:cNvSpPr>
            <a:spLocks noGrp="1"/>
          </p:cNvSpPr>
          <p:nvPr>
            <p:ph type="title"/>
          </p:nvPr>
        </p:nvSpPr>
        <p:spPr>
          <a:xfrm>
            <a:off x="101798" y="1"/>
            <a:ext cx="5209790" cy="1178560"/>
          </a:xfrm>
        </p:spPr>
        <p:txBody>
          <a:bodyPr>
            <a:normAutofit/>
          </a:bodyPr>
          <a:lstStyle/>
          <a:p>
            <a:r>
              <a:rPr lang="en-IN" sz="2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mn-ea"/>
                <a:cs typeface="Times New Roman" panose="02020603050405020304" pitchFamily="18" charset="0"/>
              </a:rPr>
              <a:t>SITE PHOTOGRAPHS</a:t>
            </a:r>
          </a:p>
        </p:txBody>
      </p:sp>
      <p:pic>
        <p:nvPicPr>
          <p:cNvPr id="3" name="Picture 2">
            <a:extLst>
              <a:ext uri="{FF2B5EF4-FFF2-40B4-BE49-F238E27FC236}">
                <a16:creationId xmlns:a16="http://schemas.microsoft.com/office/drawing/2014/main" xmlns="" id="{C7702B7A-D790-1FD6-E6E5-D75B4A779D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280" y="1014957"/>
            <a:ext cx="3414357" cy="2859770"/>
          </a:xfrm>
          <a:prstGeom prst="rect">
            <a:avLst/>
          </a:prstGeom>
        </p:spPr>
      </p:pic>
      <p:pic>
        <p:nvPicPr>
          <p:cNvPr id="4" name="Picture 3">
            <a:extLst>
              <a:ext uri="{FF2B5EF4-FFF2-40B4-BE49-F238E27FC236}">
                <a16:creationId xmlns:a16="http://schemas.microsoft.com/office/drawing/2014/main" xmlns="" id="{EE736A7C-8F9E-B534-1588-1D868B35FB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91279" y="1009854"/>
            <a:ext cx="3869467" cy="2864873"/>
          </a:xfrm>
          <a:prstGeom prst="rect">
            <a:avLst/>
          </a:prstGeom>
        </p:spPr>
      </p:pic>
      <p:pic>
        <p:nvPicPr>
          <p:cNvPr id="5" name="Picture 4">
            <a:extLst>
              <a:ext uri="{FF2B5EF4-FFF2-40B4-BE49-F238E27FC236}">
                <a16:creationId xmlns:a16="http://schemas.microsoft.com/office/drawing/2014/main" xmlns="" id="{AFFC2109-E472-FFD4-775D-347C982545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33362" y="1009854"/>
            <a:ext cx="4023358" cy="2864874"/>
          </a:xfrm>
          <a:prstGeom prst="rect">
            <a:avLst/>
          </a:prstGeom>
        </p:spPr>
      </p:pic>
      <p:pic>
        <p:nvPicPr>
          <p:cNvPr id="6" name="Picture 2">
            <a:extLst>
              <a:ext uri="{FF2B5EF4-FFF2-40B4-BE49-F238E27FC236}">
                <a16:creationId xmlns:a16="http://schemas.microsoft.com/office/drawing/2014/main" xmlns="" id="{D2EA3805-DF55-CCF1-C851-001A8F3544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 y="3944362"/>
            <a:ext cx="3414357" cy="28939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xmlns="" id="{07BE7AA1-4AB3-746C-4462-E6F6FDC346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91279" y="3973390"/>
            <a:ext cx="3869467" cy="28648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xmlns="" id="{FBFD5FCF-F34F-CE29-DD8D-0D67C94890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33361" y="3944362"/>
            <a:ext cx="4023359" cy="2864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4317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4E240C-85DA-463B-B3F9-CC72A5F6B45A}"/>
              </a:ext>
            </a:extLst>
          </p:cNvPr>
          <p:cNvSpPr>
            <a:spLocks noGrp="1"/>
          </p:cNvSpPr>
          <p:nvPr>
            <p:ph type="title"/>
          </p:nvPr>
        </p:nvSpPr>
        <p:spPr>
          <a:xfrm>
            <a:off x="129309" y="119343"/>
            <a:ext cx="11074400" cy="567382"/>
          </a:xfrm>
        </p:spPr>
        <p:txBody>
          <a:bodyPr>
            <a:noAutofit/>
          </a:bodyPr>
          <a:lstStyle/>
          <a:p>
            <a:pPr algn="ctr"/>
            <a:r>
              <a:rPr lang="en-US" sz="3600" b="1" u="sng" dirty="0">
                <a:solidFill>
                  <a:srgbClr val="0070C0"/>
                </a:solidFill>
                <a:latin typeface="+mn-lt"/>
              </a:rPr>
              <a:t>Change in Law Claims: Tranche-I &amp; II</a:t>
            </a:r>
            <a:endParaRPr lang="en-US" sz="3600" u="sng" dirty="0">
              <a:solidFill>
                <a:srgbClr val="0070C0"/>
              </a:solidFill>
              <a:latin typeface="+mn-lt"/>
            </a:endParaRPr>
          </a:p>
        </p:txBody>
      </p:sp>
      <p:graphicFrame>
        <p:nvGraphicFramePr>
          <p:cNvPr id="5" name="Table 4">
            <a:extLst>
              <a:ext uri="{FF2B5EF4-FFF2-40B4-BE49-F238E27FC236}">
                <a16:creationId xmlns:a16="http://schemas.microsoft.com/office/drawing/2014/main" xmlns="" id="{42918675-7288-44ED-9DC1-09C6E3692996}"/>
              </a:ext>
            </a:extLst>
          </p:cNvPr>
          <p:cNvGraphicFramePr>
            <a:graphicFrameLocks noGrp="1"/>
          </p:cNvGraphicFramePr>
          <p:nvPr>
            <p:extLst>
              <p:ext uri="{D42A27DB-BD31-4B8C-83A1-F6EECF244321}">
                <p14:modId xmlns:p14="http://schemas.microsoft.com/office/powerpoint/2010/main" val="2688050162"/>
              </p:ext>
            </p:extLst>
          </p:nvPr>
        </p:nvGraphicFramePr>
        <p:xfrm>
          <a:off x="430429" y="1278578"/>
          <a:ext cx="4127057" cy="5212079"/>
        </p:xfrm>
        <a:graphic>
          <a:graphicData uri="http://schemas.openxmlformats.org/drawingml/2006/table">
            <a:tbl>
              <a:tblPr firstRow="1" bandRow="1">
                <a:tableStyleId>{5C22544A-7EE6-4342-B048-85BDC9FD1C3A}</a:tableStyleId>
              </a:tblPr>
              <a:tblGrid>
                <a:gridCol w="4127057">
                  <a:extLst>
                    <a:ext uri="{9D8B030D-6E8A-4147-A177-3AD203B41FA5}">
                      <a16:colId xmlns:a16="http://schemas.microsoft.com/office/drawing/2014/main" xmlns="" val="376847714"/>
                    </a:ext>
                  </a:extLst>
                </a:gridCol>
              </a:tblGrid>
              <a:tr h="5212079">
                <a:tc>
                  <a:txBody>
                    <a:bodyPr/>
                    <a:lstStyle/>
                    <a:p>
                      <a:pPr marL="342900" indent="-342900">
                        <a:lnSpc>
                          <a:spcPct val="100000"/>
                        </a:lnSpc>
                        <a:buFont typeface="Wingdings" panose="05000000000000000000" pitchFamily="2" charset="2"/>
                        <a:buChar char="Ø"/>
                      </a:pPr>
                      <a:r>
                        <a:rPr lang="en-US" sz="2000" b="0" kern="1200" dirty="0">
                          <a:solidFill>
                            <a:schemeClr val="dk1"/>
                          </a:solidFill>
                          <a:effectLst/>
                          <a:latin typeface="+mn-lt"/>
                          <a:ea typeface="+mn-ea"/>
                          <a:cs typeface="+mn-cs"/>
                        </a:rPr>
                        <a:t>Tranche-I – 390 MW (2x195 MW)  </a:t>
                      </a:r>
                      <a:r>
                        <a:rPr lang="en-US" sz="2000" b="1" u="sng" kern="1200" dirty="0">
                          <a:solidFill>
                            <a:schemeClr val="dk1"/>
                          </a:solidFill>
                          <a:effectLst/>
                          <a:latin typeface="+mn-lt"/>
                          <a:ea typeface="+mn-ea"/>
                          <a:cs typeface="+mn-cs"/>
                        </a:rPr>
                        <a:t>27.05.2022</a:t>
                      </a:r>
                    </a:p>
                    <a:p>
                      <a:pPr marL="0" indent="0">
                        <a:lnSpc>
                          <a:spcPct val="100000"/>
                        </a:lnSpc>
                        <a:buFont typeface="Wingdings" panose="05000000000000000000" pitchFamily="2" charset="2"/>
                        <a:buNone/>
                      </a:pPr>
                      <a:endParaRPr lang="en-US" sz="2000" b="1" u="sng" kern="1200" dirty="0">
                        <a:solidFill>
                          <a:schemeClr val="dk1"/>
                        </a:solidFill>
                        <a:effectLst/>
                        <a:latin typeface="+mn-lt"/>
                        <a:ea typeface="+mn-ea"/>
                        <a:cs typeface="+mn-cs"/>
                      </a:endParaRPr>
                    </a:p>
                    <a:p>
                      <a:pPr marL="342900" indent="-342900">
                        <a:lnSpc>
                          <a:spcPct val="100000"/>
                        </a:lnSpc>
                        <a:buFont typeface="Wingdings" panose="05000000000000000000" pitchFamily="2" charset="2"/>
                        <a:buChar char="Ø"/>
                      </a:pPr>
                      <a:r>
                        <a:rPr lang="en-US" sz="2000" b="0" kern="1200" dirty="0">
                          <a:solidFill>
                            <a:schemeClr val="dk1"/>
                          </a:solidFill>
                          <a:effectLst/>
                          <a:latin typeface="+mn-lt"/>
                          <a:ea typeface="+mn-ea"/>
                          <a:cs typeface="+mn-cs"/>
                        </a:rPr>
                        <a:t>Tranche-I –450 MW hybrid project </a:t>
                      </a:r>
                      <a:r>
                        <a:rPr lang="en-US" sz="2000" b="1" u="sng" kern="1200" dirty="0">
                          <a:solidFill>
                            <a:schemeClr val="dk1"/>
                          </a:solidFill>
                          <a:effectLst/>
                          <a:latin typeface="+mn-lt"/>
                          <a:ea typeface="+mn-ea"/>
                          <a:cs typeface="+mn-cs"/>
                        </a:rPr>
                        <a:t>04.12.2022.</a:t>
                      </a:r>
                    </a:p>
                    <a:p>
                      <a:pPr marL="0" indent="0">
                        <a:lnSpc>
                          <a:spcPct val="100000"/>
                        </a:lnSpc>
                        <a:buFont typeface="Wingdings" panose="05000000000000000000" pitchFamily="2" charset="2"/>
                        <a:buNone/>
                      </a:pPr>
                      <a:endParaRPr lang="en-US" sz="2000" b="1" u="sng" kern="1200" dirty="0">
                        <a:solidFill>
                          <a:schemeClr val="dk1"/>
                        </a:solidFill>
                        <a:effectLst/>
                        <a:latin typeface="+mn-lt"/>
                        <a:ea typeface="+mn-ea"/>
                        <a:cs typeface="+mn-cs"/>
                      </a:endParaRPr>
                    </a:p>
                    <a:p>
                      <a:pPr marL="0" indent="0">
                        <a:lnSpc>
                          <a:spcPct val="100000"/>
                        </a:lnSpc>
                        <a:buFont typeface="Wingdings" panose="05000000000000000000" pitchFamily="2" charset="2"/>
                        <a:buNone/>
                      </a:pPr>
                      <a:endParaRPr lang="en-US" sz="2000" b="1" u="sng" kern="1200" dirty="0">
                        <a:solidFill>
                          <a:schemeClr val="dk1"/>
                        </a:solidFill>
                        <a:effectLst/>
                        <a:latin typeface="+mn-lt"/>
                        <a:ea typeface="+mn-ea"/>
                        <a:cs typeface="+mn-cs"/>
                      </a:endParaRPr>
                    </a:p>
                    <a:p>
                      <a:pPr marL="342900" indent="-342900">
                        <a:lnSpc>
                          <a:spcPct val="100000"/>
                        </a:lnSpc>
                        <a:buFont typeface="Wingdings" panose="05000000000000000000" pitchFamily="2" charset="2"/>
                        <a:buChar char="Ø"/>
                      </a:pPr>
                      <a:r>
                        <a:rPr lang="en-US" sz="2000" b="0" kern="1200" dirty="0">
                          <a:solidFill>
                            <a:schemeClr val="dk1"/>
                          </a:solidFill>
                          <a:effectLst/>
                          <a:latin typeface="+mn-lt"/>
                          <a:ea typeface="+mn-ea"/>
                          <a:cs typeface="+mn-cs"/>
                        </a:rPr>
                        <a:t>Tranche-II-300 MW hybrid project final part commissioned on </a:t>
                      </a:r>
                      <a:r>
                        <a:rPr lang="en-US" sz="2000" b="1" u="sng" kern="1200" dirty="0">
                          <a:solidFill>
                            <a:schemeClr val="dk1"/>
                          </a:solidFill>
                          <a:effectLst/>
                          <a:latin typeface="+mn-lt"/>
                          <a:ea typeface="+mn-ea"/>
                          <a:cs typeface="+mn-cs"/>
                        </a:rPr>
                        <a:t>29.09.2022</a:t>
                      </a:r>
                    </a:p>
                    <a:p>
                      <a:pPr marL="0" indent="0">
                        <a:lnSpc>
                          <a:spcPct val="100000"/>
                        </a:lnSpc>
                        <a:buFont typeface="Wingdings" panose="05000000000000000000" pitchFamily="2" charset="2"/>
                        <a:buNone/>
                      </a:pPr>
                      <a:endParaRPr lang="en-US" sz="2000" b="1" u="sng" kern="1200" dirty="0">
                        <a:solidFill>
                          <a:schemeClr val="dk1"/>
                        </a:solidFill>
                        <a:effectLst/>
                        <a:latin typeface="+mn-l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000" b="0" kern="1200" dirty="0">
                          <a:solidFill>
                            <a:schemeClr val="dk1"/>
                          </a:solidFill>
                          <a:effectLst/>
                          <a:latin typeface="+mn-lt"/>
                          <a:ea typeface="+mn-ea"/>
                          <a:cs typeface="+mn-cs"/>
                        </a:rPr>
                        <a:t>Tranche-II-300 MW hybrid project final part commissioned on </a:t>
                      </a:r>
                      <a:r>
                        <a:rPr lang="en-US" sz="2000" b="1" u="sng" kern="1200" dirty="0">
                          <a:solidFill>
                            <a:schemeClr val="dk1"/>
                          </a:solidFill>
                          <a:effectLst/>
                          <a:latin typeface="+mn-lt"/>
                          <a:ea typeface="+mn-ea"/>
                          <a:cs typeface="+mn-cs"/>
                        </a:rPr>
                        <a:t>29.09.2022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606041803"/>
                  </a:ext>
                </a:extLst>
              </a:tr>
            </a:tbl>
          </a:graphicData>
        </a:graphic>
      </p:graphicFrame>
      <p:graphicFrame>
        <p:nvGraphicFramePr>
          <p:cNvPr id="6" name="Table 5">
            <a:extLst>
              <a:ext uri="{FF2B5EF4-FFF2-40B4-BE49-F238E27FC236}">
                <a16:creationId xmlns:a16="http://schemas.microsoft.com/office/drawing/2014/main" xmlns="" id="{42918675-7288-44ED-9DC1-09C6E3692996}"/>
              </a:ext>
            </a:extLst>
          </p:cNvPr>
          <p:cNvGraphicFramePr>
            <a:graphicFrameLocks noGrp="1"/>
          </p:cNvGraphicFramePr>
          <p:nvPr>
            <p:extLst>
              <p:ext uri="{D42A27DB-BD31-4B8C-83A1-F6EECF244321}">
                <p14:modId xmlns:p14="http://schemas.microsoft.com/office/powerpoint/2010/main" val="1555945261"/>
              </p:ext>
            </p:extLst>
          </p:nvPr>
        </p:nvGraphicFramePr>
        <p:xfrm>
          <a:off x="4905830" y="1278577"/>
          <a:ext cx="6981370" cy="4994384"/>
        </p:xfrm>
        <a:graphic>
          <a:graphicData uri="http://schemas.openxmlformats.org/drawingml/2006/table">
            <a:tbl>
              <a:tblPr firstRow="1" bandRow="1">
                <a:tableStyleId>{5C22544A-7EE6-4342-B048-85BDC9FD1C3A}</a:tableStyleId>
              </a:tblPr>
              <a:tblGrid>
                <a:gridCol w="6981370">
                  <a:extLst>
                    <a:ext uri="{9D8B030D-6E8A-4147-A177-3AD203B41FA5}">
                      <a16:colId xmlns:a16="http://schemas.microsoft.com/office/drawing/2014/main" xmlns="" val="376847714"/>
                    </a:ext>
                  </a:extLst>
                </a:gridCol>
              </a:tblGrid>
              <a:tr h="4994384">
                <a:tc>
                  <a:txBody>
                    <a:bodyPr/>
                    <a:lstStyle/>
                    <a:p>
                      <a:pPr marL="342900" indent="-342900">
                        <a:lnSpc>
                          <a:spcPct val="100000"/>
                        </a:lnSpc>
                        <a:buFont typeface="Wingdings" panose="05000000000000000000" pitchFamily="2" charset="2"/>
                        <a:buChar char="Ø"/>
                      </a:pPr>
                      <a:r>
                        <a:rPr lang="en-US" sz="2400" b="1" kern="1200" dirty="0">
                          <a:solidFill>
                            <a:schemeClr val="dk1"/>
                          </a:solidFill>
                          <a:effectLst/>
                          <a:latin typeface="+mn-lt"/>
                          <a:ea typeface="+mn-ea"/>
                          <a:cs typeface="+mn-cs"/>
                        </a:rPr>
                        <a:t>390 MW (2x195 MW)- </a:t>
                      </a:r>
                      <a:r>
                        <a:rPr lang="en-US" sz="2400" b="0" kern="1200" dirty="0">
                          <a:solidFill>
                            <a:schemeClr val="dk1"/>
                          </a:solidFill>
                          <a:effectLst/>
                          <a:latin typeface="+mn-lt"/>
                          <a:ea typeface="+mn-ea"/>
                          <a:cs typeface="+mn-cs"/>
                        </a:rPr>
                        <a:t>Hearing currently in progress at CERC.</a:t>
                      </a:r>
                    </a:p>
                    <a:p>
                      <a:pPr marL="0" indent="0">
                        <a:lnSpc>
                          <a:spcPct val="100000"/>
                        </a:lnSpc>
                        <a:buFont typeface="Wingdings" panose="05000000000000000000" pitchFamily="2" charset="2"/>
                        <a:buNone/>
                      </a:pPr>
                      <a:endParaRPr lang="en-US" sz="2400" b="1" u="sng" kern="1200" dirty="0">
                        <a:solidFill>
                          <a:schemeClr val="dk1"/>
                        </a:solidFill>
                        <a:effectLst/>
                        <a:latin typeface="+mn-lt"/>
                        <a:ea typeface="+mn-ea"/>
                        <a:cs typeface="+mn-cs"/>
                      </a:endParaRPr>
                    </a:p>
                    <a:p>
                      <a:pPr marL="342900" indent="-342900" algn="just">
                        <a:lnSpc>
                          <a:spcPct val="100000"/>
                        </a:lnSpc>
                        <a:buFont typeface="Wingdings" panose="05000000000000000000" pitchFamily="2" charset="2"/>
                        <a:buChar char="Ø"/>
                      </a:pPr>
                      <a:r>
                        <a:rPr lang="en-US" sz="2400" b="1" kern="1200" dirty="0">
                          <a:solidFill>
                            <a:schemeClr val="dk1"/>
                          </a:solidFill>
                          <a:effectLst/>
                          <a:latin typeface="+mn-lt"/>
                          <a:ea typeface="+mn-ea"/>
                          <a:cs typeface="+mn-cs"/>
                        </a:rPr>
                        <a:t>Tranche-I– 450 MW </a:t>
                      </a:r>
                      <a:r>
                        <a:rPr lang="en-US" sz="2400" b="0" kern="1200" dirty="0">
                          <a:solidFill>
                            <a:schemeClr val="dk1"/>
                          </a:solidFill>
                          <a:effectLst/>
                          <a:latin typeface="+mn-lt"/>
                          <a:ea typeface="+mn-ea"/>
                          <a:cs typeface="+mn-cs"/>
                        </a:rPr>
                        <a:t>order received on 1</a:t>
                      </a:r>
                      <a:r>
                        <a:rPr lang="en-US" sz="2400" b="0" kern="1200" baseline="30000" dirty="0">
                          <a:solidFill>
                            <a:schemeClr val="dk1"/>
                          </a:solidFill>
                          <a:effectLst/>
                          <a:latin typeface="+mn-lt"/>
                          <a:ea typeface="+mn-ea"/>
                          <a:cs typeface="+mn-cs"/>
                        </a:rPr>
                        <a:t>st</a:t>
                      </a:r>
                      <a:r>
                        <a:rPr lang="en-US" sz="2400" b="0" kern="1200" dirty="0">
                          <a:solidFill>
                            <a:schemeClr val="dk1"/>
                          </a:solidFill>
                          <a:effectLst/>
                          <a:latin typeface="+mn-lt"/>
                          <a:ea typeface="+mn-ea"/>
                          <a:cs typeface="+mn-cs"/>
                        </a:rPr>
                        <a:t> May</a:t>
                      </a:r>
                      <a:r>
                        <a:rPr lang="en-US" sz="2400" b="0" kern="1200" baseline="0" dirty="0">
                          <a:solidFill>
                            <a:schemeClr val="dk1"/>
                          </a:solidFill>
                          <a:effectLst/>
                          <a:latin typeface="+mn-lt"/>
                          <a:ea typeface="+mn-ea"/>
                          <a:cs typeface="+mn-cs"/>
                        </a:rPr>
                        <a:t> 2024. Joint reconciliation is completed and first annuity is disbursed. </a:t>
                      </a:r>
                    </a:p>
                    <a:p>
                      <a:pPr marL="342900" indent="-342900" algn="just">
                        <a:lnSpc>
                          <a:spcPct val="100000"/>
                        </a:lnSpc>
                        <a:buFont typeface="Wingdings" panose="05000000000000000000" pitchFamily="2" charset="2"/>
                        <a:buChar char="Ø"/>
                      </a:pPr>
                      <a:endParaRPr lang="en-US" sz="2400" b="0" kern="1200" baseline="0" dirty="0">
                        <a:solidFill>
                          <a:schemeClr val="dk1"/>
                        </a:solidFill>
                        <a:effectLst/>
                        <a:latin typeface="+mn-lt"/>
                        <a:ea typeface="+mn-ea"/>
                        <a:cs typeface="+mn-cs"/>
                      </a:endParaRPr>
                    </a:p>
                    <a:p>
                      <a:pPr marL="342900" indent="-342900" algn="just">
                        <a:lnSpc>
                          <a:spcPct val="100000"/>
                        </a:lnSpc>
                        <a:buFont typeface="Wingdings" panose="05000000000000000000" pitchFamily="2" charset="2"/>
                        <a:buChar char="Ø"/>
                      </a:pPr>
                      <a:r>
                        <a:rPr lang="en-US" sz="2400" b="1" kern="1200" dirty="0">
                          <a:solidFill>
                            <a:schemeClr val="dk1"/>
                          </a:solidFill>
                          <a:effectLst/>
                          <a:latin typeface="+mn-lt"/>
                          <a:ea typeface="+mn-ea"/>
                          <a:cs typeface="+mn-cs"/>
                        </a:rPr>
                        <a:t>Tranche-II- 600 MW (2x300 MW)-</a:t>
                      </a:r>
                      <a:r>
                        <a:rPr lang="en-US" sz="2400" b="0" kern="1200" dirty="0">
                          <a:solidFill>
                            <a:schemeClr val="dk1"/>
                          </a:solidFill>
                          <a:effectLst/>
                          <a:latin typeface="+mn-lt"/>
                          <a:ea typeface="+mn-ea"/>
                          <a:cs typeface="+mn-cs"/>
                        </a:rPr>
                        <a:t>order received on 19</a:t>
                      </a:r>
                      <a:r>
                        <a:rPr lang="en-US" sz="2400" b="0" kern="1200" baseline="30000" dirty="0">
                          <a:solidFill>
                            <a:schemeClr val="dk1"/>
                          </a:solidFill>
                          <a:effectLst/>
                          <a:latin typeface="+mn-lt"/>
                          <a:ea typeface="+mn-ea"/>
                          <a:cs typeface="+mn-cs"/>
                        </a:rPr>
                        <a:t>th </a:t>
                      </a:r>
                      <a:r>
                        <a:rPr lang="en-US" sz="2400" b="0" kern="1200" dirty="0">
                          <a:solidFill>
                            <a:schemeClr val="dk1"/>
                          </a:solidFill>
                          <a:effectLst/>
                          <a:latin typeface="+mn-lt"/>
                          <a:ea typeface="+mn-ea"/>
                          <a:cs typeface="+mn-cs"/>
                        </a:rPr>
                        <a:t>May</a:t>
                      </a:r>
                      <a:r>
                        <a:rPr lang="en-US" sz="2400" b="0" kern="1200" baseline="0" dirty="0">
                          <a:solidFill>
                            <a:schemeClr val="dk1"/>
                          </a:solidFill>
                          <a:effectLst/>
                          <a:latin typeface="+mn-lt"/>
                          <a:ea typeface="+mn-ea"/>
                          <a:cs typeface="+mn-cs"/>
                        </a:rPr>
                        <a:t> 2024. Joint reconciliation is completed, and the first annuity is disbursed in August ,25. The last set of documents was received on 21.07.2025, and the carrying cost is under finalization.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606041803"/>
                  </a:ext>
                </a:extLst>
              </a:tr>
            </a:tbl>
          </a:graphicData>
        </a:graphic>
      </p:graphicFrame>
    </p:spTree>
    <p:extLst>
      <p:ext uri="{BB962C8B-B14F-4D97-AF65-F5344CB8AC3E}">
        <p14:creationId xmlns:p14="http://schemas.microsoft.com/office/powerpoint/2010/main" val="33939651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DF81F31-CAD7-912F-73DB-62A288C75C33}"/>
              </a:ext>
            </a:extLst>
          </p:cNvPr>
          <p:cNvSpPr txBox="1"/>
          <p:nvPr/>
        </p:nvSpPr>
        <p:spPr>
          <a:xfrm>
            <a:off x="2731294" y="2733675"/>
            <a:ext cx="6729412" cy="707886"/>
          </a:xfrm>
          <a:prstGeom prst="rect">
            <a:avLst/>
          </a:prstGeom>
          <a:noFill/>
        </p:spPr>
        <p:txBody>
          <a:bodyPr wrap="square" rtlCol="0">
            <a:spAutoFit/>
          </a:bodyPr>
          <a:lstStyle/>
          <a:p>
            <a:pPr algn="ctr"/>
            <a:r>
              <a:rPr lang="en-US" sz="4000" b="1" dirty="0"/>
              <a:t>T</a:t>
            </a:r>
            <a:r>
              <a:rPr lang="en-IN" sz="4000" b="1" dirty="0"/>
              <a:t>HANK YOU</a:t>
            </a:r>
            <a:endParaRPr lang="en-GB" sz="4000" b="1" dirty="0"/>
          </a:p>
        </p:txBody>
      </p:sp>
    </p:spTree>
    <p:extLst>
      <p:ext uri="{BB962C8B-B14F-4D97-AF65-F5344CB8AC3E}">
        <p14:creationId xmlns:p14="http://schemas.microsoft.com/office/powerpoint/2010/main" val="1990579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64F3B0E0-684B-1F3B-0D45-4D7BAA3AC54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xmlns="" id="{174172F6-4E26-263C-1DBD-8399F5C02D57}"/>
              </a:ext>
            </a:extLst>
          </p:cNvPr>
          <p:cNvSpPr txBox="1">
            <a:spLocks/>
          </p:cNvSpPr>
          <p:nvPr/>
        </p:nvSpPr>
        <p:spPr>
          <a:xfrm>
            <a:off x="221343" y="221672"/>
            <a:ext cx="11132457" cy="75151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0070C0"/>
                </a:solidFill>
                <a:latin typeface="+mn-lt"/>
              </a:rPr>
              <a:t>ORGANOGRAM – Hybrid SCHEME</a:t>
            </a:r>
          </a:p>
        </p:txBody>
      </p:sp>
      <p:sp>
        <p:nvSpPr>
          <p:cNvPr id="2" name="AutoShape 2">
            <a:extLst>
              <a:ext uri="{FF2B5EF4-FFF2-40B4-BE49-F238E27FC236}">
                <a16:creationId xmlns:a16="http://schemas.microsoft.com/office/drawing/2014/main" xmlns="" id="{BC11D131-637D-2966-D674-92419BC4D5D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aphicFrame>
        <p:nvGraphicFramePr>
          <p:cNvPr id="11" name="Diagram 10">
            <a:extLst>
              <a:ext uri="{FF2B5EF4-FFF2-40B4-BE49-F238E27FC236}">
                <a16:creationId xmlns:a16="http://schemas.microsoft.com/office/drawing/2014/main" xmlns="" id="{649BA592-69E6-30A0-E25E-AD5B9113A3E6}"/>
              </a:ext>
            </a:extLst>
          </p:cNvPr>
          <p:cNvGraphicFramePr/>
          <p:nvPr>
            <p:extLst>
              <p:ext uri="{D42A27DB-BD31-4B8C-83A1-F6EECF244321}">
                <p14:modId xmlns:p14="http://schemas.microsoft.com/office/powerpoint/2010/main" val="1966227656"/>
              </p:ext>
            </p:extLst>
          </p:nvPr>
        </p:nvGraphicFramePr>
        <p:xfrm>
          <a:off x="221343" y="973188"/>
          <a:ext cx="11861800" cy="30109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 name="Rectangle: Rounded Corners 18">
            <a:extLst>
              <a:ext uri="{FF2B5EF4-FFF2-40B4-BE49-F238E27FC236}">
                <a16:creationId xmlns:a16="http://schemas.microsoft.com/office/drawing/2014/main" xmlns="" id="{B45E4469-3BD4-54B9-02FB-498B679ACCDD}"/>
              </a:ext>
            </a:extLst>
          </p:cNvPr>
          <p:cNvSpPr/>
          <p:nvPr/>
        </p:nvSpPr>
        <p:spPr>
          <a:xfrm>
            <a:off x="221343" y="4147457"/>
            <a:ext cx="3794633" cy="271054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Process Extension Request, BESS Project with KSEB</a:t>
            </a:r>
          </a:p>
          <a:p>
            <a:pPr algn="ctr"/>
            <a:r>
              <a:rPr lang="en-IN" sz="2000" dirty="0"/>
              <a:t>Additional Charge: Assisting DGM – PS for NDMC Project </a:t>
            </a:r>
          </a:p>
          <a:p>
            <a:pPr algn="ctr"/>
            <a:r>
              <a:rPr lang="en-IN" sz="2000" dirty="0"/>
              <a:t>Follow up with CTUIL regarding connectivity document submission</a:t>
            </a:r>
          </a:p>
        </p:txBody>
      </p:sp>
      <p:sp>
        <p:nvSpPr>
          <p:cNvPr id="20" name="Rectangle: Rounded Corners 19">
            <a:extLst>
              <a:ext uri="{FF2B5EF4-FFF2-40B4-BE49-F238E27FC236}">
                <a16:creationId xmlns:a16="http://schemas.microsoft.com/office/drawing/2014/main" xmlns="" id="{C88BDBD2-3E2B-34C3-CE0F-D276D2F35AD0}"/>
              </a:ext>
            </a:extLst>
          </p:cNvPr>
          <p:cNvSpPr/>
          <p:nvPr/>
        </p:nvSpPr>
        <p:spPr>
          <a:xfrm>
            <a:off x="4198683" y="4147456"/>
            <a:ext cx="3835399" cy="27105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All Legal Matters- Drafting Replies</a:t>
            </a:r>
          </a:p>
          <a:p>
            <a:pPr algn="ctr"/>
            <a:r>
              <a:rPr lang="en-IN" sz="2000" dirty="0"/>
              <a:t>All Change in Law Matters</a:t>
            </a:r>
          </a:p>
          <a:p>
            <a:pPr algn="ctr"/>
            <a:r>
              <a:rPr lang="en-IN" sz="2000" dirty="0"/>
              <a:t>Review of documents, Joint Reconciliation with Discoms</a:t>
            </a:r>
          </a:p>
          <a:p>
            <a:pPr algn="ctr"/>
            <a:r>
              <a:rPr lang="en-IN" sz="2000" dirty="0"/>
              <a:t>Additional Charge: Review of SCADA Drawings as when required</a:t>
            </a:r>
          </a:p>
        </p:txBody>
      </p:sp>
      <p:sp>
        <p:nvSpPr>
          <p:cNvPr id="21" name="Rectangle: Rounded Corners 20">
            <a:extLst>
              <a:ext uri="{FF2B5EF4-FFF2-40B4-BE49-F238E27FC236}">
                <a16:creationId xmlns:a16="http://schemas.microsoft.com/office/drawing/2014/main" xmlns="" id="{61A868A0-998C-0454-74C3-5ABCDD0986EB}"/>
              </a:ext>
            </a:extLst>
          </p:cNvPr>
          <p:cNvSpPr/>
          <p:nvPr/>
        </p:nvSpPr>
        <p:spPr>
          <a:xfrm>
            <a:off x="8247744" y="4147457"/>
            <a:ext cx="3835399" cy="271054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000" dirty="0"/>
          </a:p>
          <a:p>
            <a:pPr algn="ctr"/>
            <a:r>
              <a:rPr lang="en-IN" sz="2000" dirty="0"/>
              <a:t>PPA Signing, FC documents Review </a:t>
            </a:r>
          </a:p>
          <a:p>
            <a:pPr algn="ctr"/>
            <a:r>
              <a:rPr lang="en-IN" sz="2000" dirty="0"/>
              <a:t>Project Progress Review Meetings</a:t>
            </a:r>
          </a:p>
          <a:p>
            <a:pPr algn="ctr"/>
            <a:r>
              <a:rPr lang="en-IN" sz="2000" dirty="0"/>
              <a:t>Review Commissioning Documents </a:t>
            </a:r>
          </a:p>
          <a:p>
            <a:pPr algn="ctr"/>
            <a:r>
              <a:rPr lang="en-IN" sz="2000" dirty="0"/>
              <a:t>Preparation and updates of MIS</a:t>
            </a:r>
          </a:p>
          <a:p>
            <a:pPr algn="ctr"/>
            <a:endParaRPr lang="en-IN" dirty="0"/>
          </a:p>
        </p:txBody>
      </p:sp>
      <p:sp>
        <p:nvSpPr>
          <p:cNvPr id="3" name="Rectangle: Rounded Corners 2">
            <a:extLst>
              <a:ext uri="{FF2B5EF4-FFF2-40B4-BE49-F238E27FC236}">
                <a16:creationId xmlns:a16="http://schemas.microsoft.com/office/drawing/2014/main" xmlns="" id="{4A65420E-5DA4-9EC9-58D7-4B0CC1E34636}"/>
              </a:ext>
            </a:extLst>
          </p:cNvPr>
          <p:cNvSpPr/>
          <p:nvPr/>
        </p:nvSpPr>
        <p:spPr>
          <a:xfrm>
            <a:off x="7772400" y="973188"/>
            <a:ext cx="4198257" cy="14216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Additional Charge: </a:t>
            </a:r>
          </a:p>
          <a:p>
            <a:pPr algn="ctr"/>
            <a:r>
              <a:rPr lang="en-IN" dirty="0"/>
              <a:t>1.Project Manager for SECI NDMC Project</a:t>
            </a:r>
          </a:p>
          <a:p>
            <a:pPr algn="ctr"/>
            <a:r>
              <a:rPr lang="en-IN" dirty="0"/>
              <a:t>2. Nodal point for applying connectivity in CTUIL for SECI Owned Project</a:t>
            </a:r>
          </a:p>
        </p:txBody>
      </p:sp>
    </p:spTree>
    <p:extLst>
      <p:ext uri="{BB962C8B-B14F-4D97-AF65-F5344CB8AC3E}">
        <p14:creationId xmlns:p14="http://schemas.microsoft.com/office/powerpoint/2010/main" val="10916991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10DAA8D-8A6D-20E3-AE1B-17F359E10220}"/>
              </a:ext>
            </a:extLst>
          </p:cNvPr>
          <p:cNvSpPr>
            <a:spLocks noGrp="1"/>
          </p:cNvSpPr>
          <p:nvPr>
            <p:ph type="title"/>
          </p:nvPr>
        </p:nvSpPr>
        <p:spPr>
          <a:xfrm>
            <a:off x="502920" y="199389"/>
            <a:ext cx="10515600" cy="481648"/>
          </a:xfrm>
        </p:spPr>
        <p:txBody>
          <a:bodyPr>
            <a:normAutofit/>
          </a:bodyPr>
          <a:lstStyle/>
          <a:p>
            <a:pPr algn="ctr"/>
            <a:r>
              <a:rPr lang="en-IN" sz="2800" b="1" dirty="0">
                <a:latin typeface="Times New Roman" panose="02020603050405020304" pitchFamily="18" charset="0"/>
                <a:cs typeface="Times New Roman" panose="02020603050405020304" pitchFamily="18" charset="0"/>
              </a:rPr>
              <a:t>DISCUSSION POINTS</a:t>
            </a:r>
          </a:p>
        </p:txBody>
      </p:sp>
      <p:sp>
        <p:nvSpPr>
          <p:cNvPr id="3" name="Content Placeholder 2">
            <a:extLst>
              <a:ext uri="{FF2B5EF4-FFF2-40B4-BE49-F238E27FC236}">
                <a16:creationId xmlns:a16="http://schemas.microsoft.com/office/drawing/2014/main" xmlns="" id="{C25EC6E8-5983-1F69-D21E-2B6F12EB5DAE}"/>
              </a:ext>
            </a:extLst>
          </p:cNvPr>
          <p:cNvSpPr>
            <a:spLocks noGrp="1"/>
          </p:cNvSpPr>
          <p:nvPr>
            <p:ph idx="1"/>
          </p:nvPr>
        </p:nvSpPr>
        <p:spPr>
          <a:xfrm>
            <a:off x="198120" y="1005841"/>
            <a:ext cx="11892280" cy="5652770"/>
          </a:xfrm>
        </p:spPr>
        <p:txBody>
          <a:bodyPr>
            <a:normAutofit fontScale="92500" lnSpcReduction="10000"/>
          </a:bodyPr>
          <a:lstStyle/>
          <a:p>
            <a:pPr marL="0" indent="0" algn="just">
              <a:buNone/>
            </a:pPr>
            <a:r>
              <a:rPr lang="en-US" sz="2000" b="1" u="sng" dirty="0">
                <a:latin typeface="Times New Roman" panose="02020603050405020304" pitchFamily="18" charset="0"/>
                <a:cs typeface="Times New Roman" panose="02020603050405020304" pitchFamily="18" charset="0"/>
              </a:rPr>
              <a:t>1. TARIFF ADOPTION</a:t>
            </a:r>
          </a:p>
          <a:p>
            <a:pPr algn="just"/>
            <a:r>
              <a:rPr lang="en-US" sz="1800" dirty="0">
                <a:latin typeface="Times New Roman" panose="02020603050405020304" pitchFamily="18" charset="0"/>
                <a:cs typeface="Times New Roman" panose="02020603050405020304" pitchFamily="18" charset="0"/>
              </a:rPr>
              <a:t>CERC, in Tariff Adoption Order dated 19.05.2025 has not adopted the tariff for 50 MW Wind Project of M/s Adyant Enersol Pvt Ltd.</a:t>
            </a:r>
          </a:p>
          <a:p>
            <a:pPr algn="just"/>
            <a:r>
              <a:rPr lang="en-US" sz="1800" dirty="0">
                <a:latin typeface="Times New Roman" panose="02020603050405020304" pitchFamily="18" charset="0"/>
                <a:cs typeface="Times New Roman" panose="02020603050405020304" pitchFamily="18" charset="0"/>
              </a:rPr>
              <a:t>In the Order, CERC also says the following: </a:t>
            </a:r>
          </a:p>
          <a:p>
            <a:pPr marL="457200" lvl="1" indent="0" algn="just">
              <a:buNone/>
            </a:pPr>
            <a:r>
              <a:rPr lang="en-US" sz="1800" i="1" dirty="0">
                <a:latin typeface="Times New Roman" panose="02020603050405020304" pitchFamily="18" charset="0"/>
                <a:cs typeface="Times New Roman" panose="02020603050405020304" pitchFamily="18" charset="0"/>
              </a:rPr>
              <a:t>“However, at this juncture, we may also clarify that our refusal to adopt the tariff for the 50 MW capacity awarded to Adyant Enersol Pvt. Ltd., in the foregoing paragraph, shall not be construed at restricting the rights of the parties, if any, to procure such power by means of any other alternative avenue permissible under the Act and the applicable Regulations made thereof.</a:t>
            </a:r>
            <a:r>
              <a:rPr lang="en-US" sz="1800" dirty="0">
                <a:latin typeface="Times New Roman" panose="02020603050405020304" pitchFamily="18" charset="0"/>
                <a:cs typeface="Times New Roman" panose="02020603050405020304" pitchFamily="18" charset="0"/>
              </a:rPr>
              <a:t>”</a:t>
            </a:r>
          </a:p>
          <a:p>
            <a:pPr algn="just"/>
            <a:r>
              <a:rPr lang="en-US" sz="1800" dirty="0">
                <a:latin typeface="Times New Roman" panose="02020603050405020304" pitchFamily="18" charset="0"/>
                <a:cs typeface="Times New Roman" panose="02020603050405020304" pitchFamily="18" charset="0"/>
              </a:rPr>
              <a:t>SECI may explore avenues to utilize the PPA elsewhere.</a:t>
            </a: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r>
              <a:rPr lang="en-US" sz="2200" b="1" u="sng" dirty="0">
                <a:latin typeface="Times New Roman" panose="02020603050405020304" pitchFamily="18" charset="0"/>
                <a:cs typeface="Times New Roman" panose="02020603050405020304" pitchFamily="18" charset="0"/>
              </a:rPr>
              <a:t>2. CONNECTIVITY DELAY</a:t>
            </a:r>
          </a:p>
          <a:p>
            <a:pPr algn="just">
              <a:lnSpc>
                <a:spcPct val="130000"/>
              </a:lnSpc>
              <a:spcBef>
                <a:spcPts val="600"/>
              </a:spcBef>
              <a:spcAft>
                <a:spcPts val="600"/>
              </a:spcAft>
            </a:pPr>
            <a:r>
              <a:rPr lang="en-US" sz="1800" b="1" dirty="0">
                <a:latin typeface="Times New Roman" panose="02020603050405020304" pitchFamily="18" charset="0"/>
                <a:cs typeface="Times New Roman" panose="02020603050405020304" pitchFamily="18" charset="0"/>
              </a:rPr>
              <a:t>As per CERC notification dated 20.06.2025</a:t>
            </a:r>
            <a:r>
              <a:rPr lang="en-US" sz="1800" dirty="0">
                <a:latin typeface="Times New Roman" panose="02020603050405020304" pitchFamily="18" charset="0"/>
                <a:cs typeface="Times New Roman" panose="02020603050405020304" pitchFamily="18" charset="0"/>
              </a:rPr>
              <a:t>, any extension in the Scheduled Commissioning Date (SCD) shall not exceed six months at a time and can be granted a maximum of two times, specifically for extensions beyond 30.06.2025.</a:t>
            </a:r>
          </a:p>
          <a:p>
            <a:pPr algn="just">
              <a:lnSpc>
                <a:spcPct val="130000"/>
              </a:lnSpc>
              <a:spcBef>
                <a:spcPts val="600"/>
              </a:spcBef>
              <a:spcAft>
                <a:spcPts val="600"/>
              </a:spcAft>
            </a:pPr>
            <a:r>
              <a:rPr lang="en-US" sz="1800" dirty="0">
                <a:latin typeface="Times New Roman" panose="02020603050405020304" pitchFamily="18" charset="0"/>
                <a:cs typeface="Times New Roman" panose="02020603050405020304" pitchFamily="18" charset="0"/>
              </a:rPr>
              <a:t>However, in the case of M/s Apraava’s 300 MW wind power project under SECI Tranche-XIV, the delay in operationalization of GNA exceeds two years.</a:t>
            </a:r>
          </a:p>
          <a:p>
            <a:pPr algn="just">
              <a:lnSpc>
                <a:spcPct val="130000"/>
              </a:lnSpc>
              <a:spcBef>
                <a:spcPts val="600"/>
              </a:spcBef>
              <a:spcAft>
                <a:spcPts val="600"/>
              </a:spcAft>
            </a:pPr>
            <a:r>
              <a:rPr lang="en-US" sz="1800" dirty="0">
                <a:latin typeface="Times New Roman" panose="02020603050405020304" pitchFamily="18" charset="0"/>
                <a:cs typeface="Times New Roman" panose="02020603050405020304" pitchFamily="18" charset="0"/>
              </a:rPr>
              <a:t>In accordance with the MoP order dated 09.06.2023 and provisions of the PPA, the Competent Authority to grant extensions beyond 30.06.2025 is the Ministry of New and Renewable Energy (MNRE). Accordingly, M/s Apraava’s request for extension of the SCD beyond 30.06.2025 has been submitted to MNRE for necessary directions.</a:t>
            </a:r>
          </a:p>
          <a:p>
            <a:pPr algn="just"/>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7634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6A1280-E3D1-4152-8101-78B5976F6DA7}"/>
              </a:ext>
            </a:extLst>
          </p:cNvPr>
          <p:cNvSpPr>
            <a:spLocks noGrp="1"/>
          </p:cNvSpPr>
          <p:nvPr>
            <p:ph type="title"/>
          </p:nvPr>
        </p:nvSpPr>
        <p:spPr>
          <a:xfrm>
            <a:off x="820093" y="95936"/>
            <a:ext cx="10515600" cy="748451"/>
          </a:xfrm>
        </p:spPr>
        <p:txBody>
          <a:bodyPr>
            <a:normAutofit/>
          </a:bodyPr>
          <a:lstStyle/>
          <a:p>
            <a:pPr algn="ctr"/>
            <a:r>
              <a:rPr lang="en-IN" sz="2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mn-ea"/>
                <a:cs typeface="Times New Roman" panose="02020603050405020304" pitchFamily="18" charset="0"/>
              </a:rPr>
              <a:t>HYBRID SCHEME PROJECTS STATUS</a:t>
            </a:r>
            <a:endParaRPr lang="en-US" sz="2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mn-ea"/>
              <a:cs typeface="Times New Roman" panose="02020603050405020304" pitchFamily="18" charset="0"/>
            </a:endParaRPr>
          </a:p>
        </p:txBody>
      </p:sp>
      <p:graphicFrame>
        <p:nvGraphicFramePr>
          <p:cNvPr id="4" name="Content Placeholder 3">
            <a:extLst>
              <a:ext uri="{FF2B5EF4-FFF2-40B4-BE49-F238E27FC236}">
                <a16:creationId xmlns:a16="http://schemas.microsoft.com/office/drawing/2014/main" xmlns="" id="{F89891F7-539F-44C1-A7EA-8948B9C6F6C4}"/>
              </a:ext>
            </a:extLst>
          </p:cNvPr>
          <p:cNvGraphicFramePr>
            <a:graphicFrameLocks noGrp="1"/>
          </p:cNvGraphicFramePr>
          <p:nvPr>
            <p:ph idx="1"/>
            <p:extLst>
              <p:ext uri="{D42A27DB-BD31-4B8C-83A1-F6EECF244321}">
                <p14:modId xmlns:p14="http://schemas.microsoft.com/office/powerpoint/2010/main" val="1614221701"/>
              </p:ext>
            </p:extLst>
          </p:nvPr>
        </p:nvGraphicFramePr>
        <p:xfrm>
          <a:off x="49108" y="980450"/>
          <a:ext cx="12049759" cy="5335087"/>
        </p:xfrm>
        <a:graphic>
          <a:graphicData uri="http://schemas.openxmlformats.org/drawingml/2006/table">
            <a:tbl>
              <a:tblPr firstRow="1" bandRow="1">
                <a:tableStyleId>{5940675A-B579-460E-94D1-54222C63F5DA}</a:tableStyleId>
              </a:tblPr>
              <a:tblGrid>
                <a:gridCol w="634248">
                  <a:extLst>
                    <a:ext uri="{9D8B030D-6E8A-4147-A177-3AD203B41FA5}">
                      <a16:colId xmlns:a16="http://schemas.microsoft.com/office/drawing/2014/main" xmlns="" val="20000"/>
                    </a:ext>
                  </a:extLst>
                </a:gridCol>
                <a:gridCol w="2166550">
                  <a:extLst>
                    <a:ext uri="{9D8B030D-6E8A-4147-A177-3AD203B41FA5}">
                      <a16:colId xmlns:a16="http://schemas.microsoft.com/office/drawing/2014/main" xmlns="" val="20001"/>
                    </a:ext>
                  </a:extLst>
                </a:gridCol>
                <a:gridCol w="2661618">
                  <a:extLst>
                    <a:ext uri="{9D8B030D-6E8A-4147-A177-3AD203B41FA5}">
                      <a16:colId xmlns:a16="http://schemas.microsoft.com/office/drawing/2014/main" xmlns="" val="3900192020"/>
                    </a:ext>
                  </a:extLst>
                </a:gridCol>
                <a:gridCol w="1248228">
                  <a:extLst>
                    <a:ext uri="{9D8B030D-6E8A-4147-A177-3AD203B41FA5}">
                      <a16:colId xmlns:a16="http://schemas.microsoft.com/office/drawing/2014/main" xmlns="" val="2348674979"/>
                    </a:ext>
                  </a:extLst>
                </a:gridCol>
                <a:gridCol w="1358637">
                  <a:extLst>
                    <a:ext uri="{9D8B030D-6E8A-4147-A177-3AD203B41FA5}">
                      <a16:colId xmlns:a16="http://schemas.microsoft.com/office/drawing/2014/main" xmlns="" val="20004"/>
                    </a:ext>
                  </a:extLst>
                </a:gridCol>
                <a:gridCol w="1192427">
                  <a:extLst>
                    <a:ext uri="{9D8B030D-6E8A-4147-A177-3AD203B41FA5}">
                      <a16:colId xmlns:a16="http://schemas.microsoft.com/office/drawing/2014/main" xmlns="" val="20002"/>
                    </a:ext>
                  </a:extLst>
                </a:gridCol>
                <a:gridCol w="797011">
                  <a:extLst>
                    <a:ext uri="{9D8B030D-6E8A-4147-A177-3AD203B41FA5}">
                      <a16:colId xmlns:a16="http://schemas.microsoft.com/office/drawing/2014/main" xmlns="" val="49383006"/>
                    </a:ext>
                  </a:extLst>
                </a:gridCol>
                <a:gridCol w="1991040">
                  <a:extLst>
                    <a:ext uri="{9D8B030D-6E8A-4147-A177-3AD203B41FA5}">
                      <a16:colId xmlns:a16="http://schemas.microsoft.com/office/drawing/2014/main" xmlns="" val="769903584"/>
                    </a:ext>
                  </a:extLst>
                </a:gridCol>
              </a:tblGrid>
              <a:tr h="936521">
                <a:tc>
                  <a:txBody>
                    <a:bodyPr/>
                    <a:lstStyle/>
                    <a:p>
                      <a:pPr algn="ctr"/>
                      <a:r>
                        <a:rPr lang="en-US" sz="2000" b="1" dirty="0"/>
                        <a:t>S. No.</a:t>
                      </a:r>
                    </a:p>
                  </a:txBody>
                  <a:tcPr marL="91438" marR="91438" marT="45717" marB="45717" anchor="ctr">
                    <a:solidFill>
                      <a:schemeClr val="accent6">
                        <a:lumMod val="40000"/>
                        <a:lumOff val="60000"/>
                      </a:schemeClr>
                    </a:solidFill>
                  </a:tcPr>
                </a:tc>
                <a:tc>
                  <a:txBody>
                    <a:bodyPr/>
                    <a:lstStyle/>
                    <a:p>
                      <a:pPr algn="ctr"/>
                      <a:r>
                        <a:rPr lang="en-US" sz="2000" b="1" dirty="0"/>
                        <a:t>Name of Tender</a:t>
                      </a:r>
                    </a:p>
                  </a:txBody>
                  <a:tcPr marL="91438" marR="91438" marT="45717" marB="45717" anchor="ctr">
                    <a:solidFill>
                      <a:schemeClr val="accent6">
                        <a:lumMod val="40000"/>
                        <a:lumOff val="60000"/>
                      </a:schemeClr>
                    </a:solidFill>
                  </a:tcPr>
                </a:tc>
                <a:tc>
                  <a:txBody>
                    <a:bodyPr/>
                    <a:lstStyle/>
                    <a:p>
                      <a:pPr marL="0" algn="ctr" defTabSz="914400" rtl="0" eaLnBrk="1" latinLnBrk="0" hangingPunct="1"/>
                      <a:r>
                        <a:rPr lang="en-US" sz="2000" b="1" kern="1200" dirty="0">
                          <a:solidFill>
                            <a:schemeClr val="tx1"/>
                          </a:solidFill>
                          <a:latin typeface="+mn-lt"/>
                          <a:ea typeface="+mn-ea"/>
                          <a:cs typeface="+mn-cs"/>
                        </a:rPr>
                        <a:t>Tariff (Rs/kWh)</a:t>
                      </a:r>
                    </a:p>
                  </a:txBody>
                  <a:tcPr marL="91438" marR="91438" marT="45717" marB="45717" anchor="ctr">
                    <a:solidFill>
                      <a:schemeClr val="accent6">
                        <a:lumMod val="40000"/>
                        <a:lumOff val="60000"/>
                      </a:schemeClr>
                    </a:solidFill>
                  </a:tcPr>
                </a:tc>
                <a:tc>
                  <a:txBody>
                    <a:bodyPr/>
                    <a:lstStyle/>
                    <a:p>
                      <a:pPr algn="ctr"/>
                      <a:r>
                        <a:rPr lang="en-US" sz="2000" b="1" dirty="0" err="1"/>
                        <a:t>LoA</a:t>
                      </a:r>
                      <a:r>
                        <a:rPr lang="en-US" sz="2000" b="1" dirty="0"/>
                        <a:t> date</a:t>
                      </a:r>
                    </a:p>
                  </a:txBody>
                  <a:tcPr marL="91438" marR="91438" marT="45717" marB="45717" anchor="ctr">
                    <a:solidFill>
                      <a:schemeClr val="accent6">
                        <a:lumMod val="40000"/>
                        <a:lumOff val="60000"/>
                      </a:schemeClr>
                    </a:solidFill>
                  </a:tcPr>
                </a:tc>
                <a:tc>
                  <a:txBody>
                    <a:bodyPr/>
                    <a:lstStyle/>
                    <a:p>
                      <a:pPr algn="ctr"/>
                      <a:r>
                        <a:rPr lang="en-US" sz="2000" b="1" dirty="0"/>
                        <a:t>PPA Effective Date</a:t>
                      </a:r>
                    </a:p>
                  </a:txBody>
                  <a:tcPr marL="91438" marR="91438" marT="45717" marB="45717" anchor="ctr">
                    <a:solidFill>
                      <a:schemeClr val="accent6">
                        <a:lumMod val="40000"/>
                        <a:lumOff val="60000"/>
                      </a:schemeClr>
                    </a:solidFill>
                  </a:tcPr>
                </a:tc>
                <a:tc>
                  <a:txBody>
                    <a:bodyPr/>
                    <a:lstStyle/>
                    <a:p>
                      <a:pPr algn="ctr"/>
                      <a:r>
                        <a:rPr lang="en-US" sz="2000" b="1" dirty="0"/>
                        <a:t>Awarded (MW)</a:t>
                      </a:r>
                    </a:p>
                  </a:txBody>
                  <a:tcPr marL="91438" marR="91438" marT="45717" marB="45717" anchor="ctr">
                    <a:solidFill>
                      <a:schemeClr val="accent6">
                        <a:lumMod val="40000"/>
                        <a:lumOff val="60000"/>
                      </a:schemeClr>
                    </a:solidFill>
                  </a:tcPr>
                </a:tc>
                <a:tc>
                  <a:txBody>
                    <a:bodyPr/>
                    <a:lstStyle/>
                    <a:p>
                      <a:pPr marL="0" algn="ctr" defTabSz="914400" rtl="0" eaLnBrk="1" latinLnBrk="0" hangingPunct="1"/>
                      <a:r>
                        <a:rPr lang="en-US" sz="2000" b="1" kern="1200" dirty="0">
                          <a:solidFill>
                            <a:schemeClr val="tx1"/>
                          </a:solidFill>
                          <a:latin typeface="+mn-lt"/>
                          <a:ea typeface="+mn-ea"/>
                          <a:cs typeface="+mn-cs"/>
                        </a:rPr>
                        <a:t>PPA  (MW) </a:t>
                      </a:r>
                    </a:p>
                  </a:txBody>
                  <a:tcPr marL="91438" marR="91438" marT="45717" marB="45717" anchor="ctr">
                    <a:solidFill>
                      <a:schemeClr val="accent6">
                        <a:lumMod val="40000"/>
                        <a:lumOff val="60000"/>
                      </a:schemeClr>
                    </a:solidFill>
                  </a:tcPr>
                </a:tc>
                <a:tc>
                  <a:txBody>
                    <a:bodyPr/>
                    <a:lstStyle/>
                    <a:p>
                      <a:pPr marL="0" indent="0" algn="ctr"/>
                      <a:r>
                        <a:rPr lang="en-US" sz="2000" b="1" dirty="0"/>
                        <a:t>Commissioned capacity (MW)</a:t>
                      </a:r>
                    </a:p>
                  </a:txBody>
                  <a:tcPr marL="91438" marR="91438" marT="45717" marB="45717" anchor="ctr">
                    <a:solidFill>
                      <a:schemeClr val="accent6">
                        <a:lumMod val="40000"/>
                        <a:lumOff val="60000"/>
                      </a:schemeClr>
                    </a:solidFill>
                  </a:tcPr>
                </a:tc>
                <a:extLst>
                  <a:ext uri="{0D108BD9-81ED-4DB2-BD59-A6C34878D82A}">
                    <a16:rowId xmlns:a16="http://schemas.microsoft.com/office/drawing/2014/main" xmlns="" val="10000"/>
                  </a:ext>
                </a:extLst>
              </a:tr>
              <a:tr h="672635">
                <a:tc>
                  <a:txBody>
                    <a:bodyPr/>
                    <a:lstStyle/>
                    <a:p>
                      <a:pPr marL="0" indent="0" algn="ctr"/>
                      <a:r>
                        <a:rPr lang="en-US" sz="2000" dirty="0">
                          <a:latin typeface="+mn-lt"/>
                        </a:rPr>
                        <a:t>1</a:t>
                      </a:r>
                    </a:p>
                  </a:txBody>
                  <a:tcPr marL="91438" marR="91438" marT="45717" marB="45717" anchor="ctr"/>
                </a:tc>
                <a:tc>
                  <a:txBody>
                    <a:bodyPr/>
                    <a:lstStyle/>
                    <a:p>
                      <a:pPr algn="ctr"/>
                      <a:r>
                        <a:rPr lang="en-US" sz="2000" dirty="0">
                          <a:latin typeface="+mn-lt"/>
                        </a:rPr>
                        <a:t>1200 MW Hybrid (Tranche-I) </a:t>
                      </a:r>
                      <a:r>
                        <a:rPr lang="en-US" sz="1200" dirty="0">
                          <a:latin typeface="+mn-lt"/>
                        </a:rPr>
                        <a:t>FY18-19</a:t>
                      </a:r>
                    </a:p>
                  </a:txBody>
                  <a:tcPr marL="91438" marR="91438" marT="45717" marB="45717" anchor="ctr"/>
                </a:tc>
                <a:tc>
                  <a:txBody>
                    <a:bodyPr/>
                    <a:lstStyle/>
                    <a:p>
                      <a:pPr algn="ctr"/>
                      <a:r>
                        <a:rPr lang="en-US" sz="2000" kern="1200" dirty="0">
                          <a:solidFill>
                            <a:schemeClr val="tx1"/>
                          </a:solidFill>
                          <a:latin typeface="+mn-lt"/>
                          <a:ea typeface="+mn-ea"/>
                          <a:cs typeface="+mn-cs"/>
                        </a:rPr>
                        <a:t>2.67 &amp; 2.69</a:t>
                      </a:r>
                    </a:p>
                  </a:txBody>
                  <a:tcPr marL="91438" marR="91438" marT="45717" marB="45717" anchor="ctr"/>
                </a:tc>
                <a:tc>
                  <a:txBody>
                    <a:bodyPr/>
                    <a:lstStyle/>
                    <a:p>
                      <a:pPr algn="ctr" rtl="0" fontAlgn="ctr"/>
                      <a:r>
                        <a:rPr lang="en-US" sz="2000" b="0" i="0" u="none" strike="noStrike" dirty="0">
                          <a:solidFill>
                            <a:srgbClr val="000000"/>
                          </a:solidFill>
                          <a:effectLst/>
                          <a:latin typeface="+mn-lt"/>
                        </a:rPr>
                        <a:t>25.01.2019</a:t>
                      </a:r>
                    </a:p>
                  </a:txBody>
                  <a:tcPr marL="9525" marR="9525" marT="9524" marB="0" anchor="ctr"/>
                </a:tc>
                <a:tc>
                  <a:txBody>
                    <a:bodyPr/>
                    <a:lstStyle/>
                    <a:p>
                      <a:pPr algn="ctr"/>
                      <a:r>
                        <a:rPr lang="en-US" sz="2000" dirty="0">
                          <a:latin typeface="+mn-lt"/>
                        </a:rPr>
                        <a:t>07.11.2019</a:t>
                      </a:r>
                    </a:p>
                  </a:txBody>
                  <a:tcPr marL="91438" marR="91438" marT="45717" marB="45717" anchor="ctr"/>
                </a:tc>
                <a:tc>
                  <a:txBody>
                    <a:bodyPr/>
                    <a:lstStyle/>
                    <a:p>
                      <a:pPr algn="ctr"/>
                      <a:r>
                        <a:rPr lang="en-US" sz="2000" dirty="0">
                          <a:latin typeface="+mn-lt"/>
                        </a:rPr>
                        <a:t>840</a:t>
                      </a:r>
                    </a:p>
                  </a:txBody>
                  <a:tcPr marL="91438" marR="91438" marT="45717" marB="45717" anchor="ctr"/>
                </a:tc>
                <a:tc>
                  <a:txBody>
                    <a:bodyPr/>
                    <a:lstStyle/>
                    <a:p>
                      <a:pPr algn="ctr"/>
                      <a:r>
                        <a:rPr lang="en-US" sz="2000" kern="1200" dirty="0">
                          <a:solidFill>
                            <a:schemeClr val="tx1"/>
                          </a:solidFill>
                          <a:latin typeface="+mn-lt"/>
                          <a:ea typeface="+mn-ea"/>
                          <a:cs typeface="+mn-cs"/>
                        </a:rPr>
                        <a:t>840</a:t>
                      </a:r>
                    </a:p>
                  </a:txBody>
                  <a:tcPr marL="91438" marR="91438" marT="45717" marB="45717" anchor="ctr"/>
                </a:tc>
                <a:tc>
                  <a:txBody>
                    <a:bodyPr/>
                    <a:lstStyle/>
                    <a:p>
                      <a:pPr algn="ctr"/>
                      <a:r>
                        <a:rPr lang="en-US" sz="2000" dirty="0">
                          <a:latin typeface="+mn-lt"/>
                        </a:rPr>
                        <a:t>840 (S-780,W-205)</a:t>
                      </a:r>
                    </a:p>
                  </a:txBody>
                  <a:tcPr marL="91438" marR="91438" marT="45717" marB="45717" anchor="ctr"/>
                </a:tc>
                <a:extLst>
                  <a:ext uri="{0D108BD9-81ED-4DB2-BD59-A6C34878D82A}">
                    <a16:rowId xmlns:a16="http://schemas.microsoft.com/office/drawing/2014/main" xmlns="" val="10001"/>
                  </a:ext>
                </a:extLst>
              </a:tr>
              <a:tr h="652725">
                <a:tc>
                  <a:txBody>
                    <a:bodyPr/>
                    <a:lstStyle/>
                    <a:p>
                      <a:pPr algn="ctr"/>
                      <a:r>
                        <a:rPr lang="en-US" sz="2000" dirty="0">
                          <a:latin typeface="+mn-lt"/>
                        </a:rPr>
                        <a:t>2</a:t>
                      </a:r>
                    </a:p>
                  </a:txBody>
                  <a:tcPr marL="91438" marR="91438" marT="45717" marB="45717" anchor="ctr"/>
                </a:tc>
                <a:tc>
                  <a:txBody>
                    <a:bodyPr/>
                    <a:lstStyle/>
                    <a:p>
                      <a:pPr algn="ctr"/>
                      <a:r>
                        <a:rPr lang="en-US" sz="2000" dirty="0">
                          <a:latin typeface="+mn-lt"/>
                        </a:rPr>
                        <a:t>1200 MW Hybrid (Tranche-II) </a:t>
                      </a:r>
                      <a:r>
                        <a:rPr lang="en-US" sz="1200" kern="1200" dirty="0">
                          <a:solidFill>
                            <a:schemeClr val="tx1"/>
                          </a:solidFill>
                          <a:latin typeface="+mn-lt"/>
                          <a:ea typeface="+mn-ea"/>
                          <a:cs typeface="+mn-cs"/>
                        </a:rPr>
                        <a:t>FY18-19</a:t>
                      </a:r>
                    </a:p>
                  </a:txBody>
                  <a:tcPr marL="91438" marR="91438" marT="45717" marB="45717" anchor="ctr"/>
                </a:tc>
                <a:tc>
                  <a:txBody>
                    <a:bodyPr/>
                    <a:lstStyle/>
                    <a:p>
                      <a:pPr algn="ctr"/>
                      <a:r>
                        <a:rPr lang="en-US" sz="2000" kern="1200" dirty="0">
                          <a:solidFill>
                            <a:schemeClr val="tx1"/>
                          </a:solidFill>
                          <a:latin typeface="+mn-lt"/>
                          <a:ea typeface="+mn-ea"/>
                          <a:cs typeface="+mn-cs"/>
                        </a:rPr>
                        <a:t>2.69</a:t>
                      </a:r>
                    </a:p>
                  </a:txBody>
                  <a:tcPr marL="91438" marR="91438" marT="45717" marB="45717" anchor="ctr"/>
                </a:tc>
                <a:tc>
                  <a:txBody>
                    <a:bodyPr/>
                    <a:lstStyle/>
                    <a:p>
                      <a:pPr algn="ctr" rtl="0" fontAlgn="ctr"/>
                      <a:r>
                        <a:rPr lang="en-US" sz="2000" b="0" i="0" u="none" strike="noStrike" dirty="0">
                          <a:solidFill>
                            <a:srgbClr val="000000"/>
                          </a:solidFill>
                          <a:effectLst/>
                          <a:latin typeface="+mn-lt"/>
                        </a:rPr>
                        <a:t>18.06.2019</a:t>
                      </a:r>
                    </a:p>
                  </a:txBody>
                  <a:tcPr marL="9525" marR="9525" marT="9524" marB="0" anchor="ctr"/>
                </a:tc>
                <a:tc>
                  <a:txBody>
                    <a:bodyPr/>
                    <a:lstStyle/>
                    <a:p>
                      <a:pPr algn="ctr"/>
                      <a:r>
                        <a:rPr lang="en-US" sz="2000" dirty="0">
                          <a:latin typeface="+mn-lt"/>
                        </a:rPr>
                        <a:t>15.01.2020</a:t>
                      </a:r>
                    </a:p>
                  </a:txBody>
                  <a:tcPr marL="91438" marR="91438" marT="45717" marB="45717" anchor="ctr"/>
                </a:tc>
                <a:tc>
                  <a:txBody>
                    <a:bodyPr/>
                    <a:lstStyle/>
                    <a:p>
                      <a:pPr algn="ctr"/>
                      <a:r>
                        <a:rPr lang="en-US" sz="2000" dirty="0">
                          <a:latin typeface="+mn-lt"/>
                        </a:rPr>
                        <a:t>600</a:t>
                      </a:r>
                    </a:p>
                  </a:txBody>
                  <a:tcPr marL="91438" marR="91438" marT="45717" marB="45717" anchor="ctr"/>
                </a:tc>
                <a:tc>
                  <a:txBody>
                    <a:bodyPr/>
                    <a:lstStyle/>
                    <a:p>
                      <a:pPr algn="ctr"/>
                      <a:r>
                        <a:rPr lang="en-US" sz="2000" kern="1200" dirty="0">
                          <a:solidFill>
                            <a:schemeClr val="tx1"/>
                          </a:solidFill>
                          <a:latin typeface="+mn-lt"/>
                          <a:ea typeface="+mn-ea"/>
                          <a:cs typeface="+mn-cs"/>
                        </a:rPr>
                        <a:t>600</a:t>
                      </a:r>
                    </a:p>
                  </a:txBody>
                  <a:tcPr marL="91438" marR="91438" marT="45717" marB="45717" anchor="ctr"/>
                </a:tc>
                <a:tc>
                  <a:txBody>
                    <a:bodyPr/>
                    <a:lstStyle/>
                    <a:p>
                      <a:pPr algn="ctr"/>
                      <a:r>
                        <a:rPr lang="en-US" sz="2000" dirty="0">
                          <a:latin typeface="+mn-lt"/>
                        </a:rPr>
                        <a:t>600 (S-600,W-150)</a:t>
                      </a:r>
                    </a:p>
                  </a:txBody>
                  <a:tcPr marL="91438" marR="91438" marT="45717" marB="45717" anchor="ctr"/>
                </a:tc>
                <a:extLst>
                  <a:ext uri="{0D108BD9-81ED-4DB2-BD59-A6C34878D82A}">
                    <a16:rowId xmlns:a16="http://schemas.microsoft.com/office/drawing/2014/main" xmlns="" val="10002"/>
                  </a:ext>
                </a:extLst>
              </a:tr>
              <a:tr h="1220317">
                <a:tc>
                  <a:txBody>
                    <a:bodyPr/>
                    <a:lstStyle/>
                    <a:p>
                      <a:pPr algn="ctr"/>
                      <a:r>
                        <a:rPr lang="en-US" sz="2000" dirty="0">
                          <a:latin typeface="+mn-lt"/>
                        </a:rPr>
                        <a:t>3</a:t>
                      </a:r>
                    </a:p>
                  </a:txBody>
                  <a:tcPr marL="91438" marR="91438" marT="45717" marB="45717" anchor="ctr"/>
                </a:tc>
                <a:tc>
                  <a:txBody>
                    <a:bodyPr/>
                    <a:lstStyle/>
                    <a:p>
                      <a:pPr algn="ctr"/>
                      <a:r>
                        <a:rPr lang="en-US" sz="2000" dirty="0">
                          <a:latin typeface="+mn-lt"/>
                          <a:hlinkClick r:id="rId2" action="ppaction://hlinksldjump"/>
                        </a:rPr>
                        <a:t>1200 MW RE with Peak Power Supply-</a:t>
                      </a:r>
                      <a:r>
                        <a:rPr lang="en-US" sz="1400" dirty="0">
                          <a:latin typeface="+mn-lt"/>
                          <a:hlinkClick r:id="rId2" action="ppaction://hlinksldjump"/>
                        </a:rPr>
                        <a:t>FY19-20</a:t>
                      </a:r>
                      <a:endParaRPr lang="en-US" sz="1400" dirty="0">
                        <a:latin typeface="+mn-lt"/>
                      </a:endParaRPr>
                    </a:p>
                  </a:txBody>
                  <a:tcPr marL="91438" marR="91438" marT="45717" marB="45717" anchor="ctr"/>
                </a:tc>
                <a:tc>
                  <a:txBody>
                    <a:bodyPr/>
                    <a:lstStyle/>
                    <a:p>
                      <a:pPr algn="ctr"/>
                      <a:r>
                        <a:rPr lang="en-US" sz="2000" kern="1200" dirty="0">
                          <a:solidFill>
                            <a:schemeClr val="tx1"/>
                          </a:solidFill>
                          <a:latin typeface="+mn-lt"/>
                          <a:ea typeface="+mn-ea"/>
                          <a:cs typeface="+mn-cs"/>
                        </a:rPr>
                        <a:t>2.88</a:t>
                      </a:r>
                    </a:p>
                    <a:p>
                      <a:pPr algn="ctr"/>
                      <a:r>
                        <a:rPr lang="en-US" sz="2000" kern="1200" dirty="0">
                          <a:solidFill>
                            <a:schemeClr val="tx1"/>
                          </a:solidFill>
                          <a:latin typeface="+mn-lt"/>
                          <a:ea typeface="+mn-ea"/>
                          <a:cs typeface="+mn-cs"/>
                        </a:rPr>
                        <a:t>(Off peak)</a:t>
                      </a:r>
                    </a:p>
                    <a:p>
                      <a:pPr algn="ctr"/>
                      <a:r>
                        <a:rPr lang="en-US" sz="2000" kern="1200" dirty="0">
                          <a:solidFill>
                            <a:schemeClr val="tx1"/>
                          </a:solidFill>
                          <a:latin typeface="+mn-lt"/>
                          <a:ea typeface="+mn-ea"/>
                          <a:cs typeface="+mn-cs"/>
                        </a:rPr>
                        <a:t>6.12 &amp; 6.85 (Peak tariff)</a:t>
                      </a:r>
                    </a:p>
                  </a:txBody>
                  <a:tcPr marL="91438" marR="91438" marT="45717" marB="45717" anchor="ctr"/>
                </a:tc>
                <a:tc>
                  <a:txBody>
                    <a:bodyPr/>
                    <a:lstStyle/>
                    <a:p>
                      <a:pPr algn="ctr" rtl="0" fontAlgn="ctr"/>
                      <a:r>
                        <a:rPr lang="en-US" sz="2000" b="0" i="0" u="none" strike="noStrike" dirty="0">
                          <a:solidFill>
                            <a:srgbClr val="000000"/>
                          </a:solidFill>
                          <a:effectLst/>
                          <a:latin typeface="+mn-lt"/>
                        </a:rPr>
                        <a:t>26.02.2020</a:t>
                      </a:r>
                    </a:p>
                  </a:txBody>
                  <a:tcPr marL="9525" marR="9525" marT="9524" marB="0" anchor="ctr"/>
                </a:tc>
                <a:tc>
                  <a:txBody>
                    <a:bodyPr/>
                    <a:lstStyle/>
                    <a:p>
                      <a:pPr algn="ctr"/>
                      <a:r>
                        <a:rPr lang="en-US" sz="2000" dirty="0">
                          <a:latin typeface="+mn-lt"/>
                        </a:rPr>
                        <a:t>02.02.2022</a:t>
                      </a:r>
                    </a:p>
                  </a:txBody>
                  <a:tcPr marL="91438" marR="91438" marT="45717" marB="45717" anchor="ctr"/>
                </a:tc>
                <a:tc>
                  <a:txBody>
                    <a:bodyPr/>
                    <a:lstStyle/>
                    <a:p>
                      <a:pPr algn="ctr"/>
                      <a:r>
                        <a:rPr lang="en-US" sz="2000" dirty="0">
                          <a:latin typeface="+mn-lt"/>
                        </a:rPr>
                        <a:t>1200</a:t>
                      </a:r>
                    </a:p>
                  </a:txBody>
                  <a:tcPr marL="91438" marR="91438" marT="45717" marB="45717" anchor="ctr"/>
                </a:tc>
                <a:tc>
                  <a:txBody>
                    <a:bodyPr/>
                    <a:lstStyle/>
                    <a:p>
                      <a:pPr algn="ctr"/>
                      <a:r>
                        <a:rPr lang="en-US" sz="2000" kern="1200" dirty="0">
                          <a:solidFill>
                            <a:schemeClr val="tx1"/>
                          </a:solidFill>
                          <a:latin typeface="+mn-lt"/>
                          <a:ea typeface="+mn-ea"/>
                          <a:cs typeface="+mn-cs"/>
                        </a:rPr>
                        <a:t>1200</a:t>
                      </a:r>
                    </a:p>
                  </a:txBody>
                  <a:tcPr marL="91438" marR="91438" marT="45717" marB="45717"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C00000"/>
                          </a:solidFill>
                          <a:latin typeface="+mn-lt"/>
                          <a:ea typeface="+mn-ea"/>
                          <a:cs typeface="+mn-cs"/>
                        </a:rPr>
                        <a:t>(297.42 MW)  (S-81, W-318.775 MW)</a:t>
                      </a:r>
                    </a:p>
                  </a:txBody>
                  <a:tcPr marL="91438" marR="91438" marT="45717" marB="45717" anchor="ctr"/>
                </a:tc>
                <a:extLst>
                  <a:ext uri="{0D108BD9-81ED-4DB2-BD59-A6C34878D82A}">
                    <a16:rowId xmlns:a16="http://schemas.microsoft.com/office/drawing/2014/main" xmlns="" val="10003"/>
                  </a:ext>
                </a:extLst>
              </a:tr>
              <a:tr h="789767">
                <a:tc>
                  <a:txBody>
                    <a:bodyPr/>
                    <a:lstStyle/>
                    <a:p>
                      <a:pPr algn="ctr"/>
                      <a:r>
                        <a:rPr lang="en-US" sz="2000" dirty="0">
                          <a:latin typeface="+mn-lt"/>
                        </a:rPr>
                        <a:t>4</a:t>
                      </a:r>
                    </a:p>
                  </a:txBody>
                  <a:tcPr marL="91438" marR="91438" marT="45717" marB="45717" anchor="ctr"/>
                </a:tc>
                <a:tc>
                  <a:txBody>
                    <a:bodyPr/>
                    <a:lstStyle/>
                    <a:p>
                      <a:pPr algn="ctr"/>
                      <a:r>
                        <a:rPr lang="en-US" sz="2000" b="0" dirty="0">
                          <a:solidFill>
                            <a:schemeClr val="tx1"/>
                          </a:solidFill>
                          <a:latin typeface="+mn-lt"/>
                          <a:hlinkClick r:id="rId3" action="ppaction://hlinksldjump"/>
                        </a:rPr>
                        <a:t>400 MW RTC (Tranche-I)-</a:t>
                      </a:r>
                      <a:r>
                        <a:rPr lang="en-US" sz="1200" b="0" dirty="0">
                          <a:solidFill>
                            <a:schemeClr val="tx1"/>
                          </a:solidFill>
                          <a:latin typeface="+mn-lt"/>
                          <a:hlinkClick r:id="rId3" action="ppaction://hlinksldjump"/>
                        </a:rPr>
                        <a:t>FY19-20</a:t>
                      </a:r>
                      <a:endParaRPr lang="en-US" sz="1200" b="0" dirty="0">
                        <a:solidFill>
                          <a:schemeClr val="tx1"/>
                        </a:solidFill>
                        <a:latin typeface="+mn-lt"/>
                      </a:endParaRPr>
                    </a:p>
                  </a:txBody>
                  <a:tcPr marL="91438" marR="91438" marT="45717" marB="45717" anchor="ctr"/>
                </a:tc>
                <a:tc>
                  <a:txBody>
                    <a:bodyPr/>
                    <a:lstStyle/>
                    <a:p>
                      <a:pPr algn="ctr"/>
                      <a:r>
                        <a:rPr lang="en-US" sz="2000" kern="1200" dirty="0">
                          <a:solidFill>
                            <a:schemeClr val="tx1"/>
                          </a:solidFill>
                          <a:latin typeface="+mn-lt"/>
                          <a:ea typeface="+mn-ea"/>
                          <a:cs typeface="+mn-cs"/>
                        </a:rPr>
                        <a:t>2.90 for 1st year</a:t>
                      </a:r>
                      <a:r>
                        <a:rPr lang="en-US" sz="2000" kern="1200" baseline="0" dirty="0">
                          <a:solidFill>
                            <a:schemeClr val="tx1"/>
                          </a:solidFill>
                          <a:latin typeface="+mn-lt"/>
                          <a:ea typeface="+mn-ea"/>
                          <a:cs typeface="+mn-cs"/>
                        </a:rPr>
                        <a:t>,</a:t>
                      </a:r>
                      <a:r>
                        <a:rPr lang="en-US" sz="2000" kern="1200" dirty="0">
                          <a:solidFill>
                            <a:schemeClr val="tx1"/>
                          </a:solidFill>
                          <a:latin typeface="+mn-lt"/>
                          <a:ea typeface="+mn-ea"/>
                          <a:cs typeface="+mn-cs"/>
                        </a:rPr>
                        <a:t> escalation @ 3%/annum  for 15 years</a:t>
                      </a:r>
                    </a:p>
                  </a:txBody>
                  <a:tcPr marL="91438" marR="91438" marT="45717" marB="45717" anchor="ctr"/>
                </a:tc>
                <a:tc>
                  <a:txBody>
                    <a:bodyPr/>
                    <a:lstStyle/>
                    <a:p>
                      <a:pPr algn="ctr" rtl="0" fontAlgn="ctr"/>
                      <a:r>
                        <a:rPr lang="en-US" sz="2000" b="0" i="0" u="none" strike="noStrike" dirty="0">
                          <a:solidFill>
                            <a:srgbClr val="000000"/>
                          </a:solidFill>
                          <a:effectLst/>
                          <a:latin typeface="+mn-lt"/>
                        </a:rPr>
                        <a:t>04.06.2020</a:t>
                      </a:r>
                    </a:p>
                  </a:txBody>
                  <a:tcPr marL="9525" marR="9525" marT="9524" marB="0" anchor="ctr"/>
                </a:tc>
                <a:tc>
                  <a:txBody>
                    <a:bodyPr/>
                    <a:lstStyle/>
                    <a:p>
                      <a:pPr algn="ctr"/>
                      <a:r>
                        <a:rPr lang="en-US" sz="2000" b="0" dirty="0">
                          <a:solidFill>
                            <a:schemeClr val="tx1"/>
                          </a:solidFill>
                          <a:latin typeface="+mn-lt"/>
                        </a:rPr>
                        <a:t>06.08.2021</a:t>
                      </a:r>
                    </a:p>
                  </a:txBody>
                  <a:tcPr marL="91438" marR="91438" marT="45717" marB="45717" anchor="ctr"/>
                </a:tc>
                <a:tc>
                  <a:txBody>
                    <a:bodyPr/>
                    <a:lstStyle/>
                    <a:p>
                      <a:pPr algn="ctr"/>
                      <a:r>
                        <a:rPr lang="en-US" sz="2000" b="0" dirty="0">
                          <a:solidFill>
                            <a:schemeClr val="tx1"/>
                          </a:solidFill>
                          <a:latin typeface="+mn-lt"/>
                        </a:rPr>
                        <a:t>400</a:t>
                      </a:r>
                    </a:p>
                  </a:txBody>
                  <a:tcPr marL="91438" marR="91438" marT="45717" marB="45717"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latin typeface="+mn-lt"/>
                          <a:ea typeface="+mn-ea"/>
                          <a:cs typeface="+mn-cs"/>
                        </a:rPr>
                        <a:t>400</a:t>
                      </a:r>
                    </a:p>
                  </a:txBody>
                  <a:tcPr marL="91438" marR="91438" marT="45717" marB="45717"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latin typeface="+mn-lt"/>
                        </a:rPr>
                        <a:t>(S-400/400, W-465.825/900)*</a:t>
                      </a:r>
                    </a:p>
                    <a:p>
                      <a:pPr algn="ctr"/>
                      <a:endParaRPr lang="en-US" sz="2000" b="0" dirty="0">
                        <a:solidFill>
                          <a:schemeClr val="tx1"/>
                        </a:solidFill>
                        <a:latin typeface="+mn-lt"/>
                      </a:endParaRPr>
                    </a:p>
                  </a:txBody>
                  <a:tcPr marL="91438" marR="91438" marT="45717" marB="45717" anchor="ctr"/>
                </a:tc>
                <a:extLst>
                  <a:ext uri="{0D108BD9-81ED-4DB2-BD59-A6C34878D82A}">
                    <a16:rowId xmlns:a16="http://schemas.microsoft.com/office/drawing/2014/main" xmlns="" val="10004"/>
                  </a:ext>
                </a:extLst>
              </a:tr>
              <a:tr h="652725">
                <a:tc>
                  <a:txBody>
                    <a:bodyPr/>
                    <a:lstStyle/>
                    <a:p>
                      <a:pPr algn="ctr"/>
                      <a:r>
                        <a:rPr lang="en-US" sz="2000" dirty="0">
                          <a:latin typeface="+mn-lt"/>
                        </a:rPr>
                        <a:t>5</a:t>
                      </a:r>
                    </a:p>
                  </a:txBody>
                  <a:tcPr marL="91438" marR="91438" marT="45717" marB="45717" anchor="ctr"/>
                </a:tc>
                <a:tc>
                  <a:txBody>
                    <a:bodyPr/>
                    <a:lstStyle/>
                    <a:p>
                      <a:pPr algn="ctr"/>
                      <a:r>
                        <a:rPr lang="en-IN" sz="2000" dirty="0">
                          <a:latin typeface="+mn-lt"/>
                          <a:hlinkClick r:id="rId4" action="ppaction://hlinksldjump"/>
                        </a:rPr>
                        <a:t>1200 MW Hybrid (Tranche-III)</a:t>
                      </a:r>
                      <a:r>
                        <a:rPr lang="en-IN" sz="1100" dirty="0">
                          <a:latin typeface="+mn-lt"/>
                          <a:hlinkClick r:id="rId4" action="ppaction://hlinksldjump"/>
                        </a:rPr>
                        <a:t>FY</a:t>
                      </a:r>
                      <a:r>
                        <a:rPr lang="en-IN" sz="1400" dirty="0">
                          <a:latin typeface="+mn-lt"/>
                          <a:hlinkClick r:id="rId4" action="ppaction://hlinksldjump"/>
                        </a:rPr>
                        <a:t>19-20</a:t>
                      </a:r>
                      <a:endParaRPr lang="en-IN" sz="2000" dirty="0">
                        <a:latin typeface="+mn-lt"/>
                      </a:endParaRPr>
                    </a:p>
                  </a:txBody>
                  <a:tcPr marL="91438" marR="91438" marT="45717" marB="45717" anchor="ctr"/>
                </a:tc>
                <a:tc>
                  <a:txBody>
                    <a:bodyPr/>
                    <a:lstStyle/>
                    <a:p>
                      <a:pPr algn="ctr"/>
                      <a:r>
                        <a:rPr lang="en-IN" sz="2000" kern="1200" dirty="0">
                          <a:solidFill>
                            <a:schemeClr val="tx1"/>
                          </a:solidFill>
                          <a:latin typeface="+mn-lt"/>
                          <a:ea typeface="+mn-ea"/>
                          <a:cs typeface="+mn-cs"/>
                        </a:rPr>
                        <a:t>2.41</a:t>
                      </a:r>
                    </a:p>
                  </a:txBody>
                  <a:tcPr marL="91438" marR="91438" marT="45717" marB="45717" anchor="ctr"/>
                </a:tc>
                <a:tc>
                  <a:txBody>
                    <a:bodyPr/>
                    <a:lstStyle/>
                    <a:p>
                      <a:pPr algn="ctr"/>
                      <a:r>
                        <a:rPr lang="en-US" sz="2000" dirty="0">
                          <a:latin typeface="+mn-lt"/>
                        </a:rPr>
                        <a:t>31.12.2020</a:t>
                      </a:r>
                    </a:p>
                  </a:txBody>
                  <a:tcPr marL="91438" marR="91438" marT="45717" marB="45717" anchor="ctr"/>
                </a:tc>
                <a:tc>
                  <a:txBody>
                    <a:bodyPr/>
                    <a:lstStyle/>
                    <a:p>
                      <a:pPr algn="ctr"/>
                      <a:r>
                        <a:rPr lang="en-IN" sz="2000" dirty="0">
                          <a:latin typeface="+mn-lt"/>
                        </a:rPr>
                        <a:t>27.07.2021</a:t>
                      </a:r>
                    </a:p>
                  </a:txBody>
                  <a:tcPr marL="91438" marR="91438" marT="45717" marB="45717" anchor="ctr"/>
                </a:tc>
                <a:tc>
                  <a:txBody>
                    <a:bodyPr/>
                    <a:lstStyle/>
                    <a:p>
                      <a:pPr algn="ctr"/>
                      <a:r>
                        <a:rPr lang="en-IN" sz="2000" dirty="0">
                          <a:latin typeface="+mn-lt"/>
                        </a:rPr>
                        <a:t>1110</a:t>
                      </a:r>
                    </a:p>
                  </a:txBody>
                  <a:tcPr marL="91438" marR="91438" marT="45717" marB="45717" anchor="ctr"/>
                </a:tc>
                <a:tc>
                  <a:txBody>
                    <a:bodyPr/>
                    <a:lstStyle/>
                    <a:p>
                      <a:pPr algn="ctr"/>
                      <a:r>
                        <a:rPr lang="en-US" sz="2000" kern="1200" dirty="0">
                          <a:solidFill>
                            <a:schemeClr val="tx1"/>
                          </a:solidFill>
                          <a:latin typeface="+mn-lt"/>
                          <a:ea typeface="+mn-ea"/>
                          <a:cs typeface="+mn-cs"/>
                        </a:rPr>
                        <a:t>1110</a:t>
                      </a:r>
                    </a:p>
                  </a:txBody>
                  <a:tcPr marL="91438" marR="91438" marT="45717" marB="45717" anchor="ctr"/>
                </a:tc>
                <a:tc>
                  <a:txBody>
                    <a:bodyPr/>
                    <a:lstStyle/>
                    <a:p>
                      <a:pPr algn="ctr"/>
                      <a:r>
                        <a:rPr lang="en-IN" sz="2000" dirty="0">
                          <a:solidFill>
                            <a:srgbClr val="C00000"/>
                          </a:solidFill>
                          <a:latin typeface="+mn-lt"/>
                        </a:rPr>
                        <a:t>S-345*</a:t>
                      </a:r>
                    </a:p>
                  </a:txBody>
                  <a:tcPr marL="91438" marR="91438" marT="45717" marB="45717" anchor="ctr"/>
                </a:tc>
                <a:extLst>
                  <a:ext uri="{0D108BD9-81ED-4DB2-BD59-A6C34878D82A}">
                    <a16:rowId xmlns:a16="http://schemas.microsoft.com/office/drawing/2014/main" xmlns="" val="10005"/>
                  </a:ext>
                </a:extLst>
              </a:tr>
            </a:tbl>
          </a:graphicData>
        </a:graphic>
      </p:graphicFrame>
      <p:sp>
        <p:nvSpPr>
          <p:cNvPr id="3" name="Rectangle: Rounded Corners 2">
            <a:extLst>
              <a:ext uri="{FF2B5EF4-FFF2-40B4-BE49-F238E27FC236}">
                <a16:creationId xmlns:a16="http://schemas.microsoft.com/office/drawing/2014/main" xmlns="" id="{FFC8B29E-103D-4817-9691-F853ED997E3B}"/>
              </a:ext>
            </a:extLst>
          </p:cNvPr>
          <p:cNvSpPr/>
          <p:nvPr/>
        </p:nvSpPr>
        <p:spPr>
          <a:xfrm>
            <a:off x="93133" y="6451600"/>
            <a:ext cx="12005734" cy="3104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t>*Single components commissioned so far, RTC capacity is not achieved. Power is being scheduled to DISCOMs  </a:t>
            </a:r>
            <a:endParaRPr lang="en-IN" sz="1600" i="1" dirty="0"/>
          </a:p>
        </p:txBody>
      </p:sp>
    </p:spTree>
    <p:extLst>
      <p:ext uri="{BB962C8B-B14F-4D97-AF65-F5344CB8AC3E}">
        <p14:creationId xmlns:p14="http://schemas.microsoft.com/office/powerpoint/2010/main" val="1757974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4D9EB680-D075-7D38-D177-D788F43282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320E1652-E71C-8795-12D0-B91333A1F7A0}"/>
              </a:ext>
            </a:extLst>
          </p:cNvPr>
          <p:cNvSpPr>
            <a:spLocks noGrp="1"/>
          </p:cNvSpPr>
          <p:nvPr>
            <p:ph type="title"/>
          </p:nvPr>
        </p:nvSpPr>
        <p:spPr>
          <a:xfrm>
            <a:off x="820093" y="156896"/>
            <a:ext cx="10515600" cy="748451"/>
          </a:xfrm>
        </p:spPr>
        <p:txBody>
          <a:bodyPr>
            <a:normAutofit/>
          </a:bodyPr>
          <a:lstStyle/>
          <a:p>
            <a:pPr algn="ctr"/>
            <a:r>
              <a:rPr lang="en-IN" sz="2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HYBRID SCHEME PROJECTS STATUS</a:t>
            </a:r>
            <a:endParaRPr lang="en-US" sz="2800" u="sng" dirty="0">
              <a:solidFill>
                <a:srgbClr val="0070C0"/>
              </a:solidFill>
            </a:endParaRPr>
          </a:p>
        </p:txBody>
      </p:sp>
      <p:graphicFrame>
        <p:nvGraphicFramePr>
          <p:cNvPr id="4" name="Content Placeholder 3">
            <a:extLst>
              <a:ext uri="{FF2B5EF4-FFF2-40B4-BE49-F238E27FC236}">
                <a16:creationId xmlns:a16="http://schemas.microsoft.com/office/drawing/2014/main" xmlns="" id="{9AF70632-09D9-00D1-C95E-9BB72AE22740}"/>
              </a:ext>
            </a:extLst>
          </p:cNvPr>
          <p:cNvGraphicFramePr>
            <a:graphicFrameLocks noGrp="1"/>
          </p:cNvGraphicFramePr>
          <p:nvPr>
            <p:ph idx="1"/>
            <p:extLst>
              <p:ext uri="{D42A27DB-BD31-4B8C-83A1-F6EECF244321}">
                <p14:modId xmlns:p14="http://schemas.microsoft.com/office/powerpoint/2010/main" val="2178714705"/>
              </p:ext>
            </p:extLst>
          </p:nvPr>
        </p:nvGraphicFramePr>
        <p:xfrm>
          <a:off x="170737" y="986989"/>
          <a:ext cx="11851931" cy="5423877"/>
        </p:xfrm>
        <a:graphic>
          <a:graphicData uri="http://schemas.openxmlformats.org/drawingml/2006/table">
            <a:tbl>
              <a:tblPr firstRow="1" bandRow="1">
                <a:tableStyleId>{5940675A-B579-460E-94D1-54222C63F5DA}</a:tableStyleId>
              </a:tblPr>
              <a:tblGrid>
                <a:gridCol w="567412">
                  <a:extLst>
                    <a:ext uri="{9D8B030D-6E8A-4147-A177-3AD203B41FA5}">
                      <a16:colId xmlns:a16="http://schemas.microsoft.com/office/drawing/2014/main" xmlns="" val="20000"/>
                    </a:ext>
                  </a:extLst>
                </a:gridCol>
                <a:gridCol w="2115436">
                  <a:extLst>
                    <a:ext uri="{9D8B030D-6E8A-4147-A177-3AD203B41FA5}">
                      <a16:colId xmlns:a16="http://schemas.microsoft.com/office/drawing/2014/main" xmlns="" val="20001"/>
                    </a:ext>
                  </a:extLst>
                </a:gridCol>
                <a:gridCol w="1541116">
                  <a:extLst>
                    <a:ext uri="{9D8B030D-6E8A-4147-A177-3AD203B41FA5}">
                      <a16:colId xmlns:a16="http://schemas.microsoft.com/office/drawing/2014/main" xmlns="" val="3900192020"/>
                    </a:ext>
                  </a:extLst>
                </a:gridCol>
                <a:gridCol w="1558052">
                  <a:extLst>
                    <a:ext uri="{9D8B030D-6E8A-4147-A177-3AD203B41FA5}">
                      <a16:colId xmlns:a16="http://schemas.microsoft.com/office/drawing/2014/main" xmlns="" val="2348674979"/>
                    </a:ext>
                  </a:extLst>
                </a:gridCol>
                <a:gridCol w="1726514">
                  <a:extLst>
                    <a:ext uri="{9D8B030D-6E8A-4147-A177-3AD203B41FA5}">
                      <a16:colId xmlns:a16="http://schemas.microsoft.com/office/drawing/2014/main" xmlns="" val="20004"/>
                    </a:ext>
                  </a:extLst>
                </a:gridCol>
                <a:gridCol w="1220236">
                  <a:extLst>
                    <a:ext uri="{9D8B030D-6E8A-4147-A177-3AD203B41FA5}">
                      <a16:colId xmlns:a16="http://schemas.microsoft.com/office/drawing/2014/main" xmlns="" val="20002"/>
                    </a:ext>
                  </a:extLst>
                </a:gridCol>
                <a:gridCol w="1168539">
                  <a:extLst>
                    <a:ext uri="{9D8B030D-6E8A-4147-A177-3AD203B41FA5}">
                      <a16:colId xmlns:a16="http://schemas.microsoft.com/office/drawing/2014/main" xmlns="" val="49383006"/>
                    </a:ext>
                  </a:extLst>
                </a:gridCol>
                <a:gridCol w="1954626">
                  <a:extLst>
                    <a:ext uri="{9D8B030D-6E8A-4147-A177-3AD203B41FA5}">
                      <a16:colId xmlns:a16="http://schemas.microsoft.com/office/drawing/2014/main" xmlns="" val="769903584"/>
                    </a:ext>
                  </a:extLst>
                </a:gridCol>
              </a:tblGrid>
              <a:tr h="978840">
                <a:tc>
                  <a:txBody>
                    <a:bodyPr/>
                    <a:lstStyle/>
                    <a:p>
                      <a:pPr algn="ctr"/>
                      <a:r>
                        <a:rPr lang="en-US" sz="2000" b="1" dirty="0"/>
                        <a:t>S. No.</a:t>
                      </a:r>
                    </a:p>
                  </a:txBody>
                  <a:tcPr marL="91438" marR="91438" marT="45717" marB="45717" anchor="ctr">
                    <a:solidFill>
                      <a:schemeClr val="accent6">
                        <a:lumMod val="40000"/>
                        <a:lumOff val="60000"/>
                      </a:schemeClr>
                    </a:solidFill>
                  </a:tcPr>
                </a:tc>
                <a:tc>
                  <a:txBody>
                    <a:bodyPr/>
                    <a:lstStyle/>
                    <a:p>
                      <a:pPr algn="ctr"/>
                      <a:r>
                        <a:rPr lang="en-US" sz="2000" b="1" dirty="0"/>
                        <a:t>Name of Tender</a:t>
                      </a:r>
                    </a:p>
                  </a:txBody>
                  <a:tcPr marL="91438" marR="91438" marT="45717" marB="45717" anchor="ctr">
                    <a:solidFill>
                      <a:schemeClr val="accent6">
                        <a:lumMod val="40000"/>
                        <a:lumOff val="60000"/>
                      </a:schemeClr>
                    </a:solidFill>
                  </a:tcPr>
                </a:tc>
                <a:tc>
                  <a:txBody>
                    <a:bodyPr/>
                    <a:lstStyle/>
                    <a:p>
                      <a:pPr marL="0" algn="ctr" defTabSz="914400" rtl="0" eaLnBrk="1" latinLnBrk="0" hangingPunct="1"/>
                      <a:r>
                        <a:rPr lang="en-US" sz="2000" b="1" kern="1200" dirty="0">
                          <a:solidFill>
                            <a:schemeClr val="tx1"/>
                          </a:solidFill>
                          <a:latin typeface="+mn-lt"/>
                          <a:ea typeface="+mn-ea"/>
                          <a:cs typeface="+mn-cs"/>
                        </a:rPr>
                        <a:t>Tariff (Rs./kWh)</a:t>
                      </a:r>
                    </a:p>
                  </a:txBody>
                  <a:tcPr marL="91438" marR="91438" marT="45717" marB="45717" anchor="ctr">
                    <a:solidFill>
                      <a:schemeClr val="accent6">
                        <a:lumMod val="40000"/>
                        <a:lumOff val="60000"/>
                      </a:schemeClr>
                    </a:solidFill>
                  </a:tcPr>
                </a:tc>
                <a:tc>
                  <a:txBody>
                    <a:bodyPr/>
                    <a:lstStyle/>
                    <a:p>
                      <a:pPr algn="ctr"/>
                      <a:r>
                        <a:rPr lang="en-US" sz="2000" b="1" dirty="0" err="1"/>
                        <a:t>LoA</a:t>
                      </a:r>
                      <a:r>
                        <a:rPr lang="en-US" sz="2000" b="1" dirty="0"/>
                        <a:t> date</a:t>
                      </a:r>
                    </a:p>
                  </a:txBody>
                  <a:tcPr marL="91438" marR="91438" marT="45717" marB="45717" anchor="ctr">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t>PPA Effective Date</a:t>
                      </a:r>
                    </a:p>
                    <a:p>
                      <a:pPr algn="ctr"/>
                      <a:endParaRPr lang="en-US" sz="2000" b="1" dirty="0"/>
                    </a:p>
                  </a:txBody>
                  <a:tcPr marL="91438" marR="91438" marT="45717" marB="45717" anchor="ctr">
                    <a:solidFill>
                      <a:schemeClr val="accent6">
                        <a:lumMod val="40000"/>
                        <a:lumOff val="60000"/>
                      </a:schemeClr>
                    </a:solidFill>
                  </a:tcPr>
                </a:tc>
                <a:tc>
                  <a:txBody>
                    <a:bodyPr/>
                    <a:lstStyle/>
                    <a:p>
                      <a:pPr algn="ctr"/>
                      <a:r>
                        <a:rPr lang="en-US" sz="2000" b="1" dirty="0"/>
                        <a:t>Awarded (MW)</a:t>
                      </a:r>
                    </a:p>
                  </a:txBody>
                  <a:tcPr marL="91438" marR="91438" marT="45717" marB="45717" anchor="ctr">
                    <a:solidFill>
                      <a:schemeClr val="accent6">
                        <a:lumMod val="40000"/>
                        <a:lumOff val="60000"/>
                      </a:schemeClr>
                    </a:solidFill>
                  </a:tcPr>
                </a:tc>
                <a:tc>
                  <a:txBody>
                    <a:bodyPr/>
                    <a:lstStyle/>
                    <a:p>
                      <a:pPr marL="0" algn="ctr" defTabSz="914400" rtl="0" eaLnBrk="1" latinLnBrk="0" hangingPunct="1"/>
                      <a:r>
                        <a:rPr lang="en-US" sz="2000" b="1" kern="1200" dirty="0">
                          <a:solidFill>
                            <a:schemeClr val="tx1"/>
                          </a:solidFill>
                          <a:latin typeface="+mn-lt"/>
                          <a:ea typeface="+mn-ea"/>
                          <a:cs typeface="+mn-cs"/>
                        </a:rPr>
                        <a:t>PPA  (MW) </a:t>
                      </a:r>
                    </a:p>
                  </a:txBody>
                  <a:tcPr marL="91438" marR="91438" marT="45717" marB="45717" anchor="ctr">
                    <a:solidFill>
                      <a:schemeClr val="accent6">
                        <a:lumMod val="40000"/>
                        <a:lumOff val="60000"/>
                      </a:schemeClr>
                    </a:solidFill>
                  </a:tcPr>
                </a:tc>
                <a:tc>
                  <a:txBody>
                    <a:bodyPr/>
                    <a:lstStyle/>
                    <a:p>
                      <a:pPr marL="0" indent="0" algn="ctr"/>
                      <a:r>
                        <a:rPr lang="en-US" sz="2000" b="1" dirty="0"/>
                        <a:t>Commissioned capacity (MW)</a:t>
                      </a:r>
                    </a:p>
                  </a:txBody>
                  <a:tcPr marL="91438" marR="91438" marT="45717" marB="45717" anchor="ctr">
                    <a:solidFill>
                      <a:schemeClr val="accent6">
                        <a:lumMod val="40000"/>
                        <a:lumOff val="60000"/>
                      </a:schemeClr>
                    </a:solidFill>
                  </a:tcPr>
                </a:tc>
                <a:extLst>
                  <a:ext uri="{0D108BD9-81ED-4DB2-BD59-A6C34878D82A}">
                    <a16:rowId xmlns:a16="http://schemas.microsoft.com/office/drawing/2014/main" xmlns="" val="10000"/>
                  </a:ext>
                </a:extLst>
              </a:tr>
              <a:tr h="622897">
                <a:tc>
                  <a:txBody>
                    <a:bodyPr/>
                    <a:lstStyle/>
                    <a:p>
                      <a:pPr algn="ctr"/>
                      <a:r>
                        <a:rPr lang="en-US" sz="1800" dirty="0">
                          <a:latin typeface="+mn-lt"/>
                        </a:rPr>
                        <a:t>6</a:t>
                      </a:r>
                    </a:p>
                  </a:txBody>
                  <a:tcPr marL="91438" marR="91438" marT="45717" marB="45717"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dirty="0">
                          <a:latin typeface="+mn-lt"/>
                          <a:hlinkClick r:id="rId2" action="ppaction://hlinksldjump"/>
                        </a:rPr>
                        <a:t>1200 MW Hybrid (Tranche-IV) </a:t>
                      </a:r>
                      <a:r>
                        <a:rPr lang="en-IN" sz="1100" dirty="0">
                          <a:latin typeface="+mn-lt"/>
                          <a:hlinkClick r:id="rId2" action="ppaction://hlinksldjump"/>
                        </a:rPr>
                        <a:t>FY21-22</a:t>
                      </a:r>
                      <a:endParaRPr lang="en-IN" sz="1100" dirty="0">
                        <a:latin typeface="+mn-lt"/>
                      </a:endParaRPr>
                    </a:p>
                  </a:txBody>
                  <a:tcPr marL="91438" marR="91438" marT="45717" marB="45717" anchor="ctr"/>
                </a:tc>
                <a:tc>
                  <a:txBody>
                    <a:bodyPr/>
                    <a:lstStyle/>
                    <a:p>
                      <a:pPr algn="ctr"/>
                      <a:r>
                        <a:rPr lang="en-IN" sz="1800" kern="1200" dirty="0">
                          <a:solidFill>
                            <a:schemeClr val="tx1"/>
                          </a:solidFill>
                          <a:latin typeface="+mn-lt"/>
                          <a:ea typeface="+mn-ea"/>
                          <a:cs typeface="+mn-cs"/>
                        </a:rPr>
                        <a:t>2.34 &amp; 2.35</a:t>
                      </a:r>
                    </a:p>
                  </a:txBody>
                  <a:tcPr marL="91438" marR="91438" marT="45717" marB="45717"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mn-lt"/>
                        </a:rPr>
                        <a:t>08.11.2021</a:t>
                      </a:r>
                      <a:endParaRPr lang="en-US" sz="1800" dirty="0">
                        <a:latin typeface="+mn-lt"/>
                      </a:endParaRPr>
                    </a:p>
                  </a:txBody>
                  <a:tcPr marL="91438" marR="91438" marT="45717" marB="45717" anchor="ctr"/>
                </a:tc>
                <a:tc>
                  <a:txBody>
                    <a:bodyPr/>
                    <a:lstStyle/>
                    <a:p>
                      <a:pPr algn="ctr"/>
                      <a:r>
                        <a:rPr lang="en-IN" sz="1800" dirty="0">
                          <a:latin typeface="+mn-lt"/>
                        </a:rPr>
                        <a:t>28.06.2022</a:t>
                      </a:r>
                    </a:p>
                  </a:txBody>
                  <a:tcPr marL="91438" marR="91438" marT="45717" marB="45717" anchor="ctr"/>
                </a:tc>
                <a:tc>
                  <a:txBody>
                    <a:bodyPr/>
                    <a:lstStyle/>
                    <a:p>
                      <a:pPr algn="ctr"/>
                      <a:r>
                        <a:rPr lang="en-IN" sz="1800" dirty="0">
                          <a:latin typeface="+mn-lt"/>
                        </a:rPr>
                        <a:t>1200</a:t>
                      </a:r>
                    </a:p>
                  </a:txBody>
                  <a:tcPr marL="91438" marR="91438" marT="45717" marB="45717" anchor="ctr"/>
                </a:tc>
                <a:tc>
                  <a:txBody>
                    <a:bodyPr/>
                    <a:lstStyle/>
                    <a:p>
                      <a:pPr algn="ctr"/>
                      <a:r>
                        <a:rPr lang="en-US" sz="1800" kern="1200" dirty="0">
                          <a:solidFill>
                            <a:schemeClr val="tx1"/>
                          </a:solidFill>
                          <a:latin typeface="+mn-lt"/>
                          <a:ea typeface="+mn-ea"/>
                          <a:cs typeface="+mn-cs"/>
                        </a:rPr>
                        <a:t>1200</a:t>
                      </a:r>
                    </a:p>
                  </a:txBody>
                  <a:tcPr marL="91438" marR="91438" marT="45717" marB="45717" anchor="ctr"/>
                </a:tc>
                <a:tc>
                  <a:txBody>
                    <a:bodyPr/>
                    <a:lstStyle/>
                    <a:p>
                      <a:pPr algn="ctr"/>
                      <a:r>
                        <a:rPr lang="en-US" sz="1800" dirty="0">
                          <a:latin typeface="+mn-lt"/>
                        </a:rPr>
                        <a:t>(W-146)*</a:t>
                      </a:r>
                      <a:endParaRPr lang="en-IN" sz="1800" dirty="0">
                        <a:latin typeface="+mn-lt"/>
                      </a:endParaRPr>
                    </a:p>
                  </a:txBody>
                  <a:tcPr marL="91438" marR="91438" marT="45717" marB="45717" anchor="ctr"/>
                </a:tc>
                <a:extLst>
                  <a:ext uri="{0D108BD9-81ED-4DB2-BD59-A6C34878D82A}">
                    <a16:rowId xmlns:a16="http://schemas.microsoft.com/office/drawing/2014/main" xmlns="" val="2689688728"/>
                  </a:ext>
                </a:extLst>
              </a:tr>
              <a:tr h="622897">
                <a:tc>
                  <a:txBody>
                    <a:bodyPr/>
                    <a:lstStyle/>
                    <a:p>
                      <a:pPr algn="ctr"/>
                      <a:r>
                        <a:rPr lang="en-US" sz="1800" dirty="0">
                          <a:latin typeface="+mn-lt"/>
                        </a:rPr>
                        <a:t>7</a:t>
                      </a:r>
                    </a:p>
                  </a:txBody>
                  <a:tcPr marL="91438" marR="91438" marT="45717" marB="45717"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dirty="0">
                          <a:latin typeface="+mn-lt"/>
                          <a:hlinkClick r:id="rId3" action="ppaction://hlinksldjump"/>
                        </a:rPr>
                        <a:t>1200 MW Hybrid (Tranche-V)</a:t>
                      </a:r>
                      <a:r>
                        <a:rPr lang="en-IN" sz="1100" dirty="0">
                          <a:latin typeface="+mn-lt"/>
                          <a:hlinkClick r:id="rId3" action="ppaction://hlinksldjump"/>
                        </a:rPr>
                        <a:t>FY21-22</a:t>
                      </a:r>
                      <a:endParaRPr lang="en-US" sz="1100" b="1" dirty="0">
                        <a:latin typeface="+mn-lt"/>
                      </a:endParaRPr>
                    </a:p>
                  </a:txBody>
                  <a:tcPr marL="91438" marR="91438" marT="45717" marB="45717" anchor="ctr"/>
                </a:tc>
                <a:tc>
                  <a:txBody>
                    <a:bodyPr/>
                    <a:lstStyle/>
                    <a:p>
                      <a:pPr algn="ctr"/>
                      <a:r>
                        <a:rPr lang="en-US" sz="1800" kern="1200" dirty="0">
                          <a:solidFill>
                            <a:schemeClr val="tx1"/>
                          </a:solidFill>
                          <a:latin typeface="+mn-lt"/>
                          <a:ea typeface="+mn-ea"/>
                          <a:cs typeface="+mn-cs"/>
                        </a:rPr>
                        <a:t>2.53</a:t>
                      </a:r>
                    </a:p>
                  </a:txBody>
                  <a:tcPr marL="91438" marR="91438" marT="45717" marB="45717" anchor="ctr"/>
                </a:tc>
                <a:tc>
                  <a:txBody>
                    <a:bodyPr/>
                    <a:lstStyle/>
                    <a:p>
                      <a:pPr algn="ctr"/>
                      <a:r>
                        <a:rPr lang="en-US" sz="1800" dirty="0">
                          <a:latin typeface="+mn-lt"/>
                        </a:rPr>
                        <a:t>12.07.2022</a:t>
                      </a:r>
                    </a:p>
                  </a:txBody>
                  <a:tcPr marL="91438" marR="91438" marT="45717" marB="45717" anchor="ctr"/>
                </a:tc>
                <a:tc>
                  <a:txBody>
                    <a:bodyPr/>
                    <a:lstStyle/>
                    <a:p>
                      <a:pPr algn="ctr"/>
                      <a:r>
                        <a:rPr lang="en-US" sz="1800" b="0" dirty="0">
                          <a:solidFill>
                            <a:schemeClr val="tx1"/>
                          </a:solidFill>
                          <a:latin typeface="+mn-lt"/>
                        </a:rPr>
                        <a:t>11.01.2023</a:t>
                      </a:r>
                    </a:p>
                  </a:txBody>
                  <a:tcPr marL="91438" marR="91438" marT="45717" marB="45717" anchor="ctr"/>
                </a:tc>
                <a:tc>
                  <a:txBody>
                    <a:bodyPr/>
                    <a:lstStyle/>
                    <a:p>
                      <a:pPr algn="ctr"/>
                      <a:r>
                        <a:rPr lang="en-US" sz="1800" b="0" dirty="0">
                          <a:solidFill>
                            <a:schemeClr val="tx1"/>
                          </a:solidFill>
                          <a:latin typeface="+mn-lt"/>
                        </a:rPr>
                        <a:t>1170</a:t>
                      </a:r>
                    </a:p>
                  </a:txBody>
                  <a:tcPr marL="91438" marR="91438" marT="45717" marB="45717" anchor="ctr"/>
                </a:tc>
                <a:tc>
                  <a:txBody>
                    <a:bodyPr/>
                    <a:lstStyle/>
                    <a:p>
                      <a:pPr algn="ctr"/>
                      <a:r>
                        <a:rPr lang="en-US" sz="1800" kern="1200" dirty="0">
                          <a:solidFill>
                            <a:schemeClr val="tx1"/>
                          </a:solidFill>
                          <a:latin typeface="+mn-lt"/>
                          <a:ea typeface="+mn-ea"/>
                          <a:cs typeface="+mn-cs"/>
                        </a:rPr>
                        <a:t>1170</a:t>
                      </a:r>
                    </a:p>
                  </a:txBody>
                  <a:tcPr marL="91438" marR="91438" marT="45717" marB="45717" anchor="ctr"/>
                </a:tc>
                <a:tc>
                  <a:txBody>
                    <a:bodyPr/>
                    <a:lstStyle/>
                    <a:p>
                      <a:pPr algn="ctr"/>
                      <a:r>
                        <a:rPr lang="en-US" sz="1800" b="0" dirty="0">
                          <a:solidFill>
                            <a:srgbClr val="C00000"/>
                          </a:solidFill>
                          <a:latin typeface="+mn-lt"/>
                        </a:rPr>
                        <a:t>(S-324.125)*</a:t>
                      </a:r>
                    </a:p>
                  </a:txBody>
                  <a:tcPr marL="91438" marR="91438" marT="45717" marB="45717" anchor="ctr"/>
                </a:tc>
                <a:extLst>
                  <a:ext uri="{0D108BD9-81ED-4DB2-BD59-A6C34878D82A}">
                    <a16:rowId xmlns:a16="http://schemas.microsoft.com/office/drawing/2014/main" xmlns="" val="2443713742"/>
                  </a:ext>
                </a:extLst>
              </a:tr>
              <a:tr h="810144">
                <a:tc>
                  <a:txBody>
                    <a:bodyPr/>
                    <a:lstStyle/>
                    <a:p>
                      <a:pPr algn="ctr" rtl="0" fontAlgn="ctr"/>
                      <a:r>
                        <a:rPr lang="en-US" sz="1800" kern="1200" dirty="0">
                          <a:solidFill>
                            <a:schemeClr val="tx1"/>
                          </a:solidFill>
                          <a:latin typeface="+mn-lt"/>
                          <a:ea typeface="+mn-ea"/>
                          <a:cs typeface="+mn-cs"/>
                        </a:rPr>
                        <a:t>8</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600" dirty="0">
                          <a:latin typeface="+mn-lt"/>
                          <a:hlinkClick r:id="rId4" action="ppaction://hlinksldjump"/>
                        </a:rPr>
                        <a:t>1200 MW Hybrid with Peak Power</a:t>
                      </a:r>
                    </a:p>
                    <a:p>
                      <a:pPr marL="0" marR="0" lvl="0" indent="0" algn="ctr" defTabSz="914400" rtl="0" eaLnBrk="1" fontAlgn="ctr" latinLnBrk="0" hangingPunct="1">
                        <a:lnSpc>
                          <a:spcPct val="100000"/>
                        </a:lnSpc>
                        <a:spcBef>
                          <a:spcPts val="0"/>
                        </a:spcBef>
                        <a:spcAft>
                          <a:spcPts val="0"/>
                        </a:spcAft>
                        <a:buClrTx/>
                        <a:buSzTx/>
                        <a:buFontTx/>
                        <a:buNone/>
                        <a:tabLst/>
                        <a:defRPr/>
                      </a:pPr>
                      <a:r>
                        <a:rPr lang="en-IN" sz="1600" dirty="0">
                          <a:latin typeface="+mn-lt"/>
                          <a:hlinkClick r:id="rId4" action="ppaction://hlinksldjump"/>
                        </a:rPr>
                        <a:t>(Tranche-VI)</a:t>
                      </a:r>
                      <a:r>
                        <a:rPr lang="en-US" sz="1600" kern="1200" dirty="0">
                          <a:solidFill>
                            <a:schemeClr val="tx1"/>
                          </a:solidFill>
                          <a:latin typeface="+mn-lt"/>
                          <a:ea typeface="+mn-ea"/>
                          <a:cs typeface="+mn-cs"/>
                          <a:hlinkClick r:id="rId4" action="ppaction://hlinksldjump"/>
                        </a:rPr>
                        <a:t> </a:t>
                      </a:r>
                      <a:r>
                        <a:rPr lang="en-US" sz="1100" kern="1200" dirty="0">
                          <a:solidFill>
                            <a:schemeClr val="tx1"/>
                          </a:solidFill>
                          <a:latin typeface="+mn-lt"/>
                          <a:ea typeface="+mn-ea"/>
                          <a:cs typeface="+mn-cs"/>
                          <a:hlinkClick r:id="rId4" action="ppaction://hlinksldjump"/>
                        </a:rPr>
                        <a:t>FY22-23</a:t>
                      </a:r>
                      <a:endParaRPr lang="en-US" sz="1100" kern="1200" dirty="0">
                        <a:solidFill>
                          <a:schemeClr val="tx1"/>
                        </a:solidFill>
                        <a:latin typeface="+mn-lt"/>
                        <a:ea typeface="+mn-ea"/>
                        <a:cs typeface="+mn-cs"/>
                      </a:endParaRPr>
                    </a:p>
                  </a:txBody>
                  <a:tcPr marL="9525" marR="9525" marT="9525" marB="0" anchor="ctr"/>
                </a:tc>
                <a:tc>
                  <a:txBody>
                    <a:bodyPr/>
                    <a:lstStyle/>
                    <a:p>
                      <a:pPr algn="ctr"/>
                      <a:r>
                        <a:rPr lang="en-US" sz="1800" kern="1200" dirty="0">
                          <a:solidFill>
                            <a:schemeClr val="tx1"/>
                          </a:solidFill>
                          <a:latin typeface="+mn-lt"/>
                          <a:ea typeface="+mn-ea"/>
                          <a:cs typeface="+mn-cs"/>
                        </a:rPr>
                        <a:t>4.64-4.73</a:t>
                      </a:r>
                    </a:p>
                  </a:txBody>
                  <a:tcPr marL="91438" marR="91438" marT="45717" marB="45717" anchor="ctr"/>
                </a:tc>
                <a:tc>
                  <a:txBody>
                    <a:bodyPr/>
                    <a:lstStyle/>
                    <a:p>
                      <a:pPr algn="ctr" rtl="0" fontAlgn="ctr"/>
                      <a:r>
                        <a:rPr lang="en-US" sz="1800" b="0" kern="1200" dirty="0">
                          <a:solidFill>
                            <a:schemeClr val="tx1"/>
                          </a:solidFill>
                          <a:latin typeface="+mn-lt"/>
                          <a:ea typeface="+mn-ea"/>
                          <a:cs typeface="+mn-cs"/>
                        </a:rPr>
                        <a:t>20.04.2023</a:t>
                      </a:r>
                    </a:p>
                  </a:txBody>
                  <a:tcPr marL="9525" marR="85725" marT="9525" marB="0" anchor="ctr"/>
                </a:tc>
                <a:tc>
                  <a:txBody>
                    <a:bodyPr/>
                    <a:lstStyle/>
                    <a:p>
                      <a:pPr algn="ctr" rtl="0" fontAlgn="ctr"/>
                      <a:r>
                        <a:rPr lang="en-US" sz="1800" b="0" kern="1200" dirty="0">
                          <a:solidFill>
                            <a:schemeClr val="tx1"/>
                          </a:solidFill>
                          <a:latin typeface="+mn-lt"/>
                          <a:ea typeface="+mn-ea"/>
                          <a:cs typeface="+mn-cs"/>
                        </a:rPr>
                        <a:t>30.06.2024</a:t>
                      </a:r>
                    </a:p>
                  </a:txBody>
                  <a:tcPr marL="9525" marR="85725" marT="9525" marB="0" anchor="ctr"/>
                </a:tc>
                <a:tc>
                  <a:txBody>
                    <a:bodyPr/>
                    <a:lstStyle/>
                    <a:p>
                      <a:pPr algn="ctr" rtl="0" fontAlgn="ctr"/>
                      <a:r>
                        <a:rPr lang="en-US" sz="1800" b="0" kern="1200" dirty="0">
                          <a:solidFill>
                            <a:schemeClr val="tx1"/>
                          </a:solidFill>
                          <a:latin typeface="+mn-lt"/>
                          <a:ea typeface="+mn-ea"/>
                          <a:cs typeface="+mn-cs"/>
                        </a:rPr>
                        <a:t>1200</a:t>
                      </a:r>
                    </a:p>
                  </a:txBody>
                  <a:tcPr marL="9525" marR="85725" marT="9525" marB="0" anchor="ctr"/>
                </a:tc>
                <a:tc>
                  <a:txBody>
                    <a:bodyPr/>
                    <a:lstStyle/>
                    <a:p>
                      <a:pPr algn="ctr"/>
                      <a:r>
                        <a:rPr lang="en-US" sz="1800" b="0" kern="1200" dirty="0">
                          <a:solidFill>
                            <a:schemeClr val="tx1"/>
                          </a:solidFill>
                          <a:latin typeface="+mn-lt"/>
                          <a:ea typeface="+mn-ea"/>
                          <a:cs typeface="+mn-cs"/>
                        </a:rPr>
                        <a:t>600</a:t>
                      </a:r>
                    </a:p>
                  </a:txBody>
                  <a:tcPr marL="91438" marR="91438" marT="45717" marB="45717" anchor="ctr"/>
                </a:tc>
                <a:tc>
                  <a:txBody>
                    <a:bodyPr/>
                    <a:lstStyle/>
                    <a:p>
                      <a:pPr algn="ctr" rtl="0" fontAlgn="ctr"/>
                      <a:r>
                        <a:rPr lang="en-US" sz="1600" b="0" kern="1200" dirty="0">
                          <a:solidFill>
                            <a:schemeClr val="tx1"/>
                          </a:solidFill>
                          <a:latin typeface="+mn-lt"/>
                          <a:ea typeface="+mn-ea"/>
                          <a:cs typeface="+mn-cs"/>
                        </a:rPr>
                        <a:t>Under Implementation</a:t>
                      </a:r>
                    </a:p>
                  </a:txBody>
                  <a:tcPr marL="9525" marR="85725" marT="9525" marB="0" anchor="ctr"/>
                </a:tc>
                <a:extLst>
                  <a:ext uri="{0D108BD9-81ED-4DB2-BD59-A6C34878D82A}">
                    <a16:rowId xmlns:a16="http://schemas.microsoft.com/office/drawing/2014/main" xmlns="" val="679908527"/>
                  </a:ext>
                </a:extLst>
              </a:tr>
              <a:tr h="1193141">
                <a:tc>
                  <a:txBody>
                    <a:bodyPr/>
                    <a:lstStyle/>
                    <a:p>
                      <a:pPr algn="ctr" rtl="0" fontAlgn="ctr"/>
                      <a:r>
                        <a:rPr lang="en-US" sz="1800" kern="1200" dirty="0">
                          <a:solidFill>
                            <a:schemeClr val="tx1"/>
                          </a:solidFill>
                          <a:latin typeface="+mn-lt"/>
                          <a:ea typeface="+mn-ea"/>
                          <a:cs typeface="+mn-cs"/>
                        </a:rPr>
                        <a:t>9</a:t>
                      </a:r>
                    </a:p>
                  </a:txBody>
                  <a:tcPr marL="9525" marR="9525" marT="9525" marB="0" anchor="ctr"/>
                </a:tc>
                <a:tc>
                  <a:txBody>
                    <a:bodyPr/>
                    <a:lstStyle/>
                    <a:p>
                      <a:pPr algn="ctr" rtl="0" fontAlgn="ctr"/>
                      <a:r>
                        <a:rPr lang="en-US" sz="1600" kern="1200" dirty="0">
                          <a:solidFill>
                            <a:schemeClr val="tx1"/>
                          </a:solidFill>
                          <a:latin typeface="+mn-lt"/>
                          <a:ea typeface="+mn-ea"/>
                          <a:cs typeface="+mn-cs"/>
                          <a:hlinkClick r:id="rId5" action="ppaction://hlinksldjump"/>
                        </a:rPr>
                        <a:t>Battery Energy</a:t>
                      </a:r>
                    </a:p>
                    <a:p>
                      <a:pPr algn="ctr" rtl="0" fontAlgn="ctr"/>
                      <a:r>
                        <a:rPr lang="en-US" sz="1600" kern="1200" dirty="0">
                          <a:solidFill>
                            <a:schemeClr val="tx1"/>
                          </a:solidFill>
                          <a:latin typeface="+mn-lt"/>
                          <a:ea typeface="+mn-ea"/>
                          <a:cs typeface="+mn-cs"/>
                          <a:hlinkClick r:id="rId5" action="ppaction://hlinksldjump"/>
                        </a:rPr>
                        <a:t> Storage System </a:t>
                      </a:r>
                    </a:p>
                    <a:p>
                      <a:pPr algn="ctr" rtl="0" fontAlgn="ctr"/>
                      <a:r>
                        <a:rPr lang="en-US" sz="1600" kern="1200" dirty="0">
                          <a:solidFill>
                            <a:schemeClr val="tx1"/>
                          </a:solidFill>
                          <a:latin typeface="+mn-lt"/>
                          <a:ea typeface="+mn-ea"/>
                          <a:cs typeface="+mn-cs"/>
                          <a:hlinkClick r:id="rId5" action="ppaction://hlinksldjump"/>
                        </a:rPr>
                        <a:t>(ESS-1)</a:t>
                      </a:r>
                      <a:r>
                        <a:rPr lang="en-US" sz="1100" kern="1200" dirty="0">
                          <a:solidFill>
                            <a:schemeClr val="tx1"/>
                          </a:solidFill>
                          <a:latin typeface="+mn-lt"/>
                          <a:ea typeface="+mn-ea"/>
                          <a:cs typeface="+mn-cs"/>
                          <a:hlinkClick r:id="rId5" action="ppaction://hlinksldjump"/>
                        </a:rPr>
                        <a:t>FY22-23</a:t>
                      </a:r>
                      <a:endParaRPr lang="en-US" sz="1100" kern="1200" dirty="0">
                        <a:solidFill>
                          <a:schemeClr val="tx1"/>
                        </a:solidFill>
                        <a:latin typeface="+mn-lt"/>
                        <a:ea typeface="+mn-ea"/>
                        <a:cs typeface="+mn-cs"/>
                      </a:endParaRPr>
                    </a:p>
                  </a:txBody>
                  <a:tcPr marL="9525" marR="9525" marT="9525" marB="0" anchor="ctr"/>
                </a:tc>
                <a:tc>
                  <a:txBody>
                    <a:bodyPr/>
                    <a:lstStyle/>
                    <a:p>
                      <a:pPr algn="ctr"/>
                      <a:r>
                        <a:rPr lang="en-US" sz="1800" kern="1200" dirty="0">
                          <a:solidFill>
                            <a:schemeClr val="tx1"/>
                          </a:solidFill>
                          <a:latin typeface="+mn-lt"/>
                          <a:ea typeface="+mn-ea"/>
                          <a:cs typeface="+mn-cs"/>
                        </a:rPr>
                        <a:t>Rs.10,83,500/ MW/Month</a:t>
                      </a:r>
                    </a:p>
                  </a:txBody>
                  <a:tcPr marL="91438" marR="91438" marT="45717" marB="45717" anchor="ctr"/>
                </a:tc>
                <a:tc>
                  <a:txBody>
                    <a:bodyPr/>
                    <a:lstStyle/>
                    <a:p>
                      <a:pPr algn="ctr" rtl="0" fontAlgn="ctr"/>
                      <a:r>
                        <a:rPr lang="en-US" sz="1800" b="0" kern="1200" dirty="0">
                          <a:solidFill>
                            <a:schemeClr val="tx1"/>
                          </a:solidFill>
                          <a:latin typeface="+mn-lt"/>
                          <a:ea typeface="+mn-ea"/>
                          <a:cs typeface="+mn-cs"/>
                        </a:rPr>
                        <a:t>18.01.2023</a:t>
                      </a:r>
                    </a:p>
                  </a:txBody>
                  <a:tcPr marL="9525" marR="85725" marT="9525" marB="0" anchor="ctr"/>
                </a:tc>
                <a:tc>
                  <a:txBody>
                    <a:bodyPr/>
                    <a:lstStyle/>
                    <a:p>
                      <a:pPr marL="0" algn="ctr" defTabSz="914400" rtl="0" eaLnBrk="1" fontAlgn="ctr" latinLnBrk="0" hangingPunct="1"/>
                      <a:r>
                        <a:rPr lang="en-US" sz="1800" b="0" kern="1200" dirty="0">
                          <a:solidFill>
                            <a:schemeClr val="tx1"/>
                          </a:solidFill>
                          <a:latin typeface="+mn-lt"/>
                          <a:ea typeface="+mn-ea"/>
                          <a:cs typeface="+mn-cs"/>
                        </a:rPr>
                        <a:t>05.03.2024</a:t>
                      </a:r>
                    </a:p>
                  </a:txBody>
                  <a:tcPr marL="9525" marR="85725" marT="9525" marB="0" anchor="ctr"/>
                </a:tc>
                <a:tc>
                  <a:txBody>
                    <a:bodyPr/>
                    <a:lstStyle/>
                    <a:p>
                      <a:pPr algn="ctr" rtl="0" fontAlgn="ctr"/>
                      <a:r>
                        <a:rPr lang="en-US" sz="1800" b="0" kern="1200" dirty="0">
                          <a:solidFill>
                            <a:schemeClr val="tx1"/>
                          </a:solidFill>
                          <a:latin typeface="+mn-lt"/>
                          <a:ea typeface="+mn-ea"/>
                          <a:cs typeface="+mn-cs"/>
                        </a:rPr>
                        <a:t>500</a:t>
                      </a:r>
                    </a:p>
                  </a:txBody>
                  <a:tcPr marL="9525" marR="85725" marT="9525" marB="0" anchor="ctr"/>
                </a:tc>
                <a:tc>
                  <a:txBody>
                    <a:bodyPr/>
                    <a:lstStyle/>
                    <a:p>
                      <a:pPr algn="ctr"/>
                      <a:r>
                        <a:rPr lang="en-US" sz="1800" kern="1200" dirty="0">
                          <a:solidFill>
                            <a:schemeClr val="tx1"/>
                          </a:solidFill>
                          <a:latin typeface="+mn-lt"/>
                          <a:ea typeface="+mn-ea"/>
                          <a:cs typeface="+mn-cs"/>
                        </a:rPr>
                        <a:t>250</a:t>
                      </a:r>
                    </a:p>
                  </a:txBody>
                  <a:tcPr marL="91438" marR="91438" marT="45717" marB="45717" anchor="ctr"/>
                </a:tc>
                <a:tc>
                  <a:txBody>
                    <a:bodyPr/>
                    <a:lstStyle/>
                    <a:p>
                      <a:pPr algn="ctr" rtl="0" fontAlgn="ctr"/>
                      <a:r>
                        <a:rPr lang="en-US" sz="1400" b="0" kern="1200" dirty="0">
                          <a:solidFill>
                            <a:schemeClr val="tx1"/>
                          </a:solidFill>
                          <a:latin typeface="+mn-lt"/>
                          <a:ea typeface="+mn-ea"/>
                          <a:cs typeface="+mn-cs"/>
                        </a:rPr>
                        <a:t>Tariff adoption is cancelled in CERC in Jan 2025. BESS-D filed petition in APTEL  in Feb 2025.</a:t>
                      </a:r>
                    </a:p>
                  </a:txBody>
                  <a:tcPr marL="9525" marR="85725" marT="9525" marB="0" anchor="ctr"/>
                </a:tc>
                <a:extLst>
                  <a:ext uri="{0D108BD9-81ED-4DB2-BD59-A6C34878D82A}">
                    <a16:rowId xmlns:a16="http://schemas.microsoft.com/office/drawing/2014/main" xmlns="" val="2986317460"/>
                  </a:ext>
                </a:extLst>
              </a:tr>
              <a:tr h="1168964">
                <a:tc>
                  <a:txBody>
                    <a:bodyPr/>
                    <a:lstStyle/>
                    <a:p>
                      <a:pPr algn="ctr" rtl="0" fontAlgn="ctr"/>
                      <a:r>
                        <a:rPr lang="en-US" sz="1800" kern="1200" dirty="0">
                          <a:solidFill>
                            <a:schemeClr val="tx1"/>
                          </a:solidFill>
                          <a:latin typeface="+mn-lt"/>
                          <a:ea typeface="+mn-ea"/>
                          <a:cs typeface="+mn-cs"/>
                        </a:rPr>
                        <a:t>10</a:t>
                      </a:r>
                    </a:p>
                  </a:txBody>
                  <a:tcPr marL="9525" marR="9525" marT="9525" marB="0" anchor="ctr"/>
                </a:tc>
                <a:tc>
                  <a:txBody>
                    <a:bodyPr/>
                    <a:lstStyle/>
                    <a:p>
                      <a:pPr algn="ctr" rtl="0" fontAlgn="ctr"/>
                      <a:r>
                        <a:rPr lang="en-US" sz="1600" kern="1200" dirty="0">
                          <a:solidFill>
                            <a:schemeClr val="tx1"/>
                          </a:solidFill>
                          <a:latin typeface="+mn-lt"/>
                          <a:ea typeface="+mn-ea"/>
                          <a:cs typeface="+mn-cs"/>
                          <a:hlinkClick r:id="rId6" action="ppaction://hlinksldjump"/>
                        </a:rPr>
                        <a:t>2000 MW Hybrid (Tranche-VII)F</a:t>
                      </a:r>
                      <a:r>
                        <a:rPr lang="en-US" sz="1100" kern="1200" dirty="0">
                          <a:solidFill>
                            <a:schemeClr val="tx1"/>
                          </a:solidFill>
                          <a:latin typeface="+mn-lt"/>
                          <a:ea typeface="+mn-ea"/>
                          <a:cs typeface="+mn-cs"/>
                          <a:hlinkClick r:id="rId6" action="ppaction://hlinksldjump"/>
                        </a:rPr>
                        <a:t>Y23-24</a:t>
                      </a:r>
                      <a:endParaRPr lang="en-US" sz="1100" kern="1200" dirty="0">
                        <a:solidFill>
                          <a:schemeClr val="tx1"/>
                        </a:solidFill>
                        <a:latin typeface="+mn-lt"/>
                        <a:ea typeface="+mn-ea"/>
                        <a:cs typeface="+mn-cs"/>
                      </a:endParaRPr>
                    </a:p>
                  </a:txBody>
                  <a:tcPr marL="9525" marR="9525" marT="9525" marB="0" anchor="ctr"/>
                </a:tc>
                <a:tc>
                  <a:txBody>
                    <a:bodyPr/>
                    <a:lstStyle/>
                    <a:p>
                      <a:pPr algn="ctr"/>
                      <a:r>
                        <a:rPr lang="en-US" sz="1800" kern="1200" dirty="0">
                          <a:solidFill>
                            <a:schemeClr val="tx1"/>
                          </a:solidFill>
                          <a:latin typeface="+mn-lt"/>
                          <a:ea typeface="+mn-ea"/>
                          <a:cs typeface="+mn-cs"/>
                        </a:rPr>
                        <a:t>3.15 &amp; 3.21</a:t>
                      </a:r>
                    </a:p>
                  </a:txBody>
                  <a:tcPr marL="91438" marR="91438" marT="45717" marB="45717" anchor="ctr"/>
                </a:tc>
                <a:tc>
                  <a:txBody>
                    <a:bodyPr/>
                    <a:lstStyle/>
                    <a:p>
                      <a:pPr algn="ctr" rtl="0" fontAlgn="ctr"/>
                      <a:r>
                        <a:rPr lang="en-US" sz="1800" b="0" kern="1200" dirty="0">
                          <a:solidFill>
                            <a:schemeClr val="tx1"/>
                          </a:solidFill>
                          <a:latin typeface="+mn-lt"/>
                          <a:ea typeface="+mn-ea"/>
                          <a:cs typeface="+mn-cs"/>
                        </a:rPr>
                        <a:t>16.01.2024</a:t>
                      </a:r>
                    </a:p>
                  </a:txBody>
                  <a:tcPr marL="9525" marR="85725" marT="9525" marB="0" anchor="ctr"/>
                </a:tc>
                <a:tc>
                  <a:txBody>
                    <a:bodyPr/>
                    <a:lstStyle/>
                    <a:p>
                      <a:pPr marL="0" algn="ctr" defTabSz="914400" rtl="0" eaLnBrk="1" fontAlgn="ctr" latinLnBrk="0" hangingPunct="1"/>
                      <a:r>
                        <a:rPr lang="en-US" sz="1800" b="0" kern="1200" dirty="0">
                          <a:solidFill>
                            <a:schemeClr val="tx1"/>
                          </a:solidFill>
                          <a:latin typeface="+mn-lt"/>
                          <a:ea typeface="+mn-ea"/>
                          <a:cs typeface="+mn-cs"/>
                        </a:rPr>
                        <a:t>09.01.2025</a:t>
                      </a:r>
                    </a:p>
                  </a:txBody>
                  <a:tcPr marL="9525" marR="85725" marT="9525" marB="0" anchor="ctr"/>
                </a:tc>
                <a:tc>
                  <a:txBody>
                    <a:bodyPr/>
                    <a:lstStyle/>
                    <a:p>
                      <a:pPr algn="ctr" rtl="0" fontAlgn="ctr"/>
                      <a:r>
                        <a:rPr lang="en-US" sz="1800" b="0" kern="1200" dirty="0">
                          <a:solidFill>
                            <a:schemeClr val="tx1"/>
                          </a:solidFill>
                          <a:latin typeface="+mn-lt"/>
                          <a:ea typeface="+mn-ea"/>
                          <a:cs typeface="+mn-cs"/>
                        </a:rPr>
                        <a:t>900</a:t>
                      </a:r>
                    </a:p>
                  </a:txBody>
                  <a:tcPr marL="9525" marR="85725" marT="9525" marB="0" anchor="ctr"/>
                </a:tc>
                <a:tc>
                  <a:txBody>
                    <a:bodyPr/>
                    <a:lstStyle/>
                    <a:p>
                      <a:pPr algn="ctr"/>
                      <a:r>
                        <a:rPr lang="en-US" sz="1800" kern="1200" dirty="0">
                          <a:solidFill>
                            <a:schemeClr val="tx1"/>
                          </a:solidFill>
                          <a:latin typeface="+mn-lt"/>
                          <a:ea typeface="+mn-ea"/>
                          <a:cs typeface="+mn-cs"/>
                        </a:rPr>
                        <a:t>900</a:t>
                      </a:r>
                    </a:p>
                  </a:txBody>
                  <a:tcPr marL="91438" marR="91438" marT="45717" marB="45717" anchor="ctr"/>
                </a:tc>
                <a:tc>
                  <a:txBody>
                    <a:bodyPr/>
                    <a:lstStyle/>
                    <a:p>
                      <a:pPr algn="ctr" rtl="0" fontAlgn="ctr"/>
                      <a:r>
                        <a:rPr lang="en-US" sz="1400" b="0" kern="1200" dirty="0">
                          <a:solidFill>
                            <a:schemeClr val="tx1"/>
                          </a:solidFill>
                          <a:latin typeface="+mn-lt"/>
                          <a:ea typeface="+mn-ea"/>
                          <a:cs typeface="+mn-cs"/>
                        </a:rPr>
                        <a:t>PSERC cancelled the PSA approval. HPERC approved the tariff. PSA signed with HP Discom  on 09.01.2025 </a:t>
                      </a:r>
                    </a:p>
                  </a:txBody>
                  <a:tcPr marL="9525" marR="85725" marT="9525" marB="0" anchor="ctr"/>
                </a:tc>
                <a:extLst>
                  <a:ext uri="{0D108BD9-81ED-4DB2-BD59-A6C34878D82A}">
                    <a16:rowId xmlns:a16="http://schemas.microsoft.com/office/drawing/2014/main" xmlns="" val="3526081378"/>
                  </a:ext>
                </a:extLst>
              </a:tr>
            </a:tbl>
          </a:graphicData>
        </a:graphic>
      </p:graphicFrame>
      <p:sp>
        <p:nvSpPr>
          <p:cNvPr id="3" name="Rectangle 2">
            <a:extLst>
              <a:ext uri="{FF2B5EF4-FFF2-40B4-BE49-F238E27FC236}">
                <a16:creationId xmlns:a16="http://schemas.microsoft.com/office/drawing/2014/main" xmlns="" id="{39068176-823E-8F75-052A-5723571B8E61}"/>
              </a:ext>
            </a:extLst>
          </p:cNvPr>
          <p:cNvSpPr/>
          <p:nvPr/>
        </p:nvSpPr>
        <p:spPr>
          <a:xfrm>
            <a:off x="170737" y="6589052"/>
            <a:ext cx="9701396" cy="224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a:t>*</a:t>
            </a:r>
            <a:r>
              <a:rPr lang="en-US" i="1" dirty="0">
                <a:solidFill>
                  <a:schemeClr val="tx1"/>
                </a:solidFill>
              </a:rPr>
              <a:t>*Individual component commissioned. </a:t>
            </a:r>
            <a:endParaRPr lang="en-IN" i="1" dirty="0">
              <a:solidFill>
                <a:schemeClr val="tx1"/>
              </a:solidFill>
            </a:endParaRPr>
          </a:p>
        </p:txBody>
      </p:sp>
    </p:spTree>
    <p:extLst>
      <p:ext uri="{BB962C8B-B14F-4D97-AF65-F5344CB8AC3E}">
        <p14:creationId xmlns:p14="http://schemas.microsoft.com/office/powerpoint/2010/main" val="31854062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4D9EB680-D075-7D38-D177-D788F43282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320E1652-E71C-8795-12D0-B91333A1F7A0}"/>
              </a:ext>
            </a:extLst>
          </p:cNvPr>
          <p:cNvSpPr>
            <a:spLocks noGrp="1"/>
          </p:cNvSpPr>
          <p:nvPr>
            <p:ph type="title"/>
          </p:nvPr>
        </p:nvSpPr>
        <p:spPr>
          <a:xfrm>
            <a:off x="820093" y="156896"/>
            <a:ext cx="10515600" cy="748451"/>
          </a:xfrm>
        </p:spPr>
        <p:txBody>
          <a:bodyPr>
            <a:normAutofit/>
          </a:bodyPr>
          <a:lstStyle/>
          <a:p>
            <a:pPr algn="ctr"/>
            <a:r>
              <a:rPr lang="en-IN" sz="2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HYBRID SCHEME PROJECTS STATUS</a:t>
            </a:r>
            <a:endParaRPr lang="en-US" sz="2800" u="sng" dirty="0">
              <a:solidFill>
                <a:srgbClr val="0070C0"/>
              </a:solidFill>
            </a:endParaRPr>
          </a:p>
        </p:txBody>
      </p:sp>
      <p:graphicFrame>
        <p:nvGraphicFramePr>
          <p:cNvPr id="4" name="Content Placeholder 3">
            <a:extLst>
              <a:ext uri="{FF2B5EF4-FFF2-40B4-BE49-F238E27FC236}">
                <a16:creationId xmlns:a16="http://schemas.microsoft.com/office/drawing/2014/main" xmlns="" id="{9AF70632-09D9-00D1-C95E-9BB72AE22740}"/>
              </a:ext>
            </a:extLst>
          </p:cNvPr>
          <p:cNvGraphicFramePr>
            <a:graphicFrameLocks noGrp="1"/>
          </p:cNvGraphicFramePr>
          <p:nvPr>
            <p:ph idx="1"/>
            <p:extLst>
              <p:ext uri="{D42A27DB-BD31-4B8C-83A1-F6EECF244321}">
                <p14:modId xmlns:p14="http://schemas.microsoft.com/office/powerpoint/2010/main" val="1465824354"/>
              </p:ext>
            </p:extLst>
          </p:nvPr>
        </p:nvGraphicFramePr>
        <p:xfrm>
          <a:off x="0" y="1095076"/>
          <a:ext cx="12210105" cy="5246967"/>
        </p:xfrm>
        <a:graphic>
          <a:graphicData uri="http://schemas.openxmlformats.org/drawingml/2006/table">
            <a:tbl>
              <a:tblPr firstRow="1" bandRow="1">
                <a:tableStyleId>{5940675A-B579-460E-94D1-54222C63F5DA}</a:tableStyleId>
              </a:tblPr>
              <a:tblGrid>
                <a:gridCol w="699247">
                  <a:extLst>
                    <a:ext uri="{9D8B030D-6E8A-4147-A177-3AD203B41FA5}">
                      <a16:colId xmlns:a16="http://schemas.microsoft.com/office/drawing/2014/main" xmlns="" val="20000"/>
                    </a:ext>
                  </a:extLst>
                </a:gridCol>
                <a:gridCol w="2511818">
                  <a:extLst>
                    <a:ext uri="{9D8B030D-6E8A-4147-A177-3AD203B41FA5}">
                      <a16:colId xmlns:a16="http://schemas.microsoft.com/office/drawing/2014/main" xmlns="" val="20001"/>
                    </a:ext>
                  </a:extLst>
                </a:gridCol>
                <a:gridCol w="1917388">
                  <a:extLst>
                    <a:ext uri="{9D8B030D-6E8A-4147-A177-3AD203B41FA5}">
                      <a16:colId xmlns:a16="http://schemas.microsoft.com/office/drawing/2014/main" xmlns="" val="3900192020"/>
                    </a:ext>
                  </a:extLst>
                </a:gridCol>
                <a:gridCol w="1679891">
                  <a:extLst>
                    <a:ext uri="{9D8B030D-6E8A-4147-A177-3AD203B41FA5}">
                      <a16:colId xmlns:a16="http://schemas.microsoft.com/office/drawing/2014/main" xmlns="" val="2348674979"/>
                    </a:ext>
                  </a:extLst>
                </a:gridCol>
                <a:gridCol w="1706002">
                  <a:extLst>
                    <a:ext uri="{9D8B030D-6E8A-4147-A177-3AD203B41FA5}">
                      <a16:colId xmlns:a16="http://schemas.microsoft.com/office/drawing/2014/main" xmlns="" val="20004"/>
                    </a:ext>
                  </a:extLst>
                </a:gridCol>
                <a:gridCol w="1201165">
                  <a:extLst>
                    <a:ext uri="{9D8B030D-6E8A-4147-A177-3AD203B41FA5}">
                      <a16:colId xmlns:a16="http://schemas.microsoft.com/office/drawing/2014/main" xmlns="" val="20002"/>
                    </a:ext>
                  </a:extLst>
                </a:gridCol>
                <a:gridCol w="915512">
                  <a:extLst>
                    <a:ext uri="{9D8B030D-6E8A-4147-A177-3AD203B41FA5}">
                      <a16:colId xmlns:a16="http://schemas.microsoft.com/office/drawing/2014/main" xmlns="" val="49383006"/>
                    </a:ext>
                  </a:extLst>
                </a:gridCol>
                <a:gridCol w="1579082">
                  <a:extLst>
                    <a:ext uri="{9D8B030D-6E8A-4147-A177-3AD203B41FA5}">
                      <a16:colId xmlns:a16="http://schemas.microsoft.com/office/drawing/2014/main" xmlns="" val="769903584"/>
                    </a:ext>
                  </a:extLst>
                </a:gridCol>
              </a:tblGrid>
              <a:tr h="959639">
                <a:tc>
                  <a:txBody>
                    <a:bodyPr/>
                    <a:lstStyle/>
                    <a:p>
                      <a:pPr algn="ctr"/>
                      <a:r>
                        <a:rPr lang="en-US" sz="2000" b="1" dirty="0"/>
                        <a:t>S. No.</a:t>
                      </a:r>
                    </a:p>
                  </a:txBody>
                  <a:tcPr marL="91438" marR="91438" marT="45717" marB="45717" anchor="ctr">
                    <a:solidFill>
                      <a:schemeClr val="accent6">
                        <a:lumMod val="40000"/>
                        <a:lumOff val="60000"/>
                      </a:schemeClr>
                    </a:solidFill>
                  </a:tcPr>
                </a:tc>
                <a:tc>
                  <a:txBody>
                    <a:bodyPr/>
                    <a:lstStyle/>
                    <a:p>
                      <a:pPr algn="ctr"/>
                      <a:r>
                        <a:rPr lang="en-US" sz="2000" b="1" dirty="0"/>
                        <a:t>Name of Tender</a:t>
                      </a:r>
                    </a:p>
                  </a:txBody>
                  <a:tcPr marL="91438" marR="91438" marT="45717" marB="45717" anchor="ctr">
                    <a:solidFill>
                      <a:schemeClr val="accent6">
                        <a:lumMod val="40000"/>
                        <a:lumOff val="60000"/>
                      </a:schemeClr>
                    </a:solidFill>
                  </a:tcPr>
                </a:tc>
                <a:tc>
                  <a:txBody>
                    <a:bodyPr/>
                    <a:lstStyle/>
                    <a:p>
                      <a:pPr marL="0" algn="ctr" defTabSz="914400" rtl="0" eaLnBrk="1" latinLnBrk="0" hangingPunct="1"/>
                      <a:r>
                        <a:rPr lang="en-US" sz="2000" b="1" kern="1200" dirty="0">
                          <a:solidFill>
                            <a:schemeClr val="tx1"/>
                          </a:solidFill>
                          <a:latin typeface="+mn-lt"/>
                          <a:ea typeface="+mn-ea"/>
                          <a:cs typeface="+mn-cs"/>
                        </a:rPr>
                        <a:t>Tariff (Rs./kWh)</a:t>
                      </a:r>
                    </a:p>
                  </a:txBody>
                  <a:tcPr marL="91438" marR="91438" marT="45717" marB="45717" anchor="ctr">
                    <a:solidFill>
                      <a:schemeClr val="accent6">
                        <a:lumMod val="40000"/>
                        <a:lumOff val="60000"/>
                      </a:schemeClr>
                    </a:solidFill>
                  </a:tcPr>
                </a:tc>
                <a:tc>
                  <a:txBody>
                    <a:bodyPr/>
                    <a:lstStyle/>
                    <a:p>
                      <a:pPr algn="ctr"/>
                      <a:r>
                        <a:rPr lang="en-US" sz="2000" b="1" dirty="0" err="1"/>
                        <a:t>LoA</a:t>
                      </a:r>
                      <a:r>
                        <a:rPr lang="en-US" sz="2000" b="1" dirty="0"/>
                        <a:t> date</a:t>
                      </a:r>
                    </a:p>
                  </a:txBody>
                  <a:tcPr marL="91438" marR="91438" marT="45717" marB="45717" anchor="ctr">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t>PPA Effective Date</a:t>
                      </a:r>
                    </a:p>
                    <a:p>
                      <a:pPr algn="ctr"/>
                      <a:endParaRPr lang="en-US" sz="2000" b="1" dirty="0"/>
                    </a:p>
                  </a:txBody>
                  <a:tcPr marL="91438" marR="91438" marT="45717" marB="45717" anchor="ctr">
                    <a:solidFill>
                      <a:schemeClr val="accent6">
                        <a:lumMod val="40000"/>
                        <a:lumOff val="60000"/>
                      </a:schemeClr>
                    </a:solidFill>
                  </a:tcPr>
                </a:tc>
                <a:tc>
                  <a:txBody>
                    <a:bodyPr/>
                    <a:lstStyle/>
                    <a:p>
                      <a:pPr algn="ctr"/>
                      <a:r>
                        <a:rPr lang="en-US" sz="2000" b="1" dirty="0"/>
                        <a:t>Awarded (MW)</a:t>
                      </a:r>
                    </a:p>
                  </a:txBody>
                  <a:tcPr marL="91438" marR="91438" marT="45717" marB="45717" anchor="ctr">
                    <a:solidFill>
                      <a:schemeClr val="accent6">
                        <a:lumMod val="40000"/>
                        <a:lumOff val="60000"/>
                      </a:schemeClr>
                    </a:solidFill>
                  </a:tcPr>
                </a:tc>
                <a:tc>
                  <a:txBody>
                    <a:bodyPr/>
                    <a:lstStyle/>
                    <a:p>
                      <a:pPr marL="0" algn="ctr" defTabSz="914400" rtl="0" eaLnBrk="1" latinLnBrk="0" hangingPunct="1"/>
                      <a:r>
                        <a:rPr lang="en-US" sz="2000" b="1" kern="1200" dirty="0">
                          <a:solidFill>
                            <a:schemeClr val="tx1"/>
                          </a:solidFill>
                          <a:latin typeface="+mn-lt"/>
                          <a:ea typeface="+mn-ea"/>
                          <a:cs typeface="+mn-cs"/>
                        </a:rPr>
                        <a:t>PPA  (MW) </a:t>
                      </a:r>
                    </a:p>
                  </a:txBody>
                  <a:tcPr marL="91438" marR="91438" marT="45717" marB="45717" anchor="ctr">
                    <a:solidFill>
                      <a:schemeClr val="accent6">
                        <a:lumMod val="40000"/>
                        <a:lumOff val="60000"/>
                      </a:schemeClr>
                    </a:solidFill>
                  </a:tcPr>
                </a:tc>
                <a:tc>
                  <a:txBody>
                    <a:bodyPr/>
                    <a:lstStyle/>
                    <a:p>
                      <a:pPr marL="0" indent="0" algn="ctr"/>
                      <a:r>
                        <a:rPr lang="en-US" sz="2000" b="1" dirty="0"/>
                        <a:t>Com. Cap. (MW)</a:t>
                      </a:r>
                    </a:p>
                  </a:txBody>
                  <a:tcPr marL="91438" marR="91438" marT="45717" marB="45717" anchor="ctr">
                    <a:solidFill>
                      <a:schemeClr val="accent6">
                        <a:lumMod val="40000"/>
                        <a:lumOff val="60000"/>
                      </a:schemeClr>
                    </a:solidFill>
                  </a:tcPr>
                </a:tc>
                <a:extLst>
                  <a:ext uri="{0D108BD9-81ED-4DB2-BD59-A6C34878D82A}">
                    <a16:rowId xmlns:a16="http://schemas.microsoft.com/office/drawing/2014/main" xmlns="" val="10000"/>
                  </a:ext>
                </a:extLst>
              </a:tr>
              <a:tr h="766443">
                <a:tc>
                  <a:txBody>
                    <a:bodyPr/>
                    <a:lstStyle/>
                    <a:p>
                      <a:pPr marL="0" algn="ctr" defTabSz="914400" rtl="0" eaLnBrk="1" fontAlgn="ctr" latinLnBrk="0" hangingPunct="1"/>
                      <a:r>
                        <a:rPr lang="en-US" sz="1800" kern="1200" dirty="0">
                          <a:solidFill>
                            <a:schemeClr val="tx1"/>
                          </a:solidFill>
                          <a:latin typeface="+mn-lt"/>
                          <a:ea typeface="+mn-ea"/>
                          <a:cs typeface="+mn-cs"/>
                        </a:rPr>
                        <a:t>11</a:t>
                      </a:r>
                    </a:p>
                  </a:txBody>
                  <a:tcPr marL="91438" marR="91438" marT="45717" marB="45717"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800" kern="1200" dirty="0">
                          <a:solidFill>
                            <a:schemeClr val="tx1"/>
                          </a:solidFill>
                          <a:latin typeface="+mn-lt"/>
                          <a:ea typeface="+mn-ea"/>
                          <a:cs typeface="+mn-cs"/>
                        </a:rPr>
                        <a:t>1200 MW Hybrid (Tranche-VIII)-</a:t>
                      </a:r>
                      <a:r>
                        <a:rPr lang="en-US" sz="1400" kern="1200" dirty="0">
                          <a:solidFill>
                            <a:schemeClr val="tx1"/>
                          </a:solidFill>
                          <a:latin typeface="+mn-lt"/>
                          <a:ea typeface="+mn-ea"/>
                          <a:cs typeface="+mn-cs"/>
                        </a:rPr>
                        <a:t>FY 23-24 </a:t>
                      </a:r>
                      <a:endParaRPr lang="en-US" sz="1400" kern="1200" dirty="0">
                        <a:solidFill>
                          <a:srgbClr val="FF0000"/>
                        </a:solidFill>
                        <a:latin typeface="+mn-lt"/>
                        <a:ea typeface="+mn-ea"/>
                        <a:cs typeface="+mn-cs"/>
                      </a:endParaRPr>
                    </a:p>
                  </a:txBody>
                  <a:tcPr marL="91438" marR="91438" marT="45717" marB="45717" anchor="ctr"/>
                </a:tc>
                <a:tc>
                  <a:txBody>
                    <a:bodyPr/>
                    <a:lstStyle/>
                    <a:p>
                      <a:pPr algn="ctr"/>
                      <a:r>
                        <a:rPr lang="en-US" sz="2000" b="0" dirty="0">
                          <a:solidFill>
                            <a:schemeClr val="tx1"/>
                          </a:solidFill>
                        </a:rPr>
                        <a:t>3.43-3.46</a:t>
                      </a:r>
                    </a:p>
                  </a:txBody>
                  <a:tcPr marL="91438" marR="91438" marT="45717" marB="45717" anchor="ctr"/>
                </a:tc>
                <a:tc>
                  <a:txBody>
                    <a:bodyPr/>
                    <a:lstStyle/>
                    <a:p>
                      <a:pPr algn="ctr"/>
                      <a:r>
                        <a:rPr lang="en-US" sz="2000" dirty="0"/>
                        <a:t>20.06.2024</a:t>
                      </a:r>
                    </a:p>
                  </a:txBody>
                  <a:tcPr marL="91438" marR="91438" marT="45717" marB="45717" anchor="ctr"/>
                </a:tc>
                <a:tc>
                  <a:txBody>
                    <a:bodyPr/>
                    <a:lstStyle/>
                    <a:p>
                      <a:pPr algn="ctr"/>
                      <a:r>
                        <a:rPr lang="en-US" sz="1400" b="0" kern="1200" dirty="0">
                          <a:solidFill>
                            <a:schemeClr val="tx1"/>
                          </a:solidFill>
                          <a:latin typeface="+mn-lt"/>
                          <a:ea typeface="+mn-ea"/>
                          <a:cs typeface="+mn-cs"/>
                        </a:rPr>
                        <a:t>PSA is yet to be signed.</a:t>
                      </a:r>
                    </a:p>
                  </a:txBody>
                  <a:tcPr marL="91438" marR="91438" marT="45717" marB="45717" anchor="ctr"/>
                </a:tc>
                <a:tc>
                  <a:txBody>
                    <a:bodyPr/>
                    <a:lstStyle/>
                    <a:p>
                      <a:pPr algn="ctr"/>
                      <a:r>
                        <a:rPr lang="en-US" sz="2000" b="0" dirty="0">
                          <a:solidFill>
                            <a:schemeClr val="tx1"/>
                          </a:solidFill>
                        </a:rPr>
                        <a:t>1200</a:t>
                      </a:r>
                    </a:p>
                  </a:txBody>
                  <a:tcPr marL="91438" marR="91438" marT="45717" marB="45717" anchor="ctr"/>
                </a:tc>
                <a:tc>
                  <a:txBody>
                    <a:bodyPr/>
                    <a:lstStyle/>
                    <a:p>
                      <a:pPr algn="ctr"/>
                      <a:r>
                        <a:rPr lang="en-US" sz="2000" b="1" kern="1200" dirty="0">
                          <a:solidFill>
                            <a:schemeClr val="tx1"/>
                          </a:solidFill>
                          <a:latin typeface="+mn-lt"/>
                          <a:ea typeface="+mn-ea"/>
                          <a:cs typeface="+mn-cs"/>
                        </a:rPr>
                        <a:t>-</a:t>
                      </a:r>
                    </a:p>
                  </a:txBody>
                  <a:tcPr marL="91438" marR="91438" marT="45717" marB="45717" anchor="ctr"/>
                </a:tc>
                <a:tc>
                  <a:txBody>
                    <a:bodyPr/>
                    <a:lstStyle/>
                    <a:p>
                      <a:pPr algn="ctr"/>
                      <a:r>
                        <a:rPr lang="en-US" sz="1600" dirty="0"/>
                        <a:t>-</a:t>
                      </a:r>
                      <a:endParaRPr lang="en-IN" sz="1600" dirty="0"/>
                    </a:p>
                  </a:txBody>
                  <a:tcPr marL="91438" marR="91438" marT="45717" marB="45717" anchor="ctr"/>
                </a:tc>
                <a:extLst>
                  <a:ext uri="{0D108BD9-81ED-4DB2-BD59-A6C34878D82A}">
                    <a16:rowId xmlns:a16="http://schemas.microsoft.com/office/drawing/2014/main" xmlns="" val="10007"/>
                  </a:ext>
                </a:extLst>
              </a:tr>
              <a:tr h="494357">
                <a:tc>
                  <a:txBody>
                    <a:bodyPr/>
                    <a:lstStyle/>
                    <a:p>
                      <a:pPr algn="ctr"/>
                      <a:r>
                        <a:rPr lang="en-US" sz="2000" dirty="0"/>
                        <a:t>12</a:t>
                      </a:r>
                    </a:p>
                  </a:txBody>
                  <a:tcPr marL="91438" marR="91438" marT="45717" marB="45717"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800" kern="1200" dirty="0">
                          <a:solidFill>
                            <a:schemeClr val="tx1"/>
                          </a:solidFill>
                          <a:latin typeface="+mn-lt"/>
                          <a:ea typeface="+mn-ea"/>
                          <a:cs typeface="+mn-cs"/>
                        </a:rPr>
                        <a:t>FDRE-IV </a:t>
                      </a:r>
                      <a:r>
                        <a:rPr lang="en-US" sz="1400" kern="1200" dirty="0">
                          <a:solidFill>
                            <a:schemeClr val="tx1"/>
                          </a:solidFill>
                          <a:latin typeface="+mn-lt"/>
                          <a:ea typeface="+mn-ea"/>
                          <a:cs typeface="+mn-cs"/>
                        </a:rPr>
                        <a:t>FY23-24</a:t>
                      </a:r>
                      <a:endParaRPr lang="en-US" sz="1800" kern="1200" dirty="0">
                        <a:solidFill>
                          <a:schemeClr val="tx1"/>
                        </a:solidFill>
                        <a:latin typeface="+mn-lt"/>
                        <a:ea typeface="+mn-ea"/>
                        <a:cs typeface="+mn-cs"/>
                      </a:endParaRPr>
                    </a:p>
                  </a:txBody>
                  <a:tcPr marL="91438" marR="91438" marT="45717" marB="45717" anchor="ctr"/>
                </a:tc>
                <a:tc>
                  <a:txBody>
                    <a:bodyPr/>
                    <a:lstStyle/>
                    <a:p>
                      <a:pPr algn="ctr"/>
                      <a:r>
                        <a:rPr lang="en-US" sz="2000" b="0" dirty="0">
                          <a:solidFill>
                            <a:schemeClr val="tx1"/>
                          </a:solidFill>
                        </a:rPr>
                        <a:t>4.98-4.99</a:t>
                      </a:r>
                    </a:p>
                  </a:txBody>
                  <a:tcPr marL="91438" marR="91438" marT="45717" marB="45717" anchor="ctr"/>
                </a:tc>
                <a:tc>
                  <a:txBody>
                    <a:bodyPr/>
                    <a:lstStyle/>
                    <a:p>
                      <a:pPr algn="ctr"/>
                      <a:r>
                        <a:rPr lang="en-US" sz="2000" dirty="0"/>
                        <a:t>07.08.2024</a:t>
                      </a:r>
                    </a:p>
                  </a:txBody>
                  <a:tcPr marL="91438" marR="91438" marT="45717" marB="45717"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latin typeface="+mn-lt"/>
                          <a:ea typeface="+mn-ea"/>
                          <a:cs typeface="+mn-cs"/>
                        </a:rPr>
                        <a:t>PSA signed on 30.06.2025</a:t>
                      </a:r>
                    </a:p>
                  </a:txBody>
                  <a:tcPr marL="91438" marR="91438" marT="45717" marB="45717" anchor="ctr"/>
                </a:tc>
                <a:tc>
                  <a:txBody>
                    <a:bodyPr/>
                    <a:lstStyle/>
                    <a:p>
                      <a:pPr algn="ctr"/>
                      <a:r>
                        <a:rPr lang="en-US" sz="2000" b="0" dirty="0">
                          <a:solidFill>
                            <a:schemeClr val="tx1"/>
                          </a:solidFill>
                        </a:rPr>
                        <a:t>630</a:t>
                      </a:r>
                    </a:p>
                  </a:txBody>
                  <a:tcPr marL="91438" marR="91438" marT="45717" marB="45717" anchor="ctr"/>
                </a:tc>
                <a:tc>
                  <a:txBody>
                    <a:bodyPr/>
                    <a:lstStyle/>
                    <a:p>
                      <a:pPr algn="ctr"/>
                      <a:r>
                        <a:rPr lang="en-US" sz="2000" b="0" kern="1200" dirty="0">
                          <a:solidFill>
                            <a:schemeClr val="tx1"/>
                          </a:solidFill>
                          <a:latin typeface="+mn-lt"/>
                          <a:ea typeface="+mn-ea"/>
                          <a:cs typeface="+mn-cs"/>
                        </a:rPr>
                        <a:t>630</a:t>
                      </a:r>
                    </a:p>
                  </a:txBody>
                  <a:tcPr marL="91438" marR="91438" marT="45717" marB="45717" anchor="ctr"/>
                </a:tc>
                <a:tc>
                  <a:txBody>
                    <a:bodyPr/>
                    <a:lstStyle/>
                    <a:p>
                      <a:pPr algn="ctr"/>
                      <a:r>
                        <a:rPr lang="en-US" sz="1600" dirty="0"/>
                        <a:t>-</a:t>
                      </a:r>
                      <a:endParaRPr lang="en-IN" sz="1600" dirty="0"/>
                    </a:p>
                  </a:txBody>
                  <a:tcPr marL="91438" marR="91438" marT="45717" marB="45717" anchor="ctr"/>
                </a:tc>
                <a:extLst>
                  <a:ext uri="{0D108BD9-81ED-4DB2-BD59-A6C34878D82A}">
                    <a16:rowId xmlns:a16="http://schemas.microsoft.com/office/drawing/2014/main" xmlns="" val="10002"/>
                  </a:ext>
                </a:extLst>
              </a:tr>
              <a:tr h="610678">
                <a:tc>
                  <a:txBody>
                    <a:bodyPr/>
                    <a:lstStyle/>
                    <a:p>
                      <a:pPr algn="ctr"/>
                      <a:r>
                        <a:rPr lang="en-US" sz="2000" dirty="0"/>
                        <a:t>13</a:t>
                      </a:r>
                    </a:p>
                  </a:txBody>
                  <a:tcPr marL="91438" marR="91438" marT="45717" marB="45717"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mn-lt"/>
                          <a:ea typeface="+mn-ea"/>
                          <a:cs typeface="+mn-cs"/>
                        </a:rPr>
                        <a:t>600 MW Hybrid (Tranche-IX)-</a:t>
                      </a:r>
                      <a:r>
                        <a:rPr lang="en-US" sz="1200" kern="1200" dirty="0">
                          <a:solidFill>
                            <a:schemeClr val="tx1"/>
                          </a:solidFill>
                          <a:latin typeface="+mn-lt"/>
                          <a:ea typeface="+mn-ea"/>
                          <a:cs typeface="+mn-cs"/>
                        </a:rPr>
                        <a:t>FY 24-25 </a:t>
                      </a:r>
                      <a:endParaRPr lang="en-US" sz="1100" b="1" dirty="0"/>
                    </a:p>
                  </a:txBody>
                  <a:tcPr marL="91438" marR="91438" marT="45717" marB="45717" anchor="ctr"/>
                </a:tc>
                <a:tc>
                  <a:txBody>
                    <a:bodyPr/>
                    <a:lstStyle/>
                    <a:p>
                      <a:pPr algn="ctr"/>
                      <a:r>
                        <a:rPr lang="en-US" sz="2000" b="0" dirty="0">
                          <a:solidFill>
                            <a:schemeClr val="tx1"/>
                          </a:solidFill>
                        </a:rPr>
                        <a:t>3.25-3.26</a:t>
                      </a:r>
                    </a:p>
                  </a:txBody>
                  <a:tcPr marL="91438" marR="91438" marT="45717" marB="45717" anchor="ctr"/>
                </a:tc>
                <a:tc>
                  <a:txBody>
                    <a:bodyPr/>
                    <a:lstStyle/>
                    <a:p>
                      <a:pPr algn="ctr"/>
                      <a:r>
                        <a:rPr lang="en-US" sz="2000" dirty="0"/>
                        <a:t>15.10.2024</a:t>
                      </a:r>
                    </a:p>
                  </a:txBody>
                  <a:tcPr marL="91438" marR="91438" marT="45717" marB="45717"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latin typeface="+mn-lt"/>
                          <a:ea typeface="+mn-ea"/>
                          <a:cs typeface="+mn-cs"/>
                        </a:rPr>
                        <a:t>PSA is yet to be signed. </a:t>
                      </a:r>
                      <a:r>
                        <a:rPr lang="en-US" sz="1400" b="0" kern="1200" dirty="0">
                          <a:solidFill>
                            <a:srgbClr val="FF0000"/>
                          </a:solidFill>
                          <a:latin typeface="+mn-lt"/>
                          <a:ea typeface="+mn-ea"/>
                          <a:cs typeface="+mn-cs"/>
                        </a:rPr>
                        <a:t>Discussion are going on with Bihar</a:t>
                      </a:r>
                    </a:p>
                  </a:txBody>
                  <a:tcPr marL="91438" marR="91438" marT="45717" marB="45717" anchor="ctr"/>
                </a:tc>
                <a:tc>
                  <a:txBody>
                    <a:bodyPr/>
                    <a:lstStyle/>
                    <a:p>
                      <a:pPr algn="ctr"/>
                      <a:r>
                        <a:rPr lang="en-US" sz="2000" b="0" dirty="0">
                          <a:solidFill>
                            <a:schemeClr val="tx1"/>
                          </a:solidFill>
                        </a:rPr>
                        <a:t>600</a:t>
                      </a:r>
                    </a:p>
                  </a:txBody>
                  <a:tcPr marL="91438" marR="91438" marT="45717" marB="45717" anchor="ctr"/>
                </a:tc>
                <a:tc>
                  <a:txBody>
                    <a:bodyPr/>
                    <a:lstStyle/>
                    <a:p>
                      <a:pPr algn="ctr"/>
                      <a:r>
                        <a:rPr lang="en-US" sz="2000" b="1" kern="1200" dirty="0">
                          <a:solidFill>
                            <a:schemeClr val="tx1"/>
                          </a:solidFill>
                          <a:latin typeface="+mn-lt"/>
                          <a:ea typeface="+mn-ea"/>
                          <a:cs typeface="+mn-cs"/>
                        </a:rPr>
                        <a:t>-</a:t>
                      </a:r>
                    </a:p>
                  </a:txBody>
                  <a:tcPr marL="91438" marR="91438" marT="45717" marB="45717" anchor="ctr"/>
                </a:tc>
                <a:tc>
                  <a:txBody>
                    <a:bodyPr/>
                    <a:lstStyle/>
                    <a:p>
                      <a:pPr algn="ctr"/>
                      <a:r>
                        <a:rPr lang="en-US" sz="1600" dirty="0"/>
                        <a:t>-</a:t>
                      </a:r>
                      <a:endParaRPr lang="en-IN" sz="1600" dirty="0"/>
                    </a:p>
                  </a:txBody>
                  <a:tcPr marL="91438" marR="91438" marT="45717" marB="45717" anchor="ctr"/>
                </a:tc>
                <a:extLst>
                  <a:ext uri="{0D108BD9-81ED-4DB2-BD59-A6C34878D82A}">
                    <a16:rowId xmlns:a16="http://schemas.microsoft.com/office/drawing/2014/main" xmlns="" val="10003"/>
                  </a:ext>
                </a:extLst>
              </a:tr>
              <a:tr h="639758">
                <a:tc>
                  <a:txBody>
                    <a:bodyPr/>
                    <a:lstStyle/>
                    <a:p>
                      <a:pPr algn="ctr"/>
                      <a:r>
                        <a:rPr lang="en-US" sz="2000" dirty="0"/>
                        <a:t>14</a:t>
                      </a:r>
                    </a:p>
                  </a:txBody>
                  <a:tcPr marL="91438" marR="91438" marT="45717" marB="45717"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mn-lt"/>
                          <a:ea typeface="+mn-ea"/>
                          <a:cs typeface="+mn-cs"/>
                        </a:rPr>
                        <a:t>FDRE-VI -</a:t>
                      </a:r>
                      <a:r>
                        <a:rPr lang="en-US" sz="1200" kern="1200" dirty="0">
                          <a:solidFill>
                            <a:schemeClr val="tx1"/>
                          </a:solidFill>
                          <a:latin typeface="+mn-lt"/>
                          <a:ea typeface="+mn-ea"/>
                          <a:cs typeface="+mn-cs"/>
                        </a:rPr>
                        <a:t>FY24-25</a:t>
                      </a:r>
                    </a:p>
                    <a:p>
                      <a:pPr algn="ctr"/>
                      <a:endParaRPr lang="en-US" sz="2000" b="1" dirty="0"/>
                    </a:p>
                  </a:txBody>
                  <a:tcPr marL="91438" marR="91438" marT="45717" marB="45717" anchor="ctr"/>
                </a:tc>
                <a:tc>
                  <a:txBody>
                    <a:bodyPr/>
                    <a:lstStyle/>
                    <a:p>
                      <a:pPr marL="0" algn="ctr" defTabSz="914400" rtl="0" eaLnBrk="1" latinLnBrk="0" hangingPunct="1"/>
                      <a:r>
                        <a:rPr lang="en-US" sz="2000" b="0" kern="1200" dirty="0">
                          <a:solidFill>
                            <a:schemeClr val="tx1"/>
                          </a:solidFill>
                          <a:latin typeface="+mn-lt"/>
                          <a:ea typeface="+mn-ea"/>
                          <a:cs typeface="+mn-cs"/>
                        </a:rPr>
                        <a:t>8.5</a:t>
                      </a:r>
                    </a:p>
                  </a:txBody>
                  <a:tcPr marL="91438" marR="91438" marT="45717" marB="45717" anchor="ctr"/>
                </a:tc>
                <a:tc>
                  <a:txBody>
                    <a:bodyPr/>
                    <a:lstStyle/>
                    <a:p>
                      <a:pPr algn="ctr"/>
                      <a:r>
                        <a:rPr lang="en-US" sz="2000" dirty="0"/>
                        <a:t>14.01.2025</a:t>
                      </a:r>
                    </a:p>
                  </a:txBody>
                  <a:tcPr marL="91438" marR="91438" marT="45717" marB="45717"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latin typeface="+mn-lt"/>
                          <a:ea typeface="+mn-ea"/>
                          <a:cs typeface="+mn-cs"/>
                        </a:rPr>
                        <a:t>PSA is yet to be signed. </a:t>
                      </a:r>
                      <a:r>
                        <a:rPr lang="en-US" sz="1400" b="0" kern="1200" dirty="0">
                          <a:solidFill>
                            <a:srgbClr val="FF0000"/>
                          </a:solidFill>
                          <a:latin typeface="+mn-lt"/>
                          <a:ea typeface="+mn-ea"/>
                          <a:cs typeface="+mn-cs"/>
                        </a:rPr>
                        <a:t>Discussion are going on with various </a:t>
                      </a:r>
                      <a:r>
                        <a:rPr lang="en-US" sz="1400" b="0" kern="1200" dirty="0" err="1">
                          <a:solidFill>
                            <a:srgbClr val="FF0000"/>
                          </a:solidFill>
                          <a:latin typeface="+mn-lt"/>
                          <a:ea typeface="+mn-ea"/>
                          <a:cs typeface="+mn-cs"/>
                        </a:rPr>
                        <a:t>Discoms</a:t>
                      </a:r>
                      <a:endParaRPr lang="en-US" sz="1400" b="0" kern="1200" dirty="0">
                        <a:solidFill>
                          <a:srgbClr val="FF0000"/>
                        </a:solidFill>
                        <a:latin typeface="+mn-lt"/>
                        <a:ea typeface="+mn-ea"/>
                        <a:cs typeface="+mn-cs"/>
                      </a:endParaRPr>
                    </a:p>
                  </a:txBody>
                  <a:tcPr marL="91438" marR="91438" marT="45717" marB="45717" anchor="ctr"/>
                </a:tc>
                <a:tc>
                  <a:txBody>
                    <a:bodyPr/>
                    <a:lstStyle/>
                    <a:p>
                      <a:pPr marL="0" algn="ctr" defTabSz="914400" rtl="0" eaLnBrk="1" latinLnBrk="0" hangingPunct="1"/>
                      <a:r>
                        <a:rPr lang="en-US" sz="2000" b="0" kern="1200" dirty="0">
                          <a:solidFill>
                            <a:schemeClr val="tx1"/>
                          </a:solidFill>
                          <a:latin typeface="+mn-lt"/>
                          <a:ea typeface="+mn-ea"/>
                          <a:cs typeface="+mn-cs"/>
                        </a:rPr>
                        <a:t>200</a:t>
                      </a:r>
                    </a:p>
                  </a:txBody>
                  <a:tcPr marL="91438" marR="91438" marT="45717" marB="45717" anchor="ctr"/>
                </a:tc>
                <a:tc>
                  <a:txBody>
                    <a:bodyPr/>
                    <a:lstStyle/>
                    <a:p>
                      <a:pPr algn="ctr"/>
                      <a:r>
                        <a:rPr lang="en-US" sz="2000" b="1" kern="1200" dirty="0">
                          <a:solidFill>
                            <a:schemeClr val="tx1"/>
                          </a:solidFill>
                          <a:latin typeface="+mn-lt"/>
                          <a:ea typeface="+mn-ea"/>
                          <a:cs typeface="+mn-cs"/>
                        </a:rPr>
                        <a:t>-</a:t>
                      </a:r>
                    </a:p>
                  </a:txBody>
                  <a:tcPr marL="91438" marR="91438" marT="45717" marB="45717" anchor="ctr"/>
                </a:tc>
                <a:tc>
                  <a:txBody>
                    <a:bodyPr/>
                    <a:lstStyle/>
                    <a:p>
                      <a:pPr algn="ctr"/>
                      <a:r>
                        <a:rPr lang="en-US" sz="1600" dirty="0"/>
                        <a:t>-</a:t>
                      </a:r>
                      <a:endParaRPr lang="en-IN" sz="1600" dirty="0"/>
                    </a:p>
                  </a:txBody>
                  <a:tcPr marL="91438" marR="91438" marT="45717" marB="45717" anchor="ctr"/>
                </a:tc>
                <a:extLst>
                  <a:ext uri="{0D108BD9-81ED-4DB2-BD59-A6C34878D82A}">
                    <a16:rowId xmlns:a16="http://schemas.microsoft.com/office/drawing/2014/main" xmlns="" val="125749114"/>
                  </a:ext>
                </a:extLst>
              </a:tr>
              <a:tr h="610678">
                <a:tc>
                  <a:txBody>
                    <a:bodyPr/>
                    <a:lstStyle/>
                    <a:p>
                      <a:pPr algn="ctr"/>
                      <a:r>
                        <a:rPr lang="en-US" sz="1800" kern="1200" dirty="0">
                          <a:solidFill>
                            <a:schemeClr val="tx1"/>
                          </a:solidFill>
                          <a:latin typeface="+mn-lt"/>
                          <a:ea typeface="+mn-ea"/>
                          <a:cs typeface="+mn-cs"/>
                        </a:rPr>
                        <a:t>15</a:t>
                      </a:r>
                    </a:p>
                  </a:txBody>
                  <a:tcPr marL="91438" marR="91438" marT="45717" marB="45717" anchor="ctr"/>
                </a:tc>
                <a:tc>
                  <a:txBody>
                    <a:bodyPr/>
                    <a:lstStyle/>
                    <a:p>
                      <a:pPr algn="ctr"/>
                      <a:r>
                        <a:rPr lang="en-US" sz="1800" kern="1200" dirty="0">
                          <a:solidFill>
                            <a:schemeClr val="tx1"/>
                          </a:solidFill>
                          <a:latin typeface="+mn-lt"/>
                          <a:ea typeface="+mn-ea"/>
                          <a:cs typeface="+mn-cs"/>
                          <a:hlinkClick r:id="rId2" action="ppaction://hlinksldjump"/>
                        </a:rPr>
                        <a:t>ESS 3</a:t>
                      </a:r>
                      <a:endParaRPr lang="en-US" sz="1800" kern="1200" dirty="0">
                        <a:solidFill>
                          <a:schemeClr val="tx1"/>
                        </a:solidFill>
                        <a:latin typeface="+mn-lt"/>
                        <a:ea typeface="+mn-ea"/>
                        <a:cs typeface="+mn-cs"/>
                      </a:endParaRPr>
                    </a:p>
                  </a:txBody>
                  <a:tcPr marL="91438" marR="91438" marT="45717" marB="45717"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mn-lt"/>
                          <a:ea typeface="+mn-ea"/>
                          <a:cs typeface="+mn-cs"/>
                        </a:rPr>
                        <a:t>Rs.4,41,000/ MW/Month</a:t>
                      </a:r>
                    </a:p>
                  </a:txBody>
                  <a:tcPr marL="91438" marR="91438" marT="45717" marB="45717" anchor="ctr"/>
                </a:tc>
                <a:tc>
                  <a:txBody>
                    <a:bodyPr/>
                    <a:lstStyle/>
                    <a:p>
                      <a:pPr algn="ctr"/>
                      <a:r>
                        <a:rPr lang="en-US" sz="1800" kern="1200" dirty="0">
                          <a:solidFill>
                            <a:schemeClr val="tx1"/>
                          </a:solidFill>
                          <a:latin typeface="+mn-lt"/>
                          <a:ea typeface="+mn-ea"/>
                          <a:cs typeface="+mn-cs"/>
                        </a:rPr>
                        <a:t>20.03.2025</a:t>
                      </a:r>
                    </a:p>
                  </a:txBody>
                  <a:tcPr marL="91438" marR="91438" marT="45717" marB="45717"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latin typeface="+mn-lt"/>
                          <a:ea typeface="+mn-ea"/>
                          <a:cs typeface="+mn-cs"/>
                        </a:rPr>
                        <a:t>17.04.2025</a:t>
                      </a:r>
                    </a:p>
                  </a:txBody>
                  <a:tcPr marL="91438" marR="91438" marT="45717" marB="45717" anchor="ctr"/>
                </a:tc>
                <a:tc>
                  <a:txBody>
                    <a:bodyPr/>
                    <a:lstStyle/>
                    <a:p>
                      <a:pPr marL="0" algn="ctr" defTabSz="914400" rtl="0" eaLnBrk="1" latinLnBrk="0" hangingPunct="1"/>
                      <a:r>
                        <a:rPr lang="en-US" sz="2000" b="0" kern="1200" dirty="0">
                          <a:solidFill>
                            <a:schemeClr val="tx1"/>
                          </a:solidFill>
                          <a:latin typeface="+mn-lt"/>
                          <a:ea typeface="+mn-ea"/>
                          <a:cs typeface="+mn-cs"/>
                        </a:rPr>
                        <a:t>125</a:t>
                      </a:r>
                    </a:p>
                  </a:txBody>
                  <a:tcPr marL="91438" marR="91438" marT="45717" marB="45717" anchor="ctr"/>
                </a:tc>
                <a:tc>
                  <a:txBody>
                    <a:bodyPr/>
                    <a:lstStyle/>
                    <a:p>
                      <a:pPr algn="ctr"/>
                      <a:r>
                        <a:rPr lang="en-US" sz="2000" b="0" kern="1200" dirty="0">
                          <a:solidFill>
                            <a:schemeClr val="tx1"/>
                          </a:solidFill>
                          <a:latin typeface="+mn-lt"/>
                          <a:ea typeface="+mn-ea"/>
                          <a:cs typeface="+mn-cs"/>
                        </a:rPr>
                        <a:t>125</a:t>
                      </a:r>
                    </a:p>
                  </a:txBody>
                  <a:tcPr marL="91438" marR="91438" marT="45717" marB="45717" anchor="ctr"/>
                </a:tc>
                <a:tc>
                  <a:txBody>
                    <a:bodyPr/>
                    <a:lstStyle/>
                    <a:p>
                      <a:pPr algn="ctr"/>
                      <a:endParaRPr lang="en-US" sz="1600" dirty="0"/>
                    </a:p>
                    <a:p>
                      <a:pPr algn="ctr"/>
                      <a:endParaRPr lang="en-IN" sz="1600" dirty="0"/>
                    </a:p>
                  </a:txBody>
                  <a:tcPr marL="91438" marR="91438" marT="45717" marB="45717" anchor="ctr"/>
                </a:tc>
                <a:extLst>
                  <a:ext uri="{0D108BD9-81ED-4DB2-BD59-A6C34878D82A}">
                    <a16:rowId xmlns:a16="http://schemas.microsoft.com/office/drawing/2014/main" xmlns="" val="2888444334"/>
                  </a:ext>
                </a:extLst>
              </a:tr>
              <a:tr h="407117">
                <a:tc>
                  <a:txBody>
                    <a:bodyPr/>
                    <a:lstStyle/>
                    <a:p>
                      <a:pPr algn="ctr"/>
                      <a:endParaRPr lang="en-US" sz="2000" dirty="0"/>
                    </a:p>
                  </a:txBody>
                  <a:tcPr marL="91438" marR="91438" marT="45717" marB="45717" anchor="ctr"/>
                </a:tc>
                <a:tc>
                  <a:txBody>
                    <a:bodyPr/>
                    <a:lstStyle/>
                    <a:p>
                      <a:pPr algn="ctr"/>
                      <a:r>
                        <a:rPr lang="en-US" sz="2000" b="1" dirty="0"/>
                        <a:t>Total</a:t>
                      </a:r>
                    </a:p>
                  </a:txBody>
                  <a:tcPr marL="91438" marR="91438" marT="45717" marB="45717" anchor="ctr"/>
                </a:tc>
                <a:tc>
                  <a:txBody>
                    <a:bodyPr/>
                    <a:lstStyle/>
                    <a:p>
                      <a:pPr algn="ctr"/>
                      <a:endParaRPr lang="en-US" sz="2000" b="1" dirty="0">
                        <a:solidFill>
                          <a:schemeClr val="tx1"/>
                        </a:solidFill>
                      </a:endParaRPr>
                    </a:p>
                  </a:txBody>
                  <a:tcPr marL="91438" marR="91438" marT="45717" marB="45717" anchor="ctr"/>
                </a:tc>
                <a:tc>
                  <a:txBody>
                    <a:bodyPr/>
                    <a:lstStyle/>
                    <a:p>
                      <a:pPr algn="ctr"/>
                      <a:endParaRPr lang="en-US" sz="2000" dirty="0"/>
                    </a:p>
                  </a:txBody>
                  <a:tcPr marL="91438" marR="91438" marT="45717" marB="45717" anchor="ctr"/>
                </a:tc>
                <a:tc>
                  <a:txBody>
                    <a:bodyPr/>
                    <a:lstStyle/>
                    <a:p>
                      <a:pPr algn="ctr"/>
                      <a:endParaRPr lang="en-US" sz="2000" b="1" dirty="0">
                        <a:solidFill>
                          <a:schemeClr val="tx1"/>
                        </a:solidFill>
                      </a:endParaRPr>
                    </a:p>
                  </a:txBody>
                  <a:tcPr marL="91438" marR="91438" marT="45717" marB="45717" anchor="ctr"/>
                </a:tc>
                <a:tc>
                  <a:txBody>
                    <a:bodyPr/>
                    <a:lstStyle/>
                    <a:p>
                      <a:pPr algn="ctr"/>
                      <a:r>
                        <a:rPr lang="en-US" sz="2000" b="1" dirty="0">
                          <a:solidFill>
                            <a:schemeClr val="tx1"/>
                          </a:solidFill>
                        </a:rPr>
                        <a:t>11875</a:t>
                      </a:r>
                    </a:p>
                  </a:txBody>
                  <a:tcPr marL="91438" marR="91438" marT="45717" marB="45717" anchor="ctr"/>
                </a:tc>
                <a:tc>
                  <a:txBody>
                    <a:bodyPr/>
                    <a:lstStyle/>
                    <a:p>
                      <a:pPr algn="ctr"/>
                      <a:r>
                        <a:rPr lang="en-US" sz="2000" b="1" kern="1200" dirty="0">
                          <a:solidFill>
                            <a:schemeClr val="tx1"/>
                          </a:solidFill>
                          <a:latin typeface="+mn-lt"/>
                          <a:ea typeface="+mn-ea"/>
                          <a:cs typeface="+mn-cs"/>
                        </a:rPr>
                        <a:t>8395</a:t>
                      </a:r>
                    </a:p>
                  </a:txBody>
                  <a:tcPr marL="91438" marR="91438" marT="45717" marB="45717" anchor="ctr"/>
                </a:tc>
                <a:tc>
                  <a:txBody>
                    <a:bodyPr/>
                    <a:lstStyle/>
                    <a:p>
                      <a:pPr algn="ctr"/>
                      <a:r>
                        <a:rPr lang="en-US" sz="1100" b="1" dirty="0">
                          <a:solidFill>
                            <a:schemeClr val="tx1"/>
                          </a:solidFill>
                        </a:rPr>
                        <a:t>1737.42</a:t>
                      </a:r>
                    </a:p>
                    <a:p>
                      <a:pPr algn="ctr"/>
                      <a:r>
                        <a:rPr lang="en-US" sz="1100" b="1" dirty="0">
                          <a:solidFill>
                            <a:schemeClr val="tx1"/>
                          </a:solidFill>
                        </a:rPr>
                        <a:t>(S-2381, W-1279.6)</a:t>
                      </a:r>
                    </a:p>
                  </a:txBody>
                  <a:tcPr marL="91438" marR="91438" marT="45717" marB="45717" anchor="ct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2020824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1654D605-FFA5-EB47-2CCA-409EBDC3B37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E6B37F4-30F0-B2C5-34E0-956B7340C166}"/>
              </a:ext>
            </a:extLst>
          </p:cNvPr>
          <p:cNvSpPr>
            <a:spLocks noGrp="1"/>
          </p:cNvSpPr>
          <p:nvPr>
            <p:ph idx="1"/>
          </p:nvPr>
        </p:nvSpPr>
        <p:spPr>
          <a:xfrm>
            <a:off x="159434" y="877987"/>
            <a:ext cx="11873132" cy="5853399"/>
          </a:xfrm>
        </p:spPr>
        <p:txBody>
          <a:bodyPr>
            <a:normAutofit/>
          </a:bodyPr>
          <a:lstStyle/>
          <a:p>
            <a:pPr marL="0" indent="0">
              <a:buNone/>
            </a:pPr>
            <a:endParaRPr lang="en-US" sz="2400" i="1" u="sng" dirty="0">
              <a:solidFill>
                <a:schemeClr val="accent1">
                  <a:lumMod val="75000"/>
                </a:schemeClr>
              </a:solidFill>
              <a:latin typeface="Arial" panose="020B0604020202020204" pitchFamily="34" charset="0"/>
            </a:endParaRPr>
          </a:p>
          <a:p>
            <a:pPr marL="0" indent="0" algn="just">
              <a:lnSpc>
                <a:spcPct val="150000"/>
              </a:lnSpc>
              <a:spcBef>
                <a:spcPts val="600"/>
              </a:spcBef>
              <a:spcAft>
                <a:spcPts val="600"/>
              </a:spcAft>
              <a:buNone/>
            </a:pPr>
            <a:endParaRPr lang="en-US" sz="2000" dirty="0">
              <a:solidFill>
                <a:srgbClr val="000000"/>
              </a:solidFill>
              <a:latin typeface="Arial" panose="020B0604020202020204" pitchFamily="34" charset="0"/>
            </a:endParaRPr>
          </a:p>
          <a:p>
            <a:pPr marL="0" indent="0" algn="just">
              <a:lnSpc>
                <a:spcPct val="150000"/>
              </a:lnSpc>
              <a:spcBef>
                <a:spcPts val="600"/>
              </a:spcBef>
              <a:spcAft>
                <a:spcPts val="600"/>
              </a:spcAft>
              <a:buNone/>
            </a:pPr>
            <a:endParaRPr lang="en-US" sz="2000" dirty="0">
              <a:solidFill>
                <a:srgbClr val="000000"/>
              </a:solidFill>
              <a:latin typeface="Arial" panose="020B0604020202020204" pitchFamily="34" charset="0"/>
            </a:endParaRPr>
          </a:p>
          <a:p>
            <a:pPr marL="0" indent="0" algn="just">
              <a:lnSpc>
                <a:spcPct val="150000"/>
              </a:lnSpc>
              <a:spcBef>
                <a:spcPts val="600"/>
              </a:spcBef>
              <a:spcAft>
                <a:spcPts val="600"/>
              </a:spcAft>
              <a:buNone/>
            </a:pPr>
            <a:endParaRPr lang="en-US" sz="2000" dirty="0">
              <a:solidFill>
                <a:srgbClr val="000000"/>
              </a:solidFill>
              <a:latin typeface="Arial" panose="020B0604020202020204" pitchFamily="34" charset="0"/>
            </a:endParaRPr>
          </a:p>
          <a:p>
            <a:pPr marL="0" indent="0" algn="just">
              <a:lnSpc>
                <a:spcPct val="150000"/>
              </a:lnSpc>
              <a:spcBef>
                <a:spcPts val="600"/>
              </a:spcBef>
              <a:spcAft>
                <a:spcPts val="600"/>
              </a:spcAft>
              <a:buNone/>
            </a:pPr>
            <a:endParaRPr lang="en-US" sz="2000" dirty="0">
              <a:solidFill>
                <a:srgbClr val="000000"/>
              </a:solidFill>
              <a:latin typeface="Arial" panose="020B0604020202020204" pitchFamily="34" charset="0"/>
            </a:endParaRPr>
          </a:p>
          <a:p>
            <a:pPr marL="0" indent="0" algn="just">
              <a:lnSpc>
                <a:spcPct val="150000"/>
              </a:lnSpc>
              <a:spcBef>
                <a:spcPts val="600"/>
              </a:spcBef>
              <a:spcAft>
                <a:spcPts val="600"/>
              </a:spcAft>
              <a:buNone/>
            </a:pPr>
            <a:endParaRPr lang="en-US" sz="2400" i="1" u="sng" dirty="0">
              <a:solidFill>
                <a:schemeClr val="accent1">
                  <a:lumMod val="75000"/>
                </a:schemeClr>
              </a:solidFill>
              <a:latin typeface="Arial" panose="020B0604020202020204" pitchFamily="34" charset="0"/>
            </a:endParaRPr>
          </a:p>
          <a:p>
            <a:pPr marL="0" indent="0" algn="just">
              <a:lnSpc>
                <a:spcPct val="150000"/>
              </a:lnSpc>
              <a:spcBef>
                <a:spcPts val="600"/>
              </a:spcBef>
              <a:spcAft>
                <a:spcPts val="600"/>
              </a:spcAft>
              <a:buNone/>
            </a:pPr>
            <a:endParaRPr lang="en-US" sz="2000" dirty="0">
              <a:solidFill>
                <a:srgbClr val="000000"/>
              </a:solidFill>
              <a:latin typeface="Arial" panose="020B0604020202020204" pitchFamily="34" charset="0"/>
            </a:endParaRPr>
          </a:p>
          <a:p>
            <a:pPr marL="0" indent="0" algn="just">
              <a:lnSpc>
                <a:spcPct val="150000"/>
              </a:lnSpc>
              <a:spcBef>
                <a:spcPts val="600"/>
              </a:spcBef>
              <a:spcAft>
                <a:spcPts val="600"/>
              </a:spcAft>
              <a:buNone/>
            </a:pPr>
            <a:endParaRPr lang="en-US" sz="2000" dirty="0">
              <a:solidFill>
                <a:srgbClr val="000000"/>
              </a:solidFill>
              <a:latin typeface="Arial" panose="020B0604020202020204" pitchFamily="34" charset="0"/>
            </a:endParaRPr>
          </a:p>
          <a:p>
            <a:pPr marL="0" indent="0" algn="just">
              <a:buNone/>
            </a:pPr>
            <a:endParaRPr lang="en-US" dirty="0">
              <a:solidFill>
                <a:srgbClr val="000000"/>
              </a:solidFill>
              <a:latin typeface="Arial" panose="020B0604020202020204" pitchFamily="34" charset="0"/>
            </a:endParaRPr>
          </a:p>
        </p:txBody>
      </p:sp>
      <p:sp>
        <p:nvSpPr>
          <p:cNvPr id="4" name="TextBox 3">
            <a:extLst>
              <a:ext uri="{FF2B5EF4-FFF2-40B4-BE49-F238E27FC236}">
                <a16:creationId xmlns:a16="http://schemas.microsoft.com/office/drawing/2014/main" xmlns="" id="{2363FA02-58E5-472A-90FA-73A98F9B57FB}"/>
              </a:ext>
            </a:extLst>
          </p:cNvPr>
          <p:cNvSpPr txBox="1"/>
          <p:nvPr/>
        </p:nvSpPr>
        <p:spPr>
          <a:xfrm>
            <a:off x="159434" y="214694"/>
            <a:ext cx="11873133" cy="523220"/>
          </a:xfrm>
          <a:prstGeom prst="rect">
            <a:avLst/>
          </a:prstGeom>
          <a:noFill/>
        </p:spPr>
        <p:txBody>
          <a:bodyPr wrap="square" rtlCol="0">
            <a:spAutoFit/>
          </a:bodyPr>
          <a:lstStyle/>
          <a:p>
            <a:pPr algn="ctr"/>
            <a:r>
              <a:rPr lang="en-US" sz="2800" dirty="0">
                <a:solidFill>
                  <a:srgbClr val="0070C0"/>
                </a:solidFill>
                <a:ea typeface="+mj-ea"/>
                <a:cs typeface="+mj-cs"/>
              </a:rPr>
              <a:t>I</a:t>
            </a:r>
            <a:r>
              <a:rPr lang="en-IN" sz="2800" dirty="0">
                <a:solidFill>
                  <a:srgbClr val="0070C0"/>
                </a:solidFill>
                <a:ea typeface="+mj-ea"/>
                <a:cs typeface="+mj-cs"/>
              </a:rPr>
              <a:t>STS WIND POWER PROJECTS – YoY PROGRESS &amp; PROJECTIONS</a:t>
            </a:r>
            <a:endParaRPr lang="en-GB" sz="2800" dirty="0">
              <a:solidFill>
                <a:srgbClr val="0070C0"/>
              </a:solidFill>
              <a:ea typeface="+mj-ea"/>
              <a:cs typeface="+mj-cs"/>
            </a:endParaRPr>
          </a:p>
        </p:txBody>
      </p:sp>
      <p:graphicFrame>
        <p:nvGraphicFramePr>
          <p:cNvPr id="2" name="Chart 1">
            <a:extLst>
              <a:ext uri="{FF2B5EF4-FFF2-40B4-BE49-F238E27FC236}">
                <a16:creationId xmlns:a16="http://schemas.microsoft.com/office/drawing/2014/main" xmlns="" id="{0FCB85DC-20F1-4BE5-9064-6491818E3CB1}"/>
              </a:ext>
            </a:extLst>
          </p:cNvPr>
          <p:cNvGraphicFramePr>
            <a:graphicFrameLocks/>
          </p:cNvGraphicFramePr>
          <p:nvPr>
            <p:extLst>
              <p:ext uri="{D42A27DB-BD31-4B8C-83A1-F6EECF244321}">
                <p14:modId xmlns:p14="http://schemas.microsoft.com/office/powerpoint/2010/main" val="1315634080"/>
              </p:ext>
            </p:extLst>
          </p:nvPr>
        </p:nvGraphicFramePr>
        <p:xfrm>
          <a:off x="311085" y="1046375"/>
          <a:ext cx="11510127" cy="554947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5296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E90F1687-2FC3-5C15-68F8-E350DF57145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7A51B82-4875-E0A1-6E6B-3374A7273F82}"/>
              </a:ext>
            </a:extLst>
          </p:cNvPr>
          <p:cNvSpPr>
            <a:spLocks noGrp="1"/>
          </p:cNvSpPr>
          <p:nvPr>
            <p:ph idx="1"/>
          </p:nvPr>
        </p:nvSpPr>
        <p:spPr>
          <a:xfrm>
            <a:off x="159434" y="877987"/>
            <a:ext cx="11873132" cy="5853399"/>
          </a:xfrm>
        </p:spPr>
        <p:txBody>
          <a:bodyPr>
            <a:normAutofit/>
          </a:bodyPr>
          <a:lstStyle/>
          <a:p>
            <a:pPr marL="0" indent="0">
              <a:buNone/>
            </a:pPr>
            <a:endParaRPr lang="en-US" sz="2400" i="1" u="sng" dirty="0">
              <a:solidFill>
                <a:schemeClr val="accent1">
                  <a:lumMod val="75000"/>
                </a:schemeClr>
              </a:solidFill>
              <a:latin typeface="Arial" panose="020B0604020202020204" pitchFamily="34" charset="0"/>
            </a:endParaRPr>
          </a:p>
          <a:p>
            <a:pPr marL="0" indent="0" algn="just">
              <a:lnSpc>
                <a:spcPct val="150000"/>
              </a:lnSpc>
              <a:spcBef>
                <a:spcPts val="600"/>
              </a:spcBef>
              <a:spcAft>
                <a:spcPts val="600"/>
              </a:spcAft>
              <a:buNone/>
            </a:pPr>
            <a:endParaRPr lang="en-US" sz="2000" dirty="0">
              <a:solidFill>
                <a:srgbClr val="000000"/>
              </a:solidFill>
              <a:latin typeface="Arial" panose="020B0604020202020204" pitchFamily="34" charset="0"/>
            </a:endParaRPr>
          </a:p>
          <a:p>
            <a:pPr marL="0" indent="0" algn="just">
              <a:lnSpc>
                <a:spcPct val="150000"/>
              </a:lnSpc>
              <a:spcBef>
                <a:spcPts val="600"/>
              </a:spcBef>
              <a:spcAft>
                <a:spcPts val="600"/>
              </a:spcAft>
              <a:buNone/>
            </a:pPr>
            <a:endParaRPr lang="en-US" sz="2000" dirty="0">
              <a:solidFill>
                <a:srgbClr val="000000"/>
              </a:solidFill>
              <a:latin typeface="Arial" panose="020B0604020202020204" pitchFamily="34" charset="0"/>
            </a:endParaRPr>
          </a:p>
          <a:p>
            <a:pPr marL="0" indent="0" algn="just">
              <a:lnSpc>
                <a:spcPct val="150000"/>
              </a:lnSpc>
              <a:spcBef>
                <a:spcPts val="600"/>
              </a:spcBef>
              <a:spcAft>
                <a:spcPts val="600"/>
              </a:spcAft>
              <a:buNone/>
            </a:pPr>
            <a:endParaRPr lang="en-US" sz="2000" dirty="0">
              <a:solidFill>
                <a:srgbClr val="000000"/>
              </a:solidFill>
              <a:latin typeface="Arial" panose="020B0604020202020204" pitchFamily="34" charset="0"/>
            </a:endParaRPr>
          </a:p>
          <a:p>
            <a:pPr marL="0" indent="0" algn="just">
              <a:lnSpc>
                <a:spcPct val="150000"/>
              </a:lnSpc>
              <a:spcBef>
                <a:spcPts val="600"/>
              </a:spcBef>
              <a:spcAft>
                <a:spcPts val="600"/>
              </a:spcAft>
              <a:buNone/>
            </a:pPr>
            <a:endParaRPr lang="en-US" sz="2000" dirty="0">
              <a:solidFill>
                <a:srgbClr val="000000"/>
              </a:solidFill>
              <a:latin typeface="Arial" panose="020B0604020202020204" pitchFamily="34" charset="0"/>
            </a:endParaRPr>
          </a:p>
          <a:p>
            <a:pPr marL="0" indent="0" algn="just">
              <a:lnSpc>
                <a:spcPct val="150000"/>
              </a:lnSpc>
              <a:spcBef>
                <a:spcPts val="600"/>
              </a:spcBef>
              <a:spcAft>
                <a:spcPts val="600"/>
              </a:spcAft>
              <a:buNone/>
            </a:pPr>
            <a:endParaRPr lang="en-US" sz="2400" i="1" u="sng" dirty="0">
              <a:solidFill>
                <a:schemeClr val="accent1">
                  <a:lumMod val="75000"/>
                </a:schemeClr>
              </a:solidFill>
              <a:latin typeface="Arial" panose="020B0604020202020204" pitchFamily="34" charset="0"/>
            </a:endParaRPr>
          </a:p>
          <a:p>
            <a:pPr marL="0" indent="0" algn="just">
              <a:lnSpc>
                <a:spcPct val="150000"/>
              </a:lnSpc>
              <a:spcBef>
                <a:spcPts val="600"/>
              </a:spcBef>
              <a:spcAft>
                <a:spcPts val="600"/>
              </a:spcAft>
              <a:buNone/>
            </a:pPr>
            <a:endParaRPr lang="en-US" sz="2000" dirty="0">
              <a:solidFill>
                <a:srgbClr val="000000"/>
              </a:solidFill>
              <a:latin typeface="Arial" panose="020B0604020202020204" pitchFamily="34" charset="0"/>
            </a:endParaRPr>
          </a:p>
          <a:p>
            <a:pPr marL="0" indent="0" algn="just">
              <a:lnSpc>
                <a:spcPct val="150000"/>
              </a:lnSpc>
              <a:spcBef>
                <a:spcPts val="600"/>
              </a:spcBef>
              <a:spcAft>
                <a:spcPts val="600"/>
              </a:spcAft>
              <a:buNone/>
            </a:pPr>
            <a:endParaRPr lang="en-US" sz="2000" dirty="0">
              <a:solidFill>
                <a:srgbClr val="000000"/>
              </a:solidFill>
              <a:latin typeface="Arial" panose="020B0604020202020204" pitchFamily="34" charset="0"/>
            </a:endParaRPr>
          </a:p>
          <a:p>
            <a:pPr marL="0" indent="0" algn="just">
              <a:buNone/>
            </a:pPr>
            <a:endParaRPr lang="en-US" dirty="0">
              <a:solidFill>
                <a:srgbClr val="000000"/>
              </a:solidFill>
              <a:latin typeface="Arial" panose="020B0604020202020204" pitchFamily="34" charset="0"/>
            </a:endParaRPr>
          </a:p>
        </p:txBody>
      </p:sp>
      <p:sp>
        <p:nvSpPr>
          <p:cNvPr id="4" name="TextBox 3">
            <a:extLst>
              <a:ext uri="{FF2B5EF4-FFF2-40B4-BE49-F238E27FC236}">
                <a16:creationId xmlns:a16="http://schemas.microsoft.com/office/drawing/2014/main" xmlns="" id="{44E9DC9E-4715-E365-AF8E-41EF8F141757}"/>
              </a:ext>
            </a:extLst>
          </p:cNvPr>
          <p:cNvSpPr txBox="1"/>
          <p:nvPr/>
        </p:nvSpPr>
        <p:spPr>
          <a:xfrm>
            <a:off x="159434" y="262155"/>
            <a:ext cx="12192000" cy="523220"/>
          </a:xfrm>
          <a:prstGeom prst="rect">
            <a:avLst/>
          </a:prstGeom>
          <a:noFill/>
        </p:spPr>
        <p:txBody>
          <a:bodyPr wrap="square" rtlCol="0">
            <a:spAutoFit/>
          </a:bodyPr>
          <a:lstStyle/>
          <a:p>
            <a:pPr algn="ctr"/>
            <a:r>
              <a:rPr lang="en-US" sz="2800" dirty="0">
                <a:solidFill>
                  <a:srgbClr val="0070C0"/>
                </a:solidFill>
                <a:ea typeface="+mj-ea"/>
                <a:cs typeface="+mj-cs"/>
              </a:rPr>
              <a:t>I</a:t>
            </a:r>
            <a:r>
              <a:rPr lang="en-IN" sz="2800" dirty="0">
                <a:solidFill>
                  <a:srgbClr val="0070C0"/>
                </a:solidFill>
                <a:ea typeface="+mj-ea"/>
                <a:cs typeface="+mj-cs"/>
              </a:rPr>
              <a:t>STS WIND POWER PROJECTS – TRANCHE-WISE PROGRESS</a:t>
            </a:r>
            <a:endParaRPr lang="en-GB" sz="2800" dirty="0">
              <a:solidFill>
                <a:srgbClr val="0070C0"/>
              </a:solidFill>
              <a:ea typeface="+mj-ea"/>
              <a:cs typeface="+mj-cs"/>
            </a:endParaRPr>
          </a:p>
        </p:txBody>
      </p:sp>
      <p:sp>
        <p:nvSpPr>
          <p:cNvPr id="7" name="TextBox 6">
            <a:extLst>
              <a:ext uri="{FF2B5EF4-FFF2-40B4-BE49-F238E27FC236}">
                <a16:creationId xmlns:a16="http://schemas.microsoft.com/office/drawing/2014/main" xmlns="" id="{2681999B-519A-1D49-DD99-C3D590735DD1}"/>
              </a:ext>
            </a:extLst>
          </p:cNvPr>
          <p:cNvSpPr txBox="1"/>
          <p:nvPr/>
        </p:nvSpPr>
        <p:spPr>
          <a:xfrm>
            <a:off x="421106" y="5948308"/>
            <a:ext cx="8999621" cy="523220"/>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*In T-I, PPA was signed between WPD and PTC</a:t>
            </a:r>
          </a:p>
          <a:p>
            <a:r>
              <a:rPr lang="en-US" sz="1400" dirty="0">
                <a:latin typeface="Times New Roman" panose="02020603050405020304" pitchFamily="18" charset="0"/>
                <a:cs typeface="Times New Roman" panose="02020603050405020304" pitchFamily="18" charset="0"/>
              </a:rPr>
              <a:t>** T-XV was cancelled due to abnormally high tariff quoted by bidders</a:t>
            </a:r>
            <a:endParaRPr lang="en-IN" sz="1400" dirty="0">
              <a:latin typeface="Times New Roman" panose="02020603050405020304" pitchFamily="18" charset="0"/>
              <a:cs typeface="Times New Roman" panose="02020603050405020304" pitchFamily="18" charset="0"/>
            </a:endParaRPr>
          </a:p>
        </p:txBody>
      </p:sp>
      <p:graphicFrame>
        <p:nvGraphicFramePr>
          <p:cNvPr id="6" name="Chart 5">
            <a:extLst>
              <a:ext uri="{FF2B5EF4-FFF2-40B4-BE49-F238E27FC236}">
                <a16:creationId xmlns:a16="http://schemas.microsoft.com/office/drawing/2014/main" xmlns="" id="{65A6AAE8-FE15-44E8-B616-78AF4998E631}"/>
              </a:ext>
            </a:extLst>
          </p:cNvPr>
          <p:cNvGraphicFramePr>
            <a:graphicFrameLocks/>
          </p:cNvGraphicFramePr>
          <p:nvPr>
            <p:extLst>
              <p:ext uri="{D42A27DB-BD31-4B8C-83A1-F6EECF244321}">
                <p14:modId xmlns:p14="http://schemas.microsoft.com/office/powerpoint/2010/main" val="2826402677"/>
              </p:ext>
            </p:extLst>
          </p:nvPr>
        </p:nvGraphicFramePr>
        <p:xfrm>
          <a:off x="-124584" y="967920"/>
          <a:ext cx="11662356" cy="576346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175194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16992</TotalTime>
  <Words>9193</Words>
  <Application>Microsoft Office PowerPoint</Application>
  <PresentationFormat>Widescreen</PresentationFormat>
  <Paragraphs>3082</Paragraphs>
  <Slides>73</Slides>
  <Notes>6</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73</vt:i4>
      </vt:variant>
    </vt:vector>
  </HeadingPairs>
  <TitlesOfParts>
    <vt:vector size="86" baseType="lpstr">
      <vt:lpstr>Aptos</vt:lpstr>
      <vt:lpstr>Aptos Narrow</vt:lpstr>
      <vt:lpstr>Arial</vt:lpstr>
      <vt:lpstr>Calibri</vt:lpstr>
      <vt:lpstr>Calibri Light</vt:lpstr>
      <vt:lpstr>Courier New</vt:lpstr>
      <vt:lpstr>Mangal</vt:lpstr>
      <vt:lpstr>Times New Roman</vt:lpstr>
      <vt:lpstr>Trebuchet MS</vt:lpstr>
      <vt:lpstr>Wingdings</vt:lpstr>
      <vt:lpstr>Office Theme</vt:lpstr>
      <vt:lpstr>1_Custom Design</vt:lpstr>
      <vt:lpstr>Custom Design</vt:lpstr>
      <vt:lpstr>PowerPoint Presentation</vt:lpstr>
      <vt:lpstr>CONTENTS</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Wind Power Projects Impacted due to delay in GNA/Connectivity</vt:lpstr>
      <vt:lpstr>PowerPoint Presentation</vt:lpstr>
      <vt:lpstr>HYBRID / RTC / PEAK POWER / BESS SCHEMES </vt:lpstr>
      <vt:lpstr>PowerPoint Presentation</vt:lpstr>
      <vt:lpstr>PowerPoint Presentation</vt:lpstr>
      <vt:lpstr>PowerPoint Presentation</vt:lpstr>
      <vt:lpstr>Current Issues:</vt:lpstr>
      <vt:lpstr>PowerPoint Presentation</vt:lpstr>
      <vt:lpstr>PowerPoint Presentation</vt:lpstr>
      <vt:lpstr>PowerPoint Presentation</vt:lpstr>
      <vt:lpstr>1200 MW Hybrid Power Projects (Tranche-III)</vt:lpstr>
      <vt:lpstr>1200 MW Hybrid Power Projects (Tranche-IV)</vt:lpstr>
      <vt:lpstr>1200 MW Hybrid Power Projects (Tranche-IV)</vt:lpstr>
      <vt:lpstr>1200 MW Hybrid Power Projects (Tranche-IV)</vt:lpstr>
      <vt:lpstr>1200 MW Hybrid Power Projects (Tranche-V)</vt:lpstr>
      <vt:lpstr>1200 MW Hybrid Peak Power Projects (Tranche-VI)</vt:lpstr>
      <vt:lpstr>1200 MW Hybrid Peak Power Projects (Tranche-VI)</vt:lpstr>
      <vt:lpstr>2000 MW Hybrid Power Projects (Tranche-VII)</vt:lpstr>
      <vt:lpstr>1200 MW with Assured Peak Power Supply</vt:lpstr>
      <vt:lpstr>PowerPoint Presentation</vt:lpstr>
      <vt:lpstr>400 MW ISTS-Connected RTC RE Power (RTC-1)</vt:lpstr>
      <vt:lpstr>Pilot Project of Standalone BESS-500 MW/1000 MWh (ESS-1)</vt:lpstr>
      <vt:lpstr>Pilot Project of Standalone BESS-500 MW/1000 MWh (ESS-1)</vt:lpstr>
      <vt:lpstr>BESS project of 125 MW/500 MWh (ESS-3)</vt:lpstr>
      <vt:lpstr>Tranche-wise Progress Status (Wind)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Current Issues:</vt:lpstr>
      <vt:lpstr>PowerPoint Presentation</vt:lpstr>
      <vt:lpstr>PowerPoint Presentation</vt:lpstr>
      <vt:lpstr>PowerPoint Presentation</vt:lpstr>
      <vt:lpstr>PROJECT BRIEF – TORRENT POWER LIMITED- TRANCHE-XII </vt:lpstr>
      <vt:lpstr>PowerPoint Presentation</vt:lpstr>
      <vt:lpstr>PowerPoint Presentation</vt:lpstr>
      <vt:lpstr>COMMISSIONING PLAN: SUBMITTED BY WPD</vt:lpstr>
      <vt:lpstr>SITE PHOTOGRAPHS</vt:lpstr>
      <vt:lpstr>SITE PHOTOGRAPHS</vt:lpstr>
      <vt:lpstr>Change in Law Claims: Tranche-I &amp; II</vt:lpstr>
      <vt:lpstr>PowerPoint Presentation</vt:lpstr>
      <vt:lpstr>DISCUSSION POINTS</vt:lpstr>
      <vt:lpstr>HYBRID SCHEME PROJECTS STATUS</vt:lpstr>
      <vt:lpstr>HYBRID SCHEME PROJECTS STATUS</vt:lpstr>
      <vt:lpstr>HYBRID SCHEME PROJECTS STATUS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Dileep Kumar</dc:creator>
  <cp:lastModifiedBy>Microsoft account</cp:lastModifiedBy>
  <cp:revision>1640</cp:revision>
  <cp:lastPrinted>2025-02-11T11:04:51Z</cp:lastPrinted>
  <dcterms:created xsi:type="dcterms:W3CDTF">2023-10-13T04:42:40Z</dcterms:created>
  <dcterms:modified xsi:type="dcterms:W3CDTF">2025-09-15T09:22:22Z</dcterms:modified>
</cp:coreProperties>
</file>